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629" r:id="rId5"/>
    <p:sldId id="625" r:id="rId6"/>
    <p:sldId id="627" r:id="rId7"/>
    <p:sldId id="619" r:id="rId8"/>
    <p:sldId id="620" r:id="rId9"/>
    <p:sldId id="626" r:id="rId1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45"/>
    <a:srgbClr val="F4F1E2"/>
    <a:srgbClr val="F1E1C0"/>
    <a:srgbClr val="FEFAC9"/>
    <a:srgbClr val="026773"/>
    <a:srgbClr val="718C55"/>
    <a:srgbClr val="6297E6"/>
    <a:srgbClr val="199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2878A-C084-3468-043E-4BECAF94E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96DF8-B72F-CD9E-D363-BE9036EE4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2BA1E-096E-41DD-8C4D-65F84BE82BA8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0FE863-B5D1-329E-AC39-0D8958EEB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A15D4-49A6-69CF-9B2F-622F7BC8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0F249-F05A-5E63-A121-0720105D3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804F-6DAB-DA45-B890-4837EBEC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3E2925-B91B-491E-BFF2-D2FA1B5B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2400"/>
            <a:ext cx="7772400" cy="8382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New Mexico Environment Department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47255" y="1371600"/>
            <a:ext cx="7049489" cy="1537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/>
              <a:t>Presentation Title</a:t>
            </a:r>
          </a:p>
          <a:p>
            <a:pPr lvl="0"/>
            <a:r>
              <a:rPr lang="en-US" noProof="0"/>
              <a:t>Presenter Name(s), Title(s)</a:t>
            </a:r>
          </a:p>
          <a:p>
            <a:pPr lvl="0"/>
            <a:r>
              <a:rPr lang="en-US" noProof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251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43AA1B-15A2-121E-365B-9B9024E7B1E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81E21-DC6A-BFE2-FE03-328B5DB9513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718C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2677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3249DAF-CC9A-4C4C-79E9-6A7190F70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Oswald Medium" panose="00000600000000000000" pitchFamily="50" charset="0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62CA7-1C32-A29C-7B90-2C8B193EF8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Lato Semibold" panose="020F070202020403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509DAA-020A-41FE-D4CF-E27DB9601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7"/>
          </p:nvPr>
        </p:nvSpPr>
        <p:spPr>
          <a:xfrm>
            <a:off x="412899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5198193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EDF449C-D81D-5582-974E-B0CF17A68E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prstGeom prst="rect">
            <a:avLst/>
          </a:prstGeom>
          <a:solidFill>
            <a:srgbClr val="718C5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prstGeom prst="rect">
            <a:avLst/>
          </a:prstGeom>
          <a:solidFill>
            <a:srgbClr val="0D234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546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4737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9661E3C2-5993-5593-0F04-AFB7A1426F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4484D1E7-4E03-4120-A586-48E4AB39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419600"/>
          </a:xfrm>
          <a:prstGeom prst="rect">
            <a:avLst/>
          </a:prstGeom>
          <a:solidFill>
            <a:srgbClr val="0D2345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A44071C-AF5D-D4FD-4306-D8271092A4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B70139-7108-4D29-ADD7-EAAF23BE6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48287-6391-246B-CF8D-0461FF97393F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2677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535AD94D-6232-B0E0-FB09-D85EEC8E3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08B5325-965B-A34C-A862-09E78185B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463675"/>
            <a:ext cx="83788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8302CC-431E-D10D-886C-A5DD713AF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schemeClr val="tx1"/>
                </a:solidFill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</a:lstStyle>
          <a:p>
            <a:pPr>
              <a:defRPr/>
            </a:pPr>
            <a:fld id="{5CCCF42B-CA38-4E21-BF6E-450AF76D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FECAB38-199C-CC95-30F4-22CF984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Oswald Medium" panose="00000600000000000000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0D2345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Lato Semibold" panose="020F0702020204030203" pitchFamily="34" charset="0"/>
          <a:ea typeface="+mn-ea"/>
          <a:cs typeface="Lato Semibold" panose="020F0702020204030203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026773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718C55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FFA168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D2345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34" Type="http://schemas.openxmlformats.org/officeDocument/2006/relationships/image" Target="../media/image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33" Type="http://schemas.openxmlformats.org/officeDocument/2006/relationships/image" Target="../media/image57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5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Relationship Id="rId8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6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" Type="http://schemas.openxmlformats.org/officeDocument/2006/relationships/image" Target="../media/image58.png"/><Relationship Id="rId21" Type="http://schemas.openxmlformats.org/officeDocument/2006/relationships/image" Target="../media/image70.png"/><Relationship Id="rId7" Type="http://schemas.openxmlformats.org/officeDocument/2006/relationships/image" Target="../media/image36.png"/><Relationship Id="rId12" Type="http://schemas.openxmlformats.org/officeDocument/2006/relationships/image" Target="../media/image49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7.png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svg"/><Relationship Id="rId11" Type="http://schemas.openxmlformats.org/officeDocument/2006/relationships/image" Target="../media/image48.png"/><Relationship Id="rId24" Type="http://schemas.openxmlformats.org/officeDocument/2006/relationships/image" Target="../media/image73.svg"/><Relationship Id="rId5" Type="http://schemas.openxmlformats.org/officeDocument/2006/relationships/image" Target="../media/image60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63.svg"/><Relationship Id="rId19" Type="http://schemas.openxmlformats.org/officeDocument/2006/relationships/image" Target="../media/image68.png"/><Relationship Id="rId4" Type="http://schemas.openxmlformats.org/officeDocument/2006/relationships/image" Target="../media/image59.svg"/><Relationship Id="rId9" Type="http://schemas.openxmlformats.org/officeDocument/2006/relationships/image" Target="../media/image62.png"/><Relationship Id="rId14" Type="http://schemas.openxmlformats.org/officeDocument/2006/relationships/image" Target="../media/image57.svg"/><Relationship Id="rId22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surrounded by trees&#10;&#10;AI-generated content may be incorrect.">
            <a:extLst>
              <a:ext uri="{FF2B5EF4-FFF2-40B4-BE49-F238E27FC236}">
                <a16:creationId xmlns:a16="http://schemas.microsoft.com/office/drawing/2014/main" id="{4C2F0A72-0454-D37F-4A09-396AC1EB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6"/>
          <a:stretch>
            <a:fillRect/>
          </a:stretch>
        </p:blipFill>
        <p:spPr>
          <a:xfrm>
            <a:off x="0" y="1133893"/>
            <a:ext cx="9144000" cy="454300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7A77D8-67B6-E12D-A95B-672DABA808C9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2910332"/>
            <a:ext cx="9143999" cy="59486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D2345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Lato Semibold" panose="020F0702020204030203" pitchFamily="34" charset="0"/>
                <a:ea typeface="+mn-ea"/>
                <a:cs typeface="Lato Semibold" panose="020F0702020204030203" pitchFamily="34" charset="0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26773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718C55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FFA16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D2345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Lato Medium" panose="020F0602020204030203" pitchFamily="34" charset="0"/>
                <a:ea typeface="+mn-ea"/>
                <a:cs typeface="Lato Medium" panose="020F0602020204030203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500" b="1" dirty="0">
                <a:solidFill>
                  <a:schemeClr val="bg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AI at Work in Environmental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02534-6307-683C-94ED-E91E8869C5E4}"/>
              </a:ext>
            </a:extLst>
          </p:cNvPr>
          <p:cNvSpPr txBox="1"/>
          <p:nvPr/>
        </p:nvSpPr>
        <p:spPr>
          <a:xfrm>
            <a:off x="1755646" y="5788132"/>
            <a:ext cx="56327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latin typeface="Lato Light" panose="020F0502020204030204" pitchFamily="34" charset="0"/>
                <a:ea typeface="Lato Light" panose="020F0502020204030204" pitchFamily="34" charset="0"/>
                <a:cs typeface="Lato Light" panose="020F0502020204030204" pitchFamily="34" charset="0"/>
              </a:rPr>
              <a:t>Meta </a:t>
            </a:r>
            <a:r>
              <a:rPr lang="en-US" altLang="en-US" b="1" dirty="0" err="1">
                <a:solidFill>
                  <a:schemeClr val="tx2"/>
                </a:solidFill>
                <a:latin typeface="Lato Light" panose="020F0502020204030204" pitchFamily="34" charset="0"/>
                <a:ea typeface="Lato Light" panose="020F0502020204030204" pitchFamily="34" charset="0"/>
                <a:cs typeface="Lato Light" panose="020F0502020204030204" pitchFamily="34" charset="0"/>
              </a:rPr>
              <a:t>Hirshl</a:t>
            </a:r>
            <a:r>
              <a:rPr lang="en-US" altLang="en-US" b="1" dirty="0">
                <a:solidFill>
                  <a:schemeClr val="tx2"/>
                </a:solidFill>
                <a:latin typeface="Lato Light" panose="020F0502020204030204" pitchFamily="34" charset="0"/>
                <a:ea typeface="Lato Light" panose="020F0502020204030204" pitchFamily="34" charset="0"/>
                <a:cs typeface="Lato Light" panose="020F0502020204030204" pitchFamily="34" charset="0"/>
              </a:rPr>
              <a:t>, Chief Data &amp; Technology Stewart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latin typeface="Lato Light" panose="020F0502020204030204" pitchFamily="34" charset="0"/>
                <a:ea typeface="Lato Light" panose="020F0502020204030204" pitchFamily="34" charset="0"/>
                <a:cs typeface="Lato Light" panose="020F0502020204030204" pitchFamily="34" charset="0"/>
              </a:rPr>
              <a:t>New Mexico Environment Department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500" dirty="0">
              <a:solidFill>
                <a:schemeClr val="tx2"/>
              </a:solidFill>
              <a:latin typeface="Lato Light" panose="020F0502020204030204" pitchFamily="34" charset="0"/>
              <a:ea typeface="Lato Light" panose="020F0502020204030204" pitchFamily="34" charset="0"/>
              <a:cs typeface="Lato Light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2"/>
                </a:solidFill>
                <a:latin typeface="Lato Light" panose="020F0502020204030204" pitchFamily="34" charset="0"/>
                <a:ea typeface="Lato Light" panose="020F0502020204030204" pitchFamily="34" charset="0"/>
                <a:cs typeface="Lato Light" panose="020F0502020204030204" pitchFamily="34" charset="0"/>
              </a:rPr>
              <a:t>September 3, 2025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EDAF-26AC-DD0B-90E2-DC29DBAB5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2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8AB99-4950-22AF-E170-CCE3E5EC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3D996428-0E45-08EB-FA01-E7DA6E60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52400"/>
            <a:ext cx="6000750" cy="87124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Oswald" panose="00000500000000000000" pitchFamily="2" charset="0"/>
              </a:rPr>
              <a:t>AI Framework Overview</a:t>
            </a:r>
          </a:p>
        </p:txBody>
      </p:sp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9AED8E64-A2F3-6193-617A-A8C2C82D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25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BF43A-7379-5764-950C-4AAA6D535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613C-F60E-8AAB-33A4-7B888231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144B9C44-1C4B-3A20-73B3-C6A2002D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9144000" cy="51435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7B89C7DA-4227-FA28-20AA-2DAA77A4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4" y="152400"/>
            <a:ext cx="5915025" cy="87124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Oswald" panose="00000500000000000000" pitchFamily="2" charset="0"/>
              </a:rPr>
              <a:t>AI For Document Digitization &amp; Search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5D7729-024D-987D-6579-33C9A38FC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FF42EC-802E-685D-2B50-7B797F4C8BDD}"/>
              </a:ext>
            </a:extLst>
          </p:cNvPr>
          <p:cNvSpPr/>
          <p:nvPr/>
        </p:nvSpPr>
        <p:spPr>
          <a:xfrm>
            <a:off x="114300" y="4591050"/>
            <a:ext cx="3048000" cy="158115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6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A1F4-CA8C-B43D-8029-E507A576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152400"/>
            <a:ext cx="5829299" cy="87124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Oswald" panose="00000500000000000000" pitchFamily="2" charset="0"/>
              </a:rPr>
              <a:t>Benefits in AI Implementation</a:t>
            </a:r>
          </a:p>
        </p:txBody>
      </p:sp>
      <p:pic>
        <p:nvPicPr>
          <p:cNvPr id="21" name="Graphic 20" descr="Checklist with solid fill">
            <a:extLst>
              <a:ext uri="{FF2B5EF4-FFF2-40B4-BE49-F238E27FC236}">
                <a16:creationId xmlns:a16="http://schemas.microsoft.com/office/drawing/2014/main" id="{BA267B73-1902-B03C-E79D-BA1A2BB3A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300" y="2084832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6592FC-E706-4104-9CA6-5B65EE7253C3}"/>
              </a:ext>
            </a:extLst>
          </p:cNvPr>
          <p:cNvSpPr txBox="1"/>
          <p:nvPr/>
        </p:nvSpPr>
        <p:spPr>
          <a:xfrm>
            <a:off x="959400" y="3003048"/>
            <a:ext cx="1067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Faster </a:t>
            </a:r>
          </a:p>
          <a:p>
            <a:pPr algn="ctr"/>
            <a:r>
              <a:rPr lang="en-US" sz="1600" b="1" dirty="0">
                <a:latin typeface="+mn-lt"/>
              </a:rPr>
              <a:t>Decisions</a:t>
            </a:r>
          </a:p>
        </p:txBody>
      </p:sp>
      <p:pic>
        <p:nvPicPr>
          <p:cNvPr id="34" name="Graphic 33" descr="Gauge with solid fill">
            <a:extLst>
              <a:ext uri="{FF2B5EF4-FFF2-40B4-BE49-F238E27FC236}">
                <a16:creationId xmlns:a16="http://schemas.microsoft.com/office/drawing/2014/main" id="{9B4C932A-C674-A32B-5C61-D326BE93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61" y="2080921"/>
            <a:ext cx="914400" cy="914400"/>
          </a:xfrm>
          <a:prstGeom prst="rect">
            <a:avLst/>
          </a:prstGeom>
        </p:spPr>
      </p:pic>
      <p:pic>
        <p:nvPicPr>
          <p:cNvPr id="36" name="Graphic 35" descr="Hourglass 60% with solid fill">
            <a:extLst>
              <a:ext uri="{FF2B5EF4-FFF2-40B4-BE49-F238E27FC236}">
                <a16:creationId xmlns:a16="http://schemas.microsoft.com/office/drawing/2014/main" id="{EA1F93BA-45E7-2E55-5F26-173334AF8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4089" y="2084832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25E0B7-1CCB-A100-2997-3A71721DEA28}"/>
              </a:ext>
            </a:extLst>
          </p:cNvPr>
          <p:cNvSpPr txBox="1"/>
          <p:nvPr/>
        </p:nvSpPr>
        <p:spPr>
          <a:xfrm>
            <a:off x="2870986" y="2993366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Centralized </a:t>
            </a:r>
          </a:p>
          <a:p>
            <a:pPr algn="ctr"/>
            <a:r>
              <a:rPr lang="en-US" sz="1600" b="1" dirty="0">
                <a:latin typeface="+mn-lt"/>
              </a:rPr>
              <a:t>Secure Access</a:t>
            </a:r>
          </a:p>
        </p:txBody>
      </p:sp>
      <p:pic>
        <p:nvPicPr>
          <p:cNvPr id="41" name="Graphic 40" descr="Lock with solid fill">
            <a:extLst>
              <a:ext uri="{FF2B5EF4-FFF2-40B4-BE49-F238E27FC236}">
                <a16:creationId xmlns:a16="http://schemas.microsoft.com/office/drawing/2014/main" id="{9CFC6FE6-DEDF-FE45-0B34-E1004B14A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62301" y="2080921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4B2F24-4C7A-CC2D-C795-FDD4319E8DC7}"/>
              </a:ext>
            </a:extLst>
          </p:cNvPr>
          <p:cNvSpPr txBox="1"/>
          <p:nvPr/>
        </p:nvSpPr>
        <p:spPr>
          <a:xfrm>
            <a:off x="4869513" y="2999232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Compliance </a:t>
            </a:r>
          </a:p>
          <a:p>
            <a:pPr algn="ctr"/>
            <a:r>
              <a:rPr lang="en-US" sz="1600" b="1" dirty="0">
                <a:latin typeface="+mn-lt"/>
              </a:rPr>
              <a:t>Oversight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8953A0-34F8-7C13-EB45-A12FA5563F2D}"/>
              </a:ext>
            </a:extLst>
          </p:cNvPr>
          <p:cNvSpPr txBox="1"/>
          <p:nvPr/>
        </p:nvSpPr>
        <p:spPr>
          <a:xfrm>
            <a:off x="6991031" y="2995321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Time/Cost </a:t>
            </a:r>
          </a:p>
          <a:p>
            <a:pPr algn="ctr"/>
            <a:r>
              <a:rPr lang="en-US" sz="1600" b="1" dirty="0">
                <a:latin typeface="+mn-lt"/>
              </a:rPr>
              <a:t>Savings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087BD1-5758-F1E4-31E9-86FF6A0A2507}"/>
              </a:ext>
            </a:extLst>
          </p:cNvPr>
          <p:cNvGrpSpPr/>
          <p:nvPr/>
        </p:nvGrpSpPr>
        <p:grpSpPr>
          <a:xfrm>
            <a:off x="4927460" y="4120253"/>
            <a:ext cx="1277914" cy="1499174"/>
            <a:chOff x="2980544" y="4120252"/>
            <a:chExt cx="1277914" cy="1499174"/>
          </a:xfrm>
        </p:grpSpPr>
        <p:pic>
          <p:nvPicPr>
            <p:cNvPr id="25" name="Graphic 24" descr="Single gear with solid fill">
              <a:extLst>
                <a:ext uri="{FF2B5EF4-FFF2-40B4-BE49-F238E27FC236}">
                  <a16:creationId xmlns:a16="http://schemas.microsoft.com/office/drawing/2014/main" id="{6DF99D81-F73A-E1A4-2CC5-F06B77E75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62301" y="4120252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36303C-DFD8-5648-7D93-D2A562F90400}"/>
                </a:ext>
              </a:extLst>
            </p:cNvPr>
            <p:cNvSpPr txBox="1"/>
            <p:nvPr/>
          </p:nvSpPr>
          <p:spPr>
            <a:xfrm>
              <a:off x="2980544" y="5034651"/>
              <a:ext cx="12779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Workflow</a:t>
              </a:r>
            </a:p>
            <a:p>
              <a:pPr algn="ctr"/>
              <a:r>
                <a:rPr lang="en-US" sz="1600" b="1" dirty="0">
                  <a:latin typeface="+mn-lt"/>
                </a:rPr>
                <a:t>Automation</a:t>
              </a:r>
            </a:p>
          </p:txBody>
        </p:sp>
      </p:grpSp>
      <p:pic>
        <p:nvPicPr>
          <p:cNvPr id="46" name="Graphic 45" descr="Recycle with solid fill">
            <a:extLst>
              <a:ext uri="{FF2B5EF4-FFF2-40B4-BE49-F238E27FC236}">
                <a16:creationId xmlns:a16="http://schemas.microsoft.com/office/drawing/2014/main" id="{BF30C768-285D-2FBC-4A97-7A767CDE9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6160" y="4120253"/>
            <a:ext cx="914400" cy="914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12F3FB9-EAB4-F6BA-58AD-CD17409F4D19}"/>
              </a:ext>
            </a:extLst>
          </p:cNvPr>
          <p:cNvSpPr txBox="1"/>
          <p:nvPr/>
        </p:nvSpPr>
        <p:spPr>
          <a:xfrm>
            <a:off x="259689" y="5034652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Eliminates Paper Storage</a:t>
            </a:r>
          </a:p>
          <a:p>
            <a:pPr algn="ctr"/>
            <a:r>
              <a:rPr lang="en-US" sz="1600" b="1" dirty="0">
                <a:latin typeface="+mn-lt"/>
              </a:rPr>
              <a:t>Promotes Recycling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6AE909-1CED-293D-8F76-0602020C5CC9}"/>
              </a:ext>
            </a:extLst>
          </p:cNvPr>
          <p:cNvGrpSpPr/>
          <p:nvPr/>
        </p:nvGrpSpPr>
        <p:grpSpPr>
          <a:xfrm>
            <a:off x="2659793" y="4120253"/>
            <a:ext cx="2091009" cy="1499174"/>
            <a:chOff x="4478995" y="4120253"/>
            <a:chExt cx="2091009" cy="1499174"/>
          </a:xfrm>
        </p:grpSpPr>
        <p:pic>
          <p:nvPicPr>
            <p:cNvPr id="49" name="Graphic 48" descr="Shuffle with solid fill">
              <a:extLst>
                <a:ext uri="{FF2B5EF4-FFF2-40B4-BE49-F238E27FC236}">
                  <a16:creationId xmlns:a16="http://schemas.microsoft.com/office/drawing/2014/main" id="{84746573-B798-B2D9-EB72-433D29E07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67300" y="4120253"/>
              <a:ext cx="914400" cy="9144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B761D2-0C91-791B-8B1C-8779223BF6C0}"/>
                </a:ext>
              </a:extLst>
            </p:cNvPr>
            <p:cNvSpPr txBox="1"/>
            <p:nvPr/>
          </p:nvSpPr>
          <p:spPr>
            <a:xfrm>
              <a:off x="4478995" y="5034652"/>
              <a:ext cx="2091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Scalable</a:t>
              </a:r>
            </a:p>
            <a:p>
              <a:pPr algn="ctr"/>
              <a:r>
                <a:rPr lang="en-US" sz="1600" b="1" dirty="0">
                  <a:latin typeface="+mn-lt"/>
                </a:rPr>
                <a:t>Integrative Design</a:t>
              </a:r>
            </a:p>
          </p:txBody>
        </p:sp>
      </p:grpSp>
      <p:pic>
        <p:nvPicPr>
          <p:cNvPr id="58" name="Graphic 57" descr="Users with solid fill">
            <a:extLst>
              <a:ext uri="{FF2B5EF4-FFF2-40B4-BE49-F238E27FC236}">
                <a16:creationId xmlns:a16="http://schemas.microsoft.com/office/drawing/2014/main" id="{F2CACE00-BDC5-54BD-E166-D352FF4DE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24089" y="412025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0223AFE-E8DD-F876-245B-E341F950187D}"/>
              </a:ext>
            </a:extLst>
          </p:cNvPr>
          <p:cNvSpPr txBox="1"/>
          <p:nvPr/>
        </p:nvSpPr>
        <p:spPr>
          <a:xfrm>
            <a:off x="6882026" y="50346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Encourages</a:t>
            </a:r>
          </a:p>
          <a:p>
            <a:pPr algn="ctr"/>
            <a:r>
              <a:rPr lang="en-US" sz="1600" b="1" dirty="0">
                <a:latin typeface="+mn-lt"/>
              </a:rPr>
              <a:t>Collaboration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283F6-4B7D-C38F-8895-FB677E4B12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DB767-97A2-394B-51B2-135B5DBBC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E3F897F-AEBD-05EC-3202-B9D4FB763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64495"/>
              </p:ext>
            </p:extLst>
          </p:nvPr>
        </p:nvGraphicFramePr>
        <p:xfrm>
          <a:off x="2040246" y="1479392"/>
          <a:ext cx="6932948" cy="4999317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1818573">
                  <a:extLst>
                    <a:ext uri="{9D8B030D-6E8A-4147-A177-3AD203B41FA5}">
                      <a16:colId xmlns:a16="http://schemas.microsoft.com/office/drawing/2014/main" val="3512283911"/>
                    </a:ext>
                  </a:extLst>
                </a:gridCol>
                <a:gridCol w="1599006">
                  <a:extLst>
                    <a:ext uri="{9D8B030D-6E8A-4147-A177-3AD203B41FA5}">
                      <a16:colId xmlns:a16="http://schemas.microsoft.com/office/drawing/2014/main" val="37637715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09942908"/>
                    </a:ext>
                  </a:extLst>
                </a:gridCol>
                <a:gridCol w="1762769">
                  <a:extLst>
                    <a:ext uri="{9D8B030D-6E8A-4147-A177-3AD203B41FA5}">
                      <a16:colId xmlns:a16="http://schemas.microsoft.com/office/drawing/2014/main" val="2337698587"/>
                    </a:ext>
                  </a:extLst>
                </a:gridCol>
              </a:tblGrid>
              <a:tr h="1144001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Multi-Vendor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Chunking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Platform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UX Gaps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777"/>
                  </a:ext>
                </a:extLst>
              </a:tr>
              <a:tr h="1184910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Governance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Metadata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Mass 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Learning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07835"/>
                  </a:ext>
                </a:extLst>
              </a:tr>
              <a:tr h="1314554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Staff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Show Early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Plain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83446"/>
                  </a:ext>
                </a:extLst>
              </a:tr>
              <a:tr h="1355852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Scanning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Software Spikes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Multi-Vendor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ROI Strain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1822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2671A57-20DE-8D90-F5DB-24D6699F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"/>
            <a:ext cx="5943600" cy="87124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Oswald" panose="00000500000000000000" pitchFamily="2" charset="0"/>
              </a:rPr>
              <a:t>Obstacles in AI Implementation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BED32-B301-6CE9-F3B2-5F9C237E0A9B}"/>
              </a:ext>
            </a:extLst>
          </p:cNvPr>
          <p:cNvSpPr txBox="1"/>
          <p:nvPr/>
        </p:nvSpPr>
        <p:spPr>
          <a:xfrm>
            <a:off x="125939" y="179760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Technical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EC221-9DBC-3558-D036-204418D23577}"/>
              </a:ext>
            </a:extLst>
          </p:cNvPr>
          <p:cNvSpPr txBox="1"/>
          <p:nvPr/>
        </p:nvSpPr>
        <p:spPr>
          <a:xfrm>
            <a:off x="125939" y="2940903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Managerial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B777CE-BB02-E33B-EB08-42A7538ACD8F}"/>
              </a:ext>
            </a:extLst>
          </p:cNvPr>
          <p:cNvSpPr txBox="1"/>
          <p:nvPr/>
        </p:nvSpPr>
        <p:spPr>
          <a:xfrm>
            <a:off x="125939" y="4235913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Communications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86BAF4-CA75-B084-5C25-12A72C7DD896}"/>
              </a:ext>
            </a:extLst>
          </p:cNvPr>
          <p:cNvSpPr txBox="1"/>
          <p:nvPr/>
        </p:nvSpPr>
        <p:spPr>
          <a:xfrm>
            <a:off x="170806" y="5596824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Financial</a:t>
            </a:r>
          </a:p>
        </p:txBody>
      </p:sp>
      <p:pic>
        <p:nvPicPr>
          <p:cNvPr id="8" name="Graphic 7" descr="Connected with solid fill">
            <a:extLst>
              <a:ext uri="{FF2B5EF4-FFF2-40B4-BE49-F238E27FC236}">
                <a16:creationId xmlns:a16="http://schemas.microsoft.com/office/drawing/2014/main" id="{089F7070-61A6-DF49-51AC-E7C6F5DC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8478" y="1568675"/>
            <a:ext cx="746485" cy="7464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B68ED-89C2-A3DC-1AD0-7F23B9B57FEA}"/>
              </a:ext>
            </a:extLst>
          </p:cNvPr>
          <p:cNvGrpSpPr/>
          <p:nvPr/>
        </p:nvGrpSpPr>
        <p:grpSpPr>
          <a:xfrm>
            <a:off x="4426194" y="1605592"/>
            <a:ext cx="441081" cy="561348"/>
            <a:chOff x="2957859" y="1819120"/>
            <a:chExt cx="547341" cy="676429"/>
          </a:xfrm>
        </p:grpSpPr>
        <p:pic>
          <p:nvPicPr>
            <p:cNvPr id="11" name="Graphic 10" descr="Lightning bolt with solid fill">
              <a:extLst>
                <a:ext uri="{FF2B5EF4-FFF2-40B4-BE49-F238E27FC236}">
                  <a16:creationId xmlns:a16="http://schemas.microsoft.com/office/drawing/2014/main" id="{7E273C69-FF07-03F6-5883-3EA39EFA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795" y="1938050"/>
              <a:ext cx="454794" cy="45479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76BB670-C8FE-A84F-0F15-6580669B7132}"/>
                </a:ext>
              </a:extLst>
            </p:cNvPr>
            <p:cNvSpPr/>
            <p:nvPr/>
          </p:nvSpPr>
          <p:spPr>
            <a:xfrm>
              <a:off x="2957859" y="1819120"/>
              <a:ext cx="547341" cy="676429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Books with solid fill">
            <a:extLst>
              <a:ext uri="{FF2B5EF4-FFF2-40B4-BE49-F238E27FC236}">
                <a16:creationId xmlns:a16="http://schemas.microsoft.com/office/drawing/2014/main" id="{B63A70B2-4E50-6E3C-1405-5AB8EDA88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3287" y="2753275"/>
            <a:ext cx="653528" cy="653528"/>
          </a:xfrm>
          <a:prstGeom prst="rect">
            <a:avLst/>
          </a:prstGeom>
        </p:spPr>
      </p:pic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3ED98C8C-F0F7-0F4C-AB74-A9166D1DFA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6498" y="3936842"/>
            <a:ext cx="830443" cy="830443"/>
          </a:xfrm>
          <a:prstGeom prst="rect">
            <a:avLst/>
          </a:prstGeom>
        </p:spPr>
      </p:pic>
      <p:pic>
        <p:nvPicPr>
          <p:cNvPr id="30" name="Graphic 29" descr="Packing Box Open with solid fill">
            <a:extLst>
              <a:ext uri="{FF2B5EF4-FFF2-40B4-BE49-F238E27FC236}">
                <a16:creationId xmlns:a16="http://schemas.microsoft.com/office/drawing/2014/main" id="{4083DD64-E010-CD04-4956-B847D9B48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0594" y="2668369"/>
            <a:ext cx="740030" cy="740030"/>
          </a:xfrm>
          <a:prstGeom prst="rect">
            <a:avLst/>
          </a:prstGeom>
        </p:spPr>
      </p:pic>
      <p:pic>
        <p:nvPicPr>
          <p:cNvPr id="32" name="Graphic 31" descr="Court with solid fill">
            <a:extLst>
              <a:ext uri="{FF2B5EF4-FFF2-40B4-BE49-F238E27FC236}">
                <a16:creationId xmlns:a16="http://schemas.microsoft.com/office/drawing/2014/main" id="{C8FF6F66-775D-08D8-7FBB-87D06DFF98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1353" y="2644168"/>
            <a:ext cx="729051" cy="729051"/>
          </a:xfrm>
          <a:prstGeom prst="rect">
            <a:avLst/>
          </a:prstGeom>
        </p:spPr>
      </p:pic>
      <p:pic>
        <p:nvPicPr>
          <p:cNvPr id="34" name="Graphic 33" descr="Rating 3 Star with solid fill">
            <a:extLst>
              <a:ext uri="{FF2B5EF4-FFF2-40B4-BE49-F238E27FC236}">
                <a16:creationId xmlns:a16="http://schemas.microsoft.com/office/drawing/2014/main" id="{71C7B67F-8C54-E005-678F-2FE424C02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2322" y="3921904"/>
            <a:ext cx="803402" cy="803402"/>
          </a:xfrm>
          <a:prstGeom prst="rect">
            <a:avLst/>
          </a:prstGeom>
        </p:spPr>
      </p:pic>
      <p:pic>
        <p:nvPicPr>
          <p:cNvPr id="36" name="Graphic 35" descr="Hourglass Full with solid fill">
            <a:extLst>
              <a:ext uri="{FF2B5EF4-FFF2-40B4-BE49-F238E27FC236}">
                <a16:creationId xmlns:a16="http://schemas.microsoft.com/office/drawing/2014/main" id="{EC9A84E8-0178-7140-DA70-B818FAD677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66895" y="5336176"/>
            <a:ext cx="653529" cy="653529"/>
          </a:xfrm>
          <a:prstGeom prst="rect">
            <a:avLst/>
          </a:prstGeom>
        </p:spPr>
      </p:pic>
      <p:pic>
        <p:nvPicPr>
          <p:cNvPr id="40" name="Graphic 39" descr="Repeat with solid fill">
            <a:extLst>
              <a:ext uri="{FF2B5EF4-FFF2-40B4-BE49-F238E27FC236}">
                <a16:creationId xmlns:a16="http://schemas.microsoft.com/office/drawing/2014/main" id="{516E13EB-066C-209E-64D5-D426B9868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92779" y="3992727"/>
            <a:ext cx="690564" cy="690564"/>
          </a:xfrm>
          <a:prstGeom prst="rect">
            <a:avLst/>
          </a:prstGeom>
        </p:spPr>
      </p:pic>
      <p:pic>
        <p:nvPicPr>
          <p:cNvPr id="42" name="Graphic 41" descr="Transfer with solid fill">
            <a:extLst>
              <a:ext uri="{FF2B5EF4-FFF2-40B4-BE49-F238E27FC236}">
                <a16:creationId xmlns:a16="http://schemas.microsoft.com/office/drawing/2014/main" id="{B91CDFA2-BA0A-5677-AF61-91A54E1203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95327" y="1596635"/>
            <a:ext cx="690564" cy="690564"/>
          </a:xfrm>
          <a:prstGeom prst="rect">
            <a:avLst/>
          </a:prstGeom>
        </p:spPr>
      </p:pic>
      <p:pic>
        <p:nvPicPr>
          <p:cNvPr id="44" name="Graphic 43" descr="Money with solid fill">
            <a:extLst>
              <a:ext uri="{FF2B5EF4-FFF2-40B4-BE49-F238E27FC236}">
                <a16:creationId xmlns:a16="http://schemas.microsoft.com/office/drawing/2014/main" id="{CBF94AE1-A178-9E2D-F591-003AE2A8B9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11353" y="5289325"/>
            <a:ext cx="660731" cy="660731"/>
          </a:xfrm>
          <a:prstGeom prst="rect">
            <a:avLst/>
          </a:prstGeom>
        </p:spPr>
      </p:pic>
      <p:pic>
        <p:nvPicPr>
          <p:cNvPr id="46" name="Graphic 45" descr="Internet with solid fill">
            <a:extLst>
              <a:ext uri="{FF2B5EF4-FFF2-40B4-BE49-F238E27FC236}">
                <a16:creationId xmlns:a16="http://schemas.microsoft.com/office/drawing/2014/main" id="{0A2C5AFE-D3C6-DB8D-4130-F0ACD8DFA3A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68046" y="5249675"/>
            <a:ext cx="740030" cy="740030"/>
          </a:xfrm>
          <a:prstGeom prst="rect">
            <a:avLst/>
          </a:prstGeom>
        </p:spPr>
      </p:pic>
      <p:pic>
        <p:nvPicPr>
          <p:cNvPr id="48" name="Graphic 47" descr="Group with solid fill">
            <a:extLst>
              <a:ext uri="{FF2B5EF4-FFF2-40B4-BE49-F238E27FC236}">
                <a16:creationId xmlns:a16="http://schemas.microsoft.com/office/drawing/2014/main" id="{528DA059-089C-F165-FF9D-B29A73C8D1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32363" y="5270060"/>
            <a:ext cx="653528" cy="653528"/>
          </a:xfrm>
          <a:prstGeom prst="rect">
            <a:avLst/>
          </a:prstGeom>
        </p:spPr>
      </p:pic>
      <p:pic>
        <p:nvPicPr>
          <p:cNvPr id="50" name="Graphic 49" descr="Document with solid fill">
            <a:extLst>
              <a:ext uri="{FF2B5EF4-FFF2-40B4-BE49-F238E27FC236}">
                <a16:creationId xmlns:a16="http://schemas.microsoft.com/office/drawing/2014/main" id="{0E6028A7-0749-3DFB-52F6-44B06F78758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54548" y="2723349"/>
            <a:ext cx="653528" cy="653528"/>
          </a:xfrm>
          <a:prstGeom prst="rect">
            <a:avLst/>
          </a:prstGeom>
        </p:spPr>
      </p:pic>
      <p:pic>
        <p:nvPicPr>
          <p:cNvPr id="52" name="Graphic 51" descr="Chat with solid fill">
            <a:extLst>
              <a:ext uri="{FF2B5EF4-FFF2-40B4-BE49-F238E27FC236}">
                <a16:creationId xmlns:a16="http://schemas.microsoft.com/office/drawing/2014/main" id="{AE68FEA0-6CD7-59D3-952E-B94A3835AE7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668064" y="3961440"/>
            <a:ext cx="752360" cy="752360"/>
          </a:xfrm>
          <a:prstGeom prst="rect">
            <a:avLst/>
          </a:prstGeom>
        </p:spPr>
      </p:pic>
      <p:pic>
        <p:nvPicPr>
          <p:cNvPr id="54" name="Graphic 53" descr="Questions with solid fill">
            <a:extLst>
              <a:ext uri="{FF2B5EF4-FFF2-40B4-BE49-F238E27FC236}">
                <a16:creationId xmlns:a16="http://schemas.microsoft.com/office/drawing/2014/main" id="{6D5D8382-A176-B26B-664A-C36492C36E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766895" y="1646022"/>
            <a:ext cx="598265" cy="5982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B4FDC2-94C6-5DA9-AE55-89E0226C9F1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9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94D10-5638-BB3F-8F8E-79D86651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54B18A5-15A1-B9C4-C59D-A931ED59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45494"/>
              </p:ext>
            </p:extLst>
          </p:nvPr>
        </p:nvGraphicFramePr>
        <p:xfrm>
          <a:off x="2487920" y="1536542"/>
          <a:ext cx="5998855" cy="5025883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141230">
                  <a:extLst>
                    <a:ext uri="{9D8B030D-6E8A-4147-A177-3AD203B41FA5}">
                      <a16:colId xmlns:a16="http://schemas.microsoft.com/office/drawing/2014/main" val="351228391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376377154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09942908"/>
                    </a:ext>
                  </a:extLst>
                </a:gridCol>
              </a:tblGrid>
              <a:tr h="1144001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Pilot Quick Wins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Hybrid Scanning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Vendor Coordination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777"/>
                  </a:ext>
                </a:extLst>
              </a:tr>
              <a:tr h="1184910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Leadership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Data Governance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Weekly Meetings</a:t>
                      </a:r>
                    </a:p>
                    <a:p>
                      <a:pPr algn="ctr"/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07835"/>
                  </a:ext>
                </a:extLst>
              </a:tr>
              <a:tr h="1314554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Website</a:t>
                      </a:r>
                    </a:p>
                    <a:p>
                      <a:pPr algn="ctr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Help Channel</a:t>
                      </a:r>
                    </a:p>
                    <a:p>
                      <a:pPr algn="ctr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Onboarding Sessions</a:t>
                      </a:r>
                    </a:p>
                    <a:p>
                      <a:pPr algn="ctr"/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83446"/>
                  </a:ext>
                </a:extLst>
              </a:tr>
              <a:tr h="1355852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Categorize Docs A/B/C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Strong Oversight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endParaRPr lang="en-US" sz="1200" b="0" dirty="0"/>
                    </a:p>
                    <a:p>
                      <a:pPr algn="ctr"/>
                      <a:r>
                        <a:rPr lang="en-US" sz="1000" b="0" dirty="0"/>
                        <a:t>Scanning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1822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3B14900-24F0-8272-BCE0-5E7A4042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744" y="152400"/>
            <a:ext cx="5998855" cy="87124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Oswald" panose="00000500000000000000" pitchFamily="2" charset="0"/>
              </a:rPr>
              <a:t>Overcoming Obstacles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0AE098-2B6D-4F9E-91E4-DE9FBAFBC97B}"/>
              </a:ext>
            </a:extLst>
          </p:cNvPr>
          <p:cNvSpPr txBox="1"/>
          <p:nvPr/>
        </p:nvSpPr>
        <p:spPr>
          <a:xfrm>
            <a:off x="125939" y="179760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Technical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573167-FE09-489E-3990-32AF9589C348}"/>
              </a:ext>
            </a:extLst>
          </p:cNvPr>
          <p:cNvSpPr txBox="1"/>
          <p:nvPr/>
        </p:nvSpPr>
        <p:spPr>
          <a:xfrm>
            <a:off x="125939" y="2940903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Managerial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8877A5-7D28-DCA3-7836-2A8CCFF439C4}"/>
              </a:ext>
            </a:extLst>
          </p:cNvPr>
          <p:cNvSpPr txBox="1"/>
          <p:nvPr/>
        </p:nvSpPr>
        <p:spPr>
          <a:xfrm>
            <a:off x="125939" y="4235913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Communications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475D25-4751-AD1F-9B4E-E0663CF6849C}"/>
              </a:ext>
            </a:extLst>
          </p:cNvPr>
          <p:cNvSpPr txBox="1"/>
          <p:nvPr/>
        </p:nvSpPr>
        <p:spPr>
          <a:xfrm>
            <a:off x="170806" y="5596824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Financial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1C9ED-55B6-BF71-0F45-4D58C998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32222"/>
          <a:stretch>
            <a:fillRect/>
          </a:stretch>
        </p:blipFill>
        <p:spPr>
          <a:xfrm>
            <a:off x="1146049" y="209550"/>
            <a:ext cx="1767932" cy="716994"/>
          </a:xfrm>
          <a:prstGeom prst="rect">
            <a:avLst/>
          </a:prstGeom>
        </p:spPr>
      </p:pic>
      <p:pic>
        <p:nvPicPr>
          <p:cNvPr id="10" name="Graphic 9" descr="Fork In Road with solid fill">
            <a:extLst>
              <a:ext uri="{FF2B5EF4-FFF2-40B4-BE49-F238E27FC236}">
                <a16:creationId xmlns:a16="http://schemas.microsoft.com/office/drawing/2014/main" id="{C5328A1B-718D-9905-D12A-273D3A7F5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4475" y="1676372"/>
            <a:ext cx="581025" cy="581025"/>
          </a:xfrm>
          <a:prstGeom prst="rect">
            <a:avLst/>
          </a:prstGeom>
        </p:spPr>
      </p:pic>
      <p:pic>
        <p:nvPicPr>
          <p:cNvPr id="15" name="Graphic 14" descr="Cycle with people with solid fill">
            <a:extLst>
              <a:ext uri="{FF2B5EF4-FFF2-40B4-BE49-F238E27FC236}">
                <a16:creationId xmlns:a16="http://schemas.microsoft.com/office/drawing/2014/main" id="{534D64EA-018A-5C63-1CA7-E5A1013CF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2384" y="1647797"/>
            <a:ext cx="712416" cy="712416"/>
          </a:xfrm>
          <a:prstGeom prst="rect">
            <a:avLst/>
          </a:prstGeom>
        </p:spPr>
      </p:pic>
      <p:pic>
        <p:nvPicPr>
          <p:cNvPr id="17" name="Graphic 16" descr="Court with solid fill">
            <a:extLst>
              <a:ext uri="{FF2B5EF4-FFF2-40B4-BE49-F238E27FC236}">
                <a16:creationId xmlns:a16="http://schemas.microsoft.com/office/drawing/2014/main" id="{68F7744D-C180-6BB2-5F32-32F07221B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1612" y="2746748"/>
            <a:ext cx="666750" cy="666750"/>
          </a:xfrm>
          <a:prstGeom prst="rect">
            <a:avLst/>
          </a:prstGeom>
        </p:spPr>
      </p:pic>
      <p:pic>
        <p:nvPicPr>
          <p:cNvPr id="19" name="Graphic 18" descr="Online meeting with solid fill">
            <a:extLst>
              <a:ext uri="{FF2B5EF4-FFF2-40B4-BE49-F238E27FC236}">
                <a16:creationId xmlns:a16="http://schemas.microsoft.com/office/drawing/2014/main" id="{1689AFFE-D0A4-6B95-FEA5-E56965394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12384" y="2776804"/>
            <a:ext cx="666751" cy="666751"/>
          </a:xfrm>
          <a:prstGeom prst="rect">
            <a:avLst/>
          </a:prstGeom>
        </p:spPr>
      </p:pic>
      <p:pic>
        <p:nvPicPr>
          <p:cNvPr id="27" name="Graphic 26" descr="Internet with solid fill">
            <a:extLst>
              <a:ext uri="{FF2B5EF4-FFF2-40B4-BE49-F238E27FC236}">
                <a16:creationId xmlns:a16="http://schemas.microsoft.com/office/drawing/2014/main" id="{A68C9895-422E-EB85-6CB3-229C3CA63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08917" y="4043241"/>
            <a:ext cx="743958" cy="743958"/>
          </a:xfrm>
          <a:prstGeom prst="rect">
            <a:avLst/>
          </a:prstGeom>
        </p:spPr>
      </p:pic>
      <p:pic>
        <p:nvPicPr>
          <p:cNvPr id="31" name="Graphic 30" descr="Questions with solid fill">
            <a:extLst>
              <a:ext uri="{FF2B5EF4-FFF2-40B4-BE49-F238E27FC236}">
                <a16:creationId xmlns:a16="http://schemas.microsoft.com/office/drawing/2014/main" id="{163BB1A5-A646-1741-3782-6C03FA450A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17727" y="4064572"/>
            <a:ext cx="630635" cy="630635"/>
          </a:xfrm>
          <a:prstGeom prst="rect">
            <a:avLst/>
          </a:prstGeom>
        </p:spPr>
      </p:pic>
      <p:pic>
        <p:nvPicPr>
          <p:cNvPr id="35" name="Graphic 34" descr="Filing Box Archive with solid fill">
            <a:extLst>
              <a:ext uri="{FF2B5EF4-FFF2-40B4-BE49-F238E27FC236}">
                <a16:creationId xmlns:a16="http://schemas.microsoft.com/office/drawing/2014/main" id="{60AF132A-AC51-EC6A-B92F-8ABD60BA20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8917" y="5374271"/>
            <a:ext cx="743958" cy="743958"/>
          </a:xfrm>
          <a:prstGeom prst="rect">
            <a:avLst/>
          </a:prstGeom>
        </p:spPr>
      </p:pic>
      <p:pic>
        <p:nvPicPr>
          <p:cNvPr id="38" name="Graphic 37" descr="Printer with solid fill">
            <a:extLst>
              <a:ext uri="{FF2B5EF4-FFF2-40B4-BE49-F238E27FC236}">
                <a16:creationId xmlns:a16="http://schemas.microsoft.com/office/drawing/2014/main" id="{B0DEC7BB-F2E6-2F23-6415-7C8419185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58050" y="5365250"/>
            <a:ext cx="666750" cy="666750"/>
          </a:xfrm>
          <a:prstGeom prst="rect">
            <a:avLst/>
          </a:prstGeom>
        </p:spPr>
      </p:pic>
      <p:pic>
        <p:nvPicPr>
          <p:cNvPr id="41" name="Graphic 40" descr="Classroom with solid fill">
            <a:extLst>
              <a:ext uri="{FF2B5EF4-FFF2-40B4-BE49-F238E27FC236}">
                <a16:creationId xmlns:a16="http://schemas.microsoft.com/office/drawing/2014/main" id="{F0FC72B1-F480-CE33-A753-9F09E9A488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48500" y="4064572"/>
            <a:ext cx="630635" cy="630635"/>
          </a:xfrm>
          <a:prstGeom prst="rect">
            <a:avLst/>
          </a:prstGeom>
        </p:spPr>
      </p:pic>
      <p:pic>
        <p:nvPicPr>
          <p:cNvPr id="49" name="Graphic 48" descr="Thumbs up sign with solid fill">
            <a:extLst>
              <a:ext uri="{FF2B5EF4-FFF2-40B4-BE49-F238E27FC236}">
                <a16:creationId xmlns:a16="http://schemas.microsoft.com/office/drawing/2014/main" id="{C7A47CF4-1D61-D00D-D6FC-A6015B1D34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98980" y="2850089"/>
            <a:ext cx="563409" cy="563409"/>
          </a:xfrm>
          <a:prstGeom prst="rect">
            <a:avLst/>
          </a:prstGeom>
        </p:spPr>
      </p:pic>
      <p:pic>
        <p:nvPicPr>
          <p:cNvPr id="53" name="Graphic 52" descr="Trophy with solid fill">
            <a:extLst>
              <a:ext uri="{FF2B5EF4-FFF2-40B4-BE49-F238E27FC236}">
                <a16:creationId xmlns:a16="http://schemas.microsoft.com/office/drawing/2014/main" id="{C48D998E-0E4A-E8F6-7F06-0877DC45505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23491" y="1659602"/>
            <a:ext cx="607320" cy="607320"/>
          </a:xfrm>
          <a:prstGeom prst="rect">
            <a:avLst/>
          </a:prstGeom>
        </p:spPr>
      </p:pic>
      <p:pic>
        <p:nvPicPr>
          <p:cNvPr id="58" name="Graphic 57" descr="Magnifying glass with solid fill">
            <a:extLst>
              <a:ext uri="{FF2B5EF4-FFF2-40B4-BE49-F238E27FC236}">
                <a16:creationId xmlns:a16="http://schemas.microsoft.com/office/drawing/2014/main" id="{8B02F304-D0D0-9EFA-C6C9-911265B677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61536" y="5432984"/>
            <a:ext cx="630635" cy="6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9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NMED Design Colors">
      <a:dk1>
        <a:sysClr val="windowText" lastClr="000000"/>
      </a:dk1>
      <a:lt1>
        <a:sysClr val="window" lastClr="FFFFFF"/>
      </a:lt1>
      <a:dk2>
        <a:srgbClr val="0D2345"/>
      </a:dk2>
      <a:lt2>
        <a:srgbClr val="F4F1E2"/>
      </a:lt2>
      <a:accent1>
        <a:srgbClr val="026773"/>
      </a:accent1>
      <a:accent2>
        <a:srgbClr val="718C55"/>
      </a:accent2>
      <a:accent3>
        <a:srgbClr val="FFA168"/>
      </a:accent3>
      <a:accent4>
        <a:srgbClr val="F4F1E2"/>
      </a:accent4>
      <a:accent5>
        <a:srgbClr val="0D2345"/>
      </a:accent5>
      <a:accent6>
        <a:srgbClr val="F1E1C0"/>
      </a:accent6>
      <a:hlink>
        <a:srgbClr val="FFA168"/>
      </a:hlink>
      <a:folHlink>
        <a:srgbClr val="FFA168"/>
      </a:folHlink>
    </a:clrScheme>
    <a:fontScheme name="NMED Brand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7-19 - NMED Presentation Template (Draft)" id="{2FAA7889-A14C-4C87-9B85-BD629760180A}" vid="{7D590EC1-CAEB-4676-9B3E-B7A867842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ada1c2-cfef-460f-93e5-75d20582ee7a" xsi:nil="true"/>
    <lcf76f155ced4ddcb4097134ff3c332f xmlns="62efab60-6214-4f60-995d-1b032db7221e">
      <Terms xmlns="http://schemas.microsoft.com/office/infopath/2007/PartnerControls"/>
    </lcf76f155ced4ddcb4097134ff3c332f>
    <SharedWithUsers xmlns="02ada1c2-cfef-460f-93e5-75d20582ee7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A1AB71CE26148B321B6AB482837C4" ma:contentTypeVersion="13" ma:contentTypeDescription="Create a new document." ma:contentTypeScope="" ma:versionID="0844a39a9beffcf01f689bd1373c0472">
  <xsd:schema xmlns:xsd="http://www.w3.org/2001/XMLSchema" xmlns:xs="http://www.w3.org/2001/XMLSchema" xmlns:p="http://schemas.microsoft.com/office/2006/metadata/properties" xmlns:ns2="62efab60-6214-4f60-995d-1b032db7221e" xmlns:ns3="02ada1c2-cfef-460f-93e5-75d20582ee7a" targetNamespace="http://schemas.microsoft.com/office/2006/metadata/properties" ma:root="true" ma:fieldsID="71917df281b110138229e74ba79b8c1e" ns2:_="" ns3:_="">
    <xsd:import namespace="62efab60-6214-4f60-995d-1b032db7221e"/>
    <xsd:import namespace="02ada1c2-cfef-460f-93e5-75d20582e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fab60-6214-4f60-995d-1b032db72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da1c2-cfef-460f-93e5-75d20582ee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26e24a1-5080-438b-9ef8-e8510647001e}" ma:internalName="TaxCatchAll" ma:showField="CatchAllData" ma:web="02ada1c2-cfef-460f-93e5-75d20582e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EA0F9-3252-4C51-98A1-24EDBFF16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13D42-04BA-4C4B-B9C6-8A355D28D8CB}">
  <ds:schemaRefs>
    <ds:schemaRef ds:uri="02ada1c2-cfef-460f-93e5-75d20582ee7a"/>
    <ds:schemaRef ds:uri="62efab60-6214-4f60-995d-1b032db722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C8D73B-237F-4FEC-9173-D54BCC857BB2}">
  <ds:schemaRefs>
    <ds:schemaRef ds:uri="02ada1c2-cfef-460f-93e5-75d20582ee7a"/>
    <ds:schemaRef ds:uri="62efab60-6214-4f60-995d-1b032db722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2023-07-19 - NMED Presentation Template (Draft)</Template>
  <TotalTime>507</TotalTime>
  <Words>134</Words>
  <Application>Microsoft Office PowerPoint</Application>
  <PresentationFormat>On-screen Show (4:3)</PresentationFormat>
  <Paragraphs>188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Calibri</vt:lpstr>
      <vt:lpstr>Lato</vt:lpstr>
      <vt:lpstr>Lato ExtraBold</vt:lpstr>
      <vt:lpstr>Lato Light</vt:lpstr>
      <vt:lpstr>Lato Medium</vt:lpstr>
      <vt:lpstr>Lato Semibold</vt:lpstr>
      <vt:lpstr>Oswald</vt:lpstr>
      <vt:lpstr>Oswald Medium</vt:lpstr>
      <vt:lpstr>Tw Cen MT</vt:lpstr>
      <vt:lpstr>Wingdings</vt:lpstr>
      <vt:lpstr>Wingdings 2</vt:lpstr>
      <vt:lpstr>Median</vt:lpstr>
      <vt:lpstr>PowerPoint Presentation</vt:lpstr>
      <vt:lpstr>AI Framework Overview</vt:lpstr>
      <vt:lpstr>AI For Document Digitization &amp; Search</vt:lpstr>
      <vt:lpstr>Benefits in AI Implementation</vt:lpstr>
      <vt:lpstr>Obstacles in AI Implementation</vt:lpstr>
      <vt:lpstr>Overcoming Obstacles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Environment Department</dc:title>
  <dc:creator>Maez, Matthew, ENV</dc:creator>
  <cp:lastModifiedBy>Hirschl, Meta, ENV</cp:lastModifiedBy>
  <cp:revision>9</cp:revision>
  <cp:lastPrinted>2016-07-14T23:53:29Z</cp:lastPrinted>
  <dcterms:created xsi:type="dcterms:W3CDTF">2023-07-19T17:09:46Z</dcterms:created>
  <dcterms:modified xsi:type="dcterms:W3CDTF">2025-08-26T21:21:49Z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0x010100CAEA1AB71CE26148B321B6AB482837C4</vt:lpwstr>
  </property>
  <property fmtid="{D5CDD505-2E9C-101B-9397-08002B2CF9AE}" pid="3" name="MediaServiceImageTags">
    <vt:lpwstr/>
  </property>
</Properties>
</file>