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rchivo SemiBold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898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9d1f7175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back in Palantir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Apaluma is the intelligence layer for Government data regarding Air, Water, Energy and Waste. We illuminate data for Actionable Intelligence.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trike="sngStrike"/>
              <a:t>Illustration needs to be changed. This is more of product based problem than the actual illustration. Apaluma logo needs to be bigger. Get rid of the apaluma is a unified intellige Illuminating Data should be smaller.     </a:t>
            </a:r>
            <a:endParaRPr strike="sngStrike"/>
          </a:p>
        </p:txBody>
      </p:sp>
      <p:sp>
        <p:nvSpPr>
          <p:cNvPr id="58" name="Google Shape;58;g379d1f7175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9d1f7175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back in Palantir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Apaluma is the intelligence layer for Government data regarding Air, Water, Energy and Waste. We illuminate data for Actionable Intelligence.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trike="sngStrike"/>
              <a:t>Illustration needs to be changed. This is more of product based problem than the actual illustration. Apaluma logo needs to be bigger. Get rid of the apaluma is a unified intellige Illuminating Data should be smaller.     </a:t>
            </a:r>
            <a:endParaRPr strike="sngStrike"/>
          </a:p>
        </p:txBody>
      </p:sp>
      <p:sp>
        <p:nvSpPr>
          <p:cNvPr id="73" name="Google Shape;73;g379d1f7175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2a6cb0f0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82a6cb0f0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9d1f717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back in Palantir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Apaluma is the intelligence layer for Government data regarding Air, Water, Energy and Waste. We illuminate data for Actionable Intelligence.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trike="sngStrike"/>
              <a:t>Illustration needs to be changed. This is more of product based problem than the actual illustration. Apaluma logo needs to be bigger. Get rid of the apaluma is a unified intellige Illuminating Data should be smaller.     </a:t>
            </a:r>
            <a:endParaRPr strike="sngStrike"/>
          </a:p>
        </p:txBody>
      </p:sp>
      <p:sp>
        <p:nvSpPr>
          <p:cNvPr id="89" name="Google Shape;89;g379d1f717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9d1f7175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9d1f7175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9d1f7175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back in Palantir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Apaluma is the intelligence layer for Government data regarding Air, Water, Energy and Waste. We illuminate data for Actionable Intelligence.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trike="sngStrike"/>
              <a:t>Illustration needs to be changed. This is more of product based problem than the actual illustration. Apaluma logo needs to be bigger. Get rid of the apaluma is a unified intellige Illuminating Data should be smaller.     </a:t>
            </a:r>
            <a:endParaRPr strike="sngStrike"/>
          </a:p>
        </p:txBody>
      </p:sp>
      <p:sp>
        <p:nvSpPr>
          <p:cNvPr id="105" name="Google Shape;105;g379d1f7175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9d1f7175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9d1f7175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Let’s look at Cannon Air Force Base as an example. On the map, we can see two water wells reporting PFAS - and right next to them, a permitting document. When we open it, we see it’s a General Construction Permit for Cannon Concrete Batch Plants, and we can begin to understand its potential environmental impacts.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54138a4bc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back in Palantir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Apaluma is the intelligence layer for Government data regarding Air, Water, Energy and Waste. We illuminate data for Actionable Intelligence.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trike="sngStrike"/>
              <a:t>Illustration needs to be changed. This is more of product based problem than the actual illustration. Apaluma logo needs to be bigger. Get rid of the apaluma is a unified intellige Illuminating Data should be smaller.     </a:t>
            </a:r>
            <a:endParaRPr strike="sngStrike"/>
          </a:p>
        </p:txBody>
      </p:sp>
      <p:sp>
        <p:nvSpPr>
          <p:cNvPr id="121" name="Google Shape;121;g3854138a4bc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S8DwrvOx0tUjr-oBO-CLzqGG37hAVVx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Ki63Auh4-bQurLLjCicOz2Oevh3lrvp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QndconJSuVCU6TUqfBcptCq4tozPWnV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milad-fakurian-wNsHBf_bTBo-unsplash 2.png"/>
          <p:cNvPicPr preferRelativeResize="0"/>
          <p:nvPr/>
        </p:nvPicPr>
        <p:blipFill rotWithShape="1">
          <a:blip r:embed="rId4">
            <a:alphaModFix/>
          </a:blip>
          <a:srcRect l="2651" r="2642"/>
          <a:stretch/>
        </p:blipFill>
        <p:spPr>
          <a:xfrm>
            <a:off x="-9" y="-9"/>
            <a:ext cx="9144001" cy="56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Slide 16_9 - 1 (3).png"/>
          <p:cNvPicPr preferRelativeResize="0"/>
          <p:nvPr/>
        </p:nvPicPr>
        <p:blipFill>
          <a:blip r:embed="rId5">
            <a:alphaModFix amt="28000"/>
          </a:blip>
          <a:stretch>
            <a:fillRect/>
          </a:stretch>
        </p:blipFill>
        <p:spPr>
          <a:xfrm>
            <a:off x="0" y="0"/>
            <a:ext cx="9144000" cy="56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-265987" y="238425"/>
            <a:ext cx="1856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489225" y="5013056"/>
            <a:ext cx="74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98676" y="1623950"/>
            <a:ext cx="37869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 i="1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Illuminating Data for Actionable Intelligence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836325" y="1187606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66" name="Google Shape;66;p14" title="Apaluma Gradient 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2299" y="543131"/>
            <a:ext cx="3359401" cy="146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Apaluma Demo Screen (3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719" y="3773512"/>
            <a:ext cx="7734563" cy="50001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892300" y="2628400"/>
            <a:ext cx="33594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>
                <a:solidFill>
                  <a:srgbClr val="AAC8C9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Alicia J. Keyes Founder &amp; CEO</a:t>
            </a:r>
            <a:endParaRPr sz="2400">
              <a:solidFill>
                <a:srgbClr val="AAC8C9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154625" y="3785250"/>
            <a:ext cx="1113300" cy="3078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2079075" y="3979575"/>
            <a:ext cx="1113300" cy="3078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 title="milad-fakurian-wNsHBf_bTBo-unsplash 2.png"/>
          <p:cNvPicPr preferRelativeResize="0"/>
          <p:nvPr/>
        </p:nvPicPr>
        <p:blipFill rotWithShape="1">
          <a:blip r:embed="rId4">
            <a:alphaModFix/>
          </a:blip>
          <a:srcRect l="2651" r="2642"/>
          <a:stretch/>
        </p:blipFill>
        <p:spPr>
          <a:xfrm>
            <a:off x="-9" y="-9"/>
            <a:ext cx="9144001" cy="56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Slide 16_9 - 1 (3).png"/>
          <p:cNvPicPr preferRelativeResize="0"/>
          <p:nvPr/>
        </p:nvPicPr>
        <p:blipFill>
          <a:blip r:embed="rId5">
            <a:alphaModFix amt="28000"/>
          </a:blip>
          <a:stretch>
            <a:fillRect/>
          </a:stretch>
        </p:blipFill>
        <p:spPr>
          <a:xfrm>
            <a:off x="0" y="0"/>
            <a:ext cx="9144000" cy="56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-265987" y="238425"/>
            <a:ext cx="1856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489225" y="5013056"/>
            <a:ext cx="74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678551" y="1776350"/>
            <a:ext cx="3786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 i="1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Lesson #1: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836325" y="1187606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202000" y="2315325"/>
            <a:ext cx="474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4000">
                <a:solidFill>
                  <a:srgbClr val="AAC8C9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Data Access</a:t>
            </a:r>
            <a:endParaRPr sz="4000">
              <a:solidFill>
                <a:srgbClr val="AAC8C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 title="Apaluma Panel Point and Click - timed 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 title="milad-fakurian-wNsHBf_bTBo-unsplash 2.png"/>
          <p:cNvPicPr preferRelativeResize="0"/>
          <p:nvPr/>
        </p:nvPicPr>
        <p:blipFill rotWithShape="1">
          <a:blip r:embed="rId4">
            <a:alphaModFix/>
          </a:blip>
          <a:srcRect l="2651" r="2642"/>
          <a:stretch/>
        </p:blipFill>
        <p:spPr>
          <a:xfrm>
            <a:off x="-9" y="-9"/>
            <a:ext cx="9144001" cy="56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title="Slide 16_9 - 1 (3).png"/>
          <p:cNvPicPr preferRelativeResize="0"/>
          <p:nvPr/>
        </p:nvPicPr>
        <p:blipFill>
          <a:blip r:embed="rId5">
            <a:alphaModFix amt="28000"/>
          </a:blip>
          <a:stretch>
            <a:fillRect/>
          </a:stretch>
        </p:blipFill>
        <p:spPr>
          <a:xfrm>
            <a:off x="0" y="0"/>
            <a:ext cx="9144000" cy="56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-265987" y="238425"/>
            <a:ext cx="1856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489225" y="5013056"/>
            <a:ext cx="74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678551" y="1776350"/>
            <a:ext cx="3786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 i="1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Lesson #2: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836325" y="1187606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202000" y="2315325"/>
            <a:ext cx="4740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4000">
                <a:solidFill>
                  <a:srgbClr val="AAC8C9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Document Classification</a:t>
            </a:r>
            <a:endParaRPr sz="4000">
              <a:solidFill>
                <a:srgbClr val="AAC8C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 title="Apaluma Panel Point and Click - timed 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 title="milad-fakurian-wNsHBf_bTBo-unsplash 2.png"/>
          <p:cNvPicPr preferRelativeResize="0"/>
          <p:nvPr/>
        </p:nvPicPr>
        <p:blipFill rotWithShape="1">
          <a:blip r:embed="rId4">
            <a:alphaModFix/>
          </a:blip>
          <a:srcRect l="2651" r="2642"/>
          <a:stretch/>
        </p:blipFill>
        <p:spPr>
          <a:xfrm>
            <a:off x="-9" y="-9"/>
            <a:ext cx="9144001" cy="56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title="Slide 16_9 - 1 (3).png"/>
          <p:cNvPicPr preferRelativeResize="0"/>
          <p:nvPr/>
        </p:nvPicPr>
        <p:blipFill>
          <a:blip r:embed="rId5">
            <a:alphaModFix amt="28000"/>
          </a:blip>
          <a:stretch>
            <a:fillRect/>
          </a:stretch>
        </p:blipFill>
        <p:spPr>
          <a:xfrm>
            <a:off x="0" y="0"/>
            <a:ext cx="9144000" cy="56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-265987" y="238425"/>
            <a:ext cx="1856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489225" y="5013056"/>
            <a:ext cx="74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678551" y="1776350"/>
            <a:ext cx="3786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 i="1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Lesson #3: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836325" y="1187606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202000" y="2315325"/>
            <a:ext cx="4740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4000">
                <a:solidFill>
                  <a:srgbClr val="AAC8C9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Department Commitment</a:t>
            </a:r>
            <a:endParaRPr sz="4000">
              <a:solidFill>
                <a:srgbClr val="AAC8C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 title="Apaluma Panel Point and Click - timed 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 title="milad-fakurian-wNsHBf_bTBo-unsplash 2.png"/>
          <p:cNvPicPr preferRelativeResize="0"/>
          <p:nvPr/>
        </p:nvPicPr>
        <p:blipFill rotWithShape="1">
          <a:blip r:embed="rId4">
            <a:alphaModFix/>
          </a:blip>
          <a:srcRect l="2651" r="2642"/>
          <a:stretch/>
        </p:blipFill>
        <p:spPr>
          <a:xfrm>
            <a:off x="-9" y="-9"/>
            <a:ext cx="9144001" cy="56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 title="Slide 16_9 - 1 (3).png"/>
          <p:cNvPicPr preferRelativeResize="0"/>
          <p:nvPr/>
        </p:nvPicPr>
        <p:blipFill>
          <a:blip r:embed="rId5">
            <a:alphaModFix amt="28000"/>
          </a:blip>
          <a:stretch>
            <a:fillRect/>
          </a:stretch>
        </p:blipFill>
        <p:spPr>
          <a:xfrm>
            <a:off x="0" y="0"/>
            <a:ext cx="9144000" cy="56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3489225" y="5013056"/>
            <a:ext cx="74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898676" y="2111850"/>
            <a:ext cx="37869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 i="1">
                <a:solidFill>
                  <a:schemeClr val="lt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Illuminating Data for Actionable Intelligence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836325" y="1187606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128" name="Google Shape;128;p21" title="Apaluma Gradient 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2299" y="1031031"/>
            <a:ext cx="3359401" cy="146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 title="Apaluma Demo Screen (3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719" y="3773512"/>
            <a:ext cx="7734563" cy="500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2154625" y="3785250"/>
            <a:ext cx="1113300" cy="3078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2079075" y="4022750"/>
            <a:ext cx="1113300" cy="3078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(16:9)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Archivo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 Apaluma</dc:creator>
  <cp:lastModifiedBy>Admin Apaluma</cp:lastModifiedBy>
  <cp:revision>1</cp:revision>
  <dcterms:modified xsi:type="dcterms:W3CDTF">2025-09-02T16:43:06Z</dcterms:modified>
</cp:coreProperties>
</file>