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619" r:id="rId5"/>
    <p:sldId id="259" r:id="rId6"/>
    <p:sldId id="297" r:id="rId7"/>
    <p:sldId id="620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1841" autoAdjust="0"/>
  </p:normalViewPr>
  <p:slideViewPr>
    <p:cSldViewPr snapToGrid="0">
      <p:cViewPr varScale="1">
        <p:scale>
          <a:sx n="87" d="100"/>
          <a:sy n="87" d="100"/>
        </p:scale>
        <p:origin x="13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595C-5821-4DC4-ABDA-C7B89696D68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A30D5-A17B-49B6-AFD2-4B08CCE3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AF3DC-7C5E-44E5-9946-372956FF0E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5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Purpose: eliminate flaring while minimizing production impacts from shut-in wells during takeaway interruptions</a:t>
            </a:r>
          </a:p>
          <a:p>
            <a:pPr lvl="1">
              <a:lnSpc>
                <a:spcPct val="105000"/>
              </a:lnSpc>
              <a:spcBef>
                <a:spcPts val="800"/>
              </a:spcBef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By shutting production side on select “gas storage” wells, we can temporarily store gas from other wells</a:t>
            </a:r>
          </a:p>
          <a:p>
            <a:pPr lvl="1">
              <a:lnSpc>
                <a:spcPct val="105000"/>
              </a:lnSpc>
              <a:spcBef>
                <a:spcPts val="800"/>
              </a:spcBef>
              <a:buFont typeface="Arial"/>
              <a:buChar char="•"/>
            </a:pPr>
            <a:r>
              <a:rPr lang="en-US" dirty="0"/>
              <a:t>Continue to sell oil and dispose of water</a:t>
            </a:r>
          </a:p>
          <a:p>
            <a:pPr lvl="1">
              <a:lnSpc>
                <a:spcPct val="105000"/>
              </a:lnSpc>
              <a:spcBef>
                <a:spcPts val="800"/>
              </a:spcBef>
              <a:buFont typeface="Arial"/>
              <a:buChar char="•"/>
            </a:pPr>
            <a:r>
              <a:rPr lang="en-US" dirty="0"/>
              <a:t>Reduce affected well count and production impact </a:t>
            </a:r>
          </a:p>
          <a:p>
            <a:pPr lvl="1">
              <a:lnSpc>
                <a:spcPct val="105000"/>
              </a:lnSpc>
              <a:spcBef>
                <a:spcPts val="800"/>
              </a:spcBef>
              <a:buFont typeface="Arial"/>
              <a:buChar char="•"/>
            </a:pPr>
            <a:r>
              <a:rPr lang="en-US" dirty="0"/>
              <a:t>Utilize existing gas lift infrastructure to minimize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2E0C9-7838-4567-95C9-50578117DE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2E0C9-7838-4567-95C9-50578117DE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7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E96E-9C45-825A-8365-375FD8DC7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069B-0D4F-67FC-7BEF-8AC3E6D37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D236F-0AA2-E66A-8C57-5B3EFA99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8FB2-4438-506D-84BF-A1E9FCF8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8EB4-F9DB-F450-9C27-E1696C67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3369-9830-82DD-4333-0D425B0E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B4C72-422B-1389-FC40-D31B7DDE7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37EA-FF4A-87D2-6A7D-8A63F752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416CA-356F-E4E4-A009-5A2E2152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1701F-44EA-BE75-9B03-093141A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E4B09-1940-82C5-519D-B8DA287A8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6EFE2-7AA5-542D-7650-4A6807B88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4756-8AED-0609-E674-CD63D761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D52C-B1CB-6A0C-01E4-D7644359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CDE7-9F7E-025B-90F0-21A15A6E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6ABF-A71B-43E3-A6DD-8F6AC9786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0624"/>
            <a:ext cx="6839712" cy="822960"/>
          </a:xfrm>
        </p:spPr>
        <p:txBody>
          <a:bodyPr/>
          <a:lstStyle/>
          <a:p>
            <a:r>
              <a:rPr lang="en-US"/>
              <a:t>Slide Title: Arial Black 28 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E7BF-A46E-4DCE-BAF8-AD4F1915C56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Arial 16 </a:t>
            </a:r>
            <a:r>
              <a:rPr lang="en-US" err="1"/>
              <a:t>pt</a:t>
            </a:r>
            <a:r>
              <a:rPr lang="en-US"/>
              <a:t>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7EED-A878-4207-904E-5DB50610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68F5E-0107-403A-904F-186450D0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046F-E377-40CA-BCE8-08DB286BC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6338EC-C3DF-411E-AAF0-56067932C6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7184" y="283464"/>
            <a:ext cx="4114800" cy="457200"/>
          </a:xfr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000" cap="all" baseline="0"/>
            </a:lvl1pPr>
          </a:lstStyle>
          <a:p>
            <a:r>
              <a:rPr lang="en-US"/>
              <a:t>click icon to insert text badge or delete</a:t>
            </a:r>
          </a:p>
        </p:txBody>
      </p:sp>
    </p:spTree>
    <p:extLst>
      <p:ext uri="{BB962C8B-B14F-4D97-AF65-F5344CB8AC3E}">
        <p14:creationId xmlns:p14="http://schemas.microsoft.com/office/powerpoint/2010/main" val="423520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pos="2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BD699C-A1E1-40E8-9AA9-58D3E5CF30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E3591-F382-4493-8197-16971576CD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879475" y="2036189"/>
            <a:ext cx="8321040" cy="1473773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Title: Arial Black 44 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21C4C-9D25-4FB5-BA41-B5F93758D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879475" y="3381823"/>
            <a:ext cx="8321040" cy="640080"/>
          </a:xfr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 cap="all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Subtitle: Arial Narrow 24 </a:t>
            </a:r>
            <a:r>
              <a:rPr lang="en-US" err="1"/>
              <a:t>pt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D05B5-7883-4217-A25B-B643810A0436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977900" y="4049935"/>
            <a:ext cx="612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90972C-054D-428E-8A64-BC2E8257BE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79475" y="4114800"/>
            <a:ext cx="8321040" cy="71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228600" indent="-228600">
              <a:buFont typeface="Wingdings" panose="05000000000000000000" pitchFamily="2" charset="2"/>
              <a:buChar char="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Presenter name(s), title, unit or function</a:t>
            </a:r>
            <a:br>
              <a:rPr lang="en-US"/>
            </a:br>
            <a:r>
              <a:rPr lang="en-US"/>
              <a:t>Presenter name(s), title, unit or function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40BE40F-DEC0-4F12-8BE9-68B1810A01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79475" y="5257800"/>
            <a:ext cx="3657600" cy="3657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cap="all" baseline="0">
                <a:solidFill>
                  <a:schemeClr val="tx2"/>
                </a:solidFill>
              </a:defRPr>
            </a:lvl1pPr>
            <a:lvl2pPr marL="228600" indent="-228600">
              <a:buFont typeface="Wingdings" panose="05000000000000000000" pitchFamily="2" charset="2"/>
              <a:buChar char="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DATE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4B868BE-767B-43D0-95DB-A824D7096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323" y="767444"/>
            <a:ext cx="2515091" cy="11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16">
          <p15:clr>
            <a:srgbClr val="FBAE40"/>
          </p15:clr>
        </p15:guide>
        <p15:guide id="2" pos="55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59E9-6199-45EF-A7C4-8663E6E8B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0624"/>
            <a:ext cx="6839712" cy="822960"/>
          </a:xfrm>
        </p:spPr>
        <p:txBody>
          <a:bodyPr/>
          <a:lstStyle/>
          <a:p>
            <a:r>
              <a:rPr lang="en-US"/>
              <a:t>Slide Title: Arial Black 28 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E3125-4427-4A3B-A7DA-33331188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C1F89-3B15-4916-B249-F90FB033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046F-E377-40CA-BCE8-08DB286BC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1C5844F-3F31-409C-B0F5-A8C9F7DDF0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7184" y="283464"/>
            <a:ext cx="4114800" cy="457200"/>
          </a:xfr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000" cap="all" baseline="0"/>
            </a:lvl1pPr>
          </a:lstStyle>
          <a:p>
            <a:r>
              <a:rPr lang="en-US"/>
              <a:t>click icon to insert text badge or delete</a:t>
            </a:r>
          </a:p>
        </p:txBody>
      </p:sp>
    </p:spTree>
    <p:extLst>
      <p:ext uri="{BB962C8B-B14F-4D97-AF65-F5344CB8AC3E}">
        <p14:creationId xmlns:p14="http://schemas.microsoft.com/office/powerpoint/2010/main" val="361988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3B5B-7D44-602A-55A8-BA8306A5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60E0-9B45-1195-1337-A09AC0AF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805A0-2A54-D18D-DCF9-BAC65D95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FEB6-F170-C9EF-DADB-2F939230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C51B0-8D01-A183-9C97-11A0D845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3369-27AB-BF49-48D1-0DD26F6D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56FAD-9B42-0BA4-D471-22C7845B8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234D0-FE5F-D236-F775-6254DDD1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0BE3-02B7-8C5D-DC10-0A0DD88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569D1-FE87-B7F4-FA2A-5DB56A8B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DB2C-4B97-95B5-5387-361A26FB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F125-502C-0E9D-5C72-F95EAE7C1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6E65A-D63B-5111-8552-2B8CC317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CB35E-852B-D7A8-059A-6869A625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108D5-DE30-23B5-C146-6B13D215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2A855-BB0B-B551-E50A-2CF875A6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E998-960A-D462-0C35-5534CC5B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99EEF-21FE-5EAD-A543-2BAAD8A80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7BCE0-DB83-5B8C-E03D-899DA4C0A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29F0C-2E9A-479F-294D-D339A5B5C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A75B0-8223-55A9-CB9E-603BFF8E4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22E23-5A4E-9B34-F72B-498A4138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BA51B-273A-1BD3-9367-D170A318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BA475-A6B3-9E3A-27F3-029FC144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6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CE88-3EE5-F22D-633B-C256E235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588C6-B51F-B808-D6F5-51BA9937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68C6-8592-98C1-F888-8983342D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7A0C4-7882-36EA-822E-C6053F12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5ED57-3697-0A74-F570-0FA27282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771CD-8E8C-7B8A-1C40-F50B22C4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5ADB-74AE-4555-E994-B6A6D3CD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04CE-82E8-D6C9-1DBC-A8B78774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4E92-942A-4D47-41B5-24ACB48D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605BF-492D-4C7F-A972-7307E1366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643D3-0A69-AA65-133D-15890D1C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5845D-2CCE-C08C-9827-8286D56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BAA32-9BCE-E55C-EDDF-6EEF2C5F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5129-4830-7F8B-4721-444AB677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26A34-2E34-CA87-DA7E-5C230AE8F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5FAE5-118D-D1C2-1AF3-6229ADA0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791AE-AE07-1560-6BA2-AF4EF2AB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6A61E-6D2F-AEFA-613F-189512F1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EA9B6-2355-5939-7803-A896DDE5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9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5CAD5-B753-B2B1-6847-3B88EE8E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D7A1F-A232-F7C3-F417-E18E74703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1BD3-B069-37E7-A52C-6E4234DD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2348D-D30E-4483-93F5-CF5E1510B8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18F38-DC42-BBC8-5E66-1EE7861CC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B05F-1FAF-496D-8DE8-F8DBC7C9D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6B587-165B-4C90-9771-8377911C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3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BEB56.15443CF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6582-55F2-41DF-8692-74B7353E2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74" y="2079034"/>
            <a:ext cx="9347367" cy="1473773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Game Changing Technologies in Water Reuse, Methane Detection and Mitigation</a:t>
            </a: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55AA5-CB6E-4AED-B6D7-540F15183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1668" y="3631914"/>
            <a:ext cx="8321040" cy="715963"/>
          </a:xfrm>
        </p:spPr>
        <p:txBody>
          <a:bodyPr/>
          <a:lstStyle/>
          <a:p>
            <a:r>
              <a:rPr lang="en-US" sz="2000" dirty="0"/>
              <a:t>Angela Zivkovich – Environmental and Conservation Policy Manager</a:t>
            </a:r>
          </a:p>
        </p:txBody>
      </p:sp>
    </p:spTree>
    <p:extLst>
      <p:ext uri="{BB962C8B-B14F-4D97-AF65-F5344CB8AC3E}">
        <p14:creationId xmlns:p14="http://schemas.microsoft.com/office/powerpoint/2010/main" val="139801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EE2A2-3DDA-418B-B5CC-FEA0BC18427D}"/>
              </a:ext>
            </a:extLst>
          </p:cNvPr>
          <p:cNvSpPr/>
          <p:nvPr/>
        </p:nvSpPr>
        <p:spPr>
          <a:xfrm>
            <a:off x="2746143" y="66247"/>
            <a:ext cx="2437944" cy="6099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D176F-45D9-407B-9799-8429A4946CF6}"/>
              </a:ext>
            </a:extLst>
          </p:cNvPr>
          <p:cNvSpPr/>
          <p:nvPr/>
        </p:nvSpPr>
        <p:spPr>
          <a:xfrm>
            <a:off x="87284" y="68963"/>
            <a:ext cx="2577109" cy="6089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70A5B-2623-4460-93AE-0F0AD89535C6}"/>
              </a:ext>
            </a:extLst>
          </p:cNvPr>
          <p:cNvSpPr/>
          <p:nvPr/>
        </p:nvSpPr>
        <p:spPr>
          <a:xfrm>
            <a:off x="5265837" y="59890"/>
            <a:ext cx="2929234" cy="6099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CE293-EB59-434A-AFC8-9F1547F8224F}"/>
              </a:ext>
            </a:extLst>
          </p:cNvPr>
          <p:cNvSpPr txBox="1"/>
          <p:nvPr/>
        </p:nvSpPr>
        <p:spPr>
          <a:xfrm>
            <a:off x="1077257" y="98407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800" b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Find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2B5D1-ED90-483A-8962-5FD230C9661F}"/>
              </a:ext>
            </a:extLst>
          </p:cNvPr>
          <p:cNvSpPr txBox="1"/>
          <p:nvPr/>
        </p:nvSpPr>
        <p:spPr>
          <a:xfrm>
            <a:off x="3495767" y="13093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Fix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8BEB2-49F9-4DF7-9A98-326FD793069E}"/>
              </a:ext>
            </a:extLst>
          </p:cNvPr>
          <p:cNvSpPr txBox="1"/>
          <p:nvPr/>
        </p:nvSpPr>
        <p:spPr>
          <a:xfrm>
            <a:off x="5842752" y="143263"/>
            <a:ext cx="200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Measure 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652373-CE23-4904-BC8A-5F54D8BF6776}"/>
              </a:ext>
            </a:extLst>
          </p:cNvPr>
          <p:cNvCxnSpPr>
            <a:cxnSpLocks/>
          </p:cNvCxnSpPr>
          <p:nvPr/>
        </p:nvCxnSpPr>
        <p:spPr>
          <a:xfrm flipV="1">
            <a:off x="7845512" y="1040966"/>
            <a:ext cx="1" cy="436903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87DE223-5585-4901-92DF-FC230A2291BF}"/>
              </a:ext>
            </a:extLst>
          </p:cNvPr>
          <p:cNvSpPr txBox="1"/>
          <p:nvPr/>
        </p:nvSpPr>
        <p:spPr>
          <a:xfrm>
            <a:off x="6000582" y="669662"/>
            <a:ext cx="200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Direct + Real-time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4372A2-343B-42C9-90D8-BA8D3535FECD}"/>
              </a:ext>
            </a:extLst>
          </p:cNvPr>
          <p:cNvSpPr txBox="1"/>
          <p:nvPr/>
        </p:nvSpPr>
        <p:spPr>
          <a:xfrm>
            <a:off x="5595124" y="4994198"/>
            <a:ext cx="200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Calculated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C92F3F-3EB7-4BF2-B346-9DCD65D319C1}"/>
              </a:ext>
            </a:extLst>
          </p:cNvPr>
          <p:cNvSpPr txBox="1"/>
          <p:nvPr/>
        </p:nvSpPr>
        <p:spPr>
          <a:xfrm>
            <a:off x="4177506" y="2932151"/>
            <a:ext cx="2000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Integrated</a:t>
            </a:r>
          </a:p>
          <a:p>
            <a:pPr algn="r" defTabSz="914377"/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Direct</a:t>
            </a:r>
          </a:p>
          <a:p>
            <a:pPr algn="r" defTabSz="914377"/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Accurate</a:t>
            </a:r>
          </a:p>
          <a:p>
            <a:pPr algn="r" defTabSz="914377"/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Real-time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43E12C-14F1-4527-8D4F-5921C5F57A3C}"/>
              </a:ext>
            </a:extLst>
          </p:cNvPr>
          <p:cNvSpPr txBox="1"/>
          <p:nvPr/>
        </p:nvSpPr>
        <p:spPr>
          <a:xfrm>
            <a:off x="87286" y="686618"/>
            <a:ext cx="1213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Satellite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400778-E29C-49A9-A55A-16ED03E15F0B}"/>
              </a:ext>
            </a:extLst>
          </p:cNvPr>
          <p:cNvSpPr txBox="1"/>
          <p:nvPr/>
        </p:nvSpPr>
        <p:spPr>
          <a:xfrm>
            <a:off x="87285" y="1615671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Plane + Camera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98CA62-D4ED-4278-94A6-0511E1AD2D29}"/>
              </a:ext>
            </a:extLst>
          </p:cNvPr>
          <p:cNvSpPr txBox="1"/>
          <p:nvPr/>
        </p:nvSpPr>
        <p:spPr>
          <a:xfrm>
            <a:off x="87285" y="2510995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Drone + Camera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CD2363-516B-4981-8A8A-4E5DA1387768}"/>
              </a:ext>
            </a:extLst>
          </p:cNvPr>
          <p:cNvSpPr txBox="1"/>
          <p:nvPr/>
        </p:nvSpPr>
        <p:spPr>
          <a:xfrm>
            <a:off x="65414" y="3389136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Camera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45EB0D-F0F0-4B65-8B88-2B805278CA9A}"/>
              </a:ext>
            </a:extLst>
          </p:cNvPr>
          <p:cNvSpPr txBox="1"/>
          <p:nvPr/>
        </p:nvSpPr>
        <p:spPr>
          <a:xfrm>
            <a:off x="87286" y="4204509"/>
            <a:ext cx="206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Direct Measurement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F441BB-4EC8-428D-BAFC-B1629DCA7ED5}"/>
              </a:ext>
            </a:extLst>
          </p:cNvPr>
          <p:cNvSpPr txBox="1"/>
          <p:nvPr/>
        </p:nvSpPr>
        <p:spPr>
          <a:xfrm>
            <a:off x="87285" y="5129950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Field Staff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749813-E33B-415B-8E2E-642C60CD76A1}"/>
              </a:ext>
            </a:extLst>
          </p:cNvPr>
          <p:cNvSpPr txBox="1"/>
          <p:nvPr/>
        </p:nvSpPr>
        <p:spPr>
          <a:xfrm>
            <a:off x="2735434" y="790702"/>
            <a:ext cx="1213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New Facility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1158B8-0074-42D0-8631-E4DEC32B1FFA}"/>
              </a:ext>
            </a:extLst>
          </p:cNvPr>
          <p:cNvSpPr txBox="1"/>
          <p:nvPr/>
        </p:nvSpPr>
        <p:spPr>
          <a:xfrm>
            <a:off x="2735433" y="1719755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Retrofit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D753D7-2942-40E0-839C-5A5D04D95AD6}"/>
              </a:ext>
            </a:extLst>
          </p:cNvPr>
          <p:cNvSpPr txBox="1"/>
          <p:nvPr/>
        </p:nvSpPr>
        <p:spPr>
          <a:xfrm>
            <a:off x="2735433" y="2615079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Deployed Team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5DC0ED-190A-461D-BD78-77FAE0A6D178}"/>
              </a:ext>
            </a:extLst>
          </p:cNvPr>
          <p:cNvSpPr txBox="1"/>
          <p:nvPr/>
        </p:nvSpPr>
        <p:spPr>
          <a:xfrm>
            <a:off x="2800515" y="4271618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Field Staff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2570FE0-4A8C-47FE-8C68-CEABAA2D850F}"/>
              </a:ext>
            </a:extLst>
          </p:cNvPr>
          <p:cNvSpPr txBox="1"/>
          <p:nvPr/>
        </p:nvSpPr>
        <p:spPr>
          <a:xfrm>
            <a:off x="2765787" y="3372255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Automation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5DB3CF-221F-4B69-8164-5439414012F5}"/>
              </a:ext>
            </a:extLst>
          </p:cNvPr>
          <p:cNvSpPr txBox="1"/>
          <p:nvPr/>
        </p:nvSpPr>
        <p:spPr>
          <a:xfrm>
            <a:off x="2744211" y="5161074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Contractors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7E72F31-60AB-4A27-A31C-701B8D0308D3}"/>
              </a:ext>
            </a:extLst>
          </p:cNvPr>
          <p:cNvSpPr txBox="1"/>
          <p:nvPr/>
        </p:nvSpPr>
        <p:spPr>
          <a:xfrm>
            <a:off x="87285" y="6260321"/>
            <a:ext cx="1202956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ＭＳ Ｐゴシック" charset="0"/>
              </a:rPr>
              <a:t>Current Technology, Operations, and Carbon Accounting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392711-2176-4D3E-A31C-D8C0507D4D1F}"/>
              </a:ext>
            </a:extLst>
          </p:cNvPr>
          <p:cNvSpPr/>
          <p:nvPr/>
        </p:nvSpPr>
        <p:spPr>
          <a:xfrm>
            <a:off x="8136643" y="54020"/>
            <a:ext cx="3995318" cy="608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179A57-9ADD-4B47-85EE-97EC2CD76F1C}"/>
              </a:ext>
            </a:extLst>
          </p:cNvPr>
          <p:cNvSpPr txBox="1"/>
          <p:nvPr/>
        </p:nvSpPr>
        <p:spPr>
          <a:xfrm>
            <a:off x="9340180" y="183767"/>
            <a:ext cx="1539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Predict It</a:t>
            </a:r>
          </a:p>
        </p:txBody>
      </p:sp>
      <p:pic>
        <p:nvPicPr>
          <p:cNvPr id="3" name="Graphic 2" descr="Satellite">
            <a:extLst>
              <a:ext uri="{FF2B5EF4-FFF2-40B4-BE49-F238E27FC236}">
                <a16:creationId xmlns:a16="http://schemas.microsoft.com/office/drawing/2014/main" id="{67B959E3-2998-4210-9457-AA6475FE2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9287" y="686618"/>
            <a:ext cx="565431" cy="565431"/>
          </a:xfrm>
          <a:prstGeom prst="rect">
            <a:avLst/>
          </a:prstGeom>
        </p:spPr>
      </p:pic>
      <p:pic>
        <p:nvPicPr>
          <p:cNvPr id="24" name="Graphic 23" descr="Airplane">
            <a:extLst>
              <a:ext uri="{FF2B5EF4-FFF2-40B4-BE49-F238E27FC236}">
                <a16:creationId xmlns:a16="http://schemas.microsoft.com/office/drawing/2014/main" id="{4E148F16-ED57-459A-9EE1-D42F18FDB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1971028" y="1436011"/>
            <a:ext cx="715056" cy="715056"/>
          </a:xfrm>
          <a:prstGeom prst="rect">
            <a:avLst/>
          </a:prstGeom>
        </p:spPr>
      </p:pic>
      <p:pic>
        <p:nvPicPr>
          <p:cNvPr id="40" name="Graphic 39" descr="Security camera">
            <a:extLst>
              <a:ext uri="{FF2B5EF4-FFF2-40B4-BE49-F238E27FC236}">
                <a16:creationId xmlns:a16="http://schemas.microsoft.com/office/drawing/2014/main" id="{A978DCE4-0272-4C07-A004-6E848318D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4714" y="3247516"/>
            <a:ext cx="669259" cy="669259"/>
          </a:xfrm>
          <a:prstGeom prst="rect">
            <a:avLst/>
          </a:prstGeom>
        </p:spPr>
      </p:pic>
      <p:pic>
        <p:nvPicPr>
          <p:cNvPr id="60" name="Graphic 59" descr="Construction worker">
            <a:extLst>
              <a:ext uri="{FF2B5EF4-FFF2-40B4-BE49-F238E27FC236}">
                <a16:creationId xmlns:a16="http://schemas.microsoft.com/office/drawing/2014/main" id="{0F655A11-1478-46C9-A58E-11781ADBB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04050" y="4925049"/>
            <a:ext cx="653703" cy="653703"/>
          </a:xfrm>
          <a:prstGeom prst="rect">
            <a:avLst/>
          </a:prstGeom>
        </p:spPr>
      </p:pic>
      <p:pic>
        <p:nvPicPr>
          <p:cNvPr id="82" name="Graphic 81" descr="Mining tools">
            <a:extLst>
              <a:ext uri="{FF2B5EF4-FFF2-40B4-BE49-F238E27FC236}">
                <a16:creationId xmlns:a16="http://schemas.microsoft.com/office/drawing/2014/main" id="{55146518-1748-4121-A88D-4AC166BBAE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67539" y="4985721"/>
            <a:ext cx="606532" cy="606532"/>
          </a:xfrm>
          <a:prstGeom prst="rect">
            <a:avLst/>
          </a:prstGeom>
        </p:spPr>
      </p:pic>
      <p:pic>
        <p:nvPicPr>
          <p:cNvPr id="1026" name="Picture 2" descr="Drone Camera Icons - Download Free Vector Icons | Noun Project">
            <a:extLst>
              <a:ext uri="{FF2B5EF4-FFF2-40B4-BE49-F238E27FC236}">
                <a16:creationId xmlns:a16="http://schemas.microsoft.com/office/drawing/2014/main" id="{C2C900F6-78B1-447C-A62E-6E036EFF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96" y="2265824"/>
            <a:ext cx="959660" cy="9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ssure meter icon simple black style Royalty Free Vector">
            <a:extLst>
              <a:ext uri="{FF2B5EF4-FFF2-40B4-BE49-F238E27FC236}">
                <a16:creationId xmlns:a16="http://schemas.microsoft.com/office/drawing/2014/main" id="{EA473856-7A77-4F4D-982C-2430A4537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4"/>
          <a:stretch/>
        </p:blipFill>
        <p:spPr bwMode="auto">
          <a:xfrm>
            <a:off x="2061968" y="4113540"/>
            <a:ext cx="524885" cy="5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C15ACDE-69E1-4022-A095-DFE5478D98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3621" y="2548565"/>
            <a:ext cx="743379" cy="546601"/>
          </a:xfrm>
          <a:prstGeom prst="rect">
            <a:avLst/>
          </a:prstGeom>
        </p:spPr>
      </p:pic>
      <p:pic>
        <p:nvPicPr>
          <p:cNvPr id="111" name="Picture 4" descr="Pressure meter icon simple black style Royalty Free Vector">
            <a:extLst>
              <a:ext uri="{FF2B5EF4-FFF2-40B4-BE49-F238E27FC236}">
                <a16:creationId xmlns:a16="http://schemas.microsoft.com/office/drawing/2014/main" id="{14040C1B-FD5B-480A-84EF-ED10675B1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4"/>
          <a:stretch/>
        </p:blipFill>
        <p:spPr bwMode="auto">
          <a:xfrm>
            <a:off x="4284555" y="3301464"/>
            <a:ext cx="524885" cy="5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Graphic 112" descr="Construction worker">
            <a:extLst>
              <a:ext uri="{FF2B5EF4-FFF2-40B4-BE49-F238E27FC236}">
                <a16:creationId xmlns:a16="http://schemas.microsoft.com/office/drawing/2014/main" id="{3BD389BF-78D9-49FF-A3A5-874C009F54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2017" y="4065878"/>
            <a:ext cx="653703" cy="653703"/>
          </a:xfrm>
          <a:prstGeom prst="rect">
            <a:avLst/>
          </a:prstGeom>
        </p:spPr>
      </p:pic>
      <p:pic>
        <p:nvPicPr>
          <p:cNvPr id="114" name="Graphic 113" descr="Satellite">
            <a:extLst>
              <a:ext uri="{FF2B5EF4-FFF2-40B4-BE49-F238E27FC236}">
                <a16:creationId xmlns:a16="http://schemas.microsoft.com/office/drawing/2014/main" id="{0944BE2F-7BEB-44E2-A76E-F0F41D931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8552" y="1159949"/>
            <a:ext cx="356104" cy="356104"/>
          </a:xfrm>
          <a:prstGeom prst="rect">
            <a:avLst/>
          </a:prstGeom>
        </p:spPr>
      </p:pic>
      <p:pic>
        <p:nvPicPr>
          <p:cNvPr id="118" name="Graphic 117" descr="Airplane">
            <a:extLst>
              <a:ext uri="{FF2B5EF4-FFF2-40B4-BE49-F238E27FC236}">
                <a16:creationId xmlns:a16="http://schemas.microsoft.com/office/drawing/2014/main" id="{7BA31A04-05D5-487B-9F4D-571E88964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7328092" y="1556923"/>
            <a:ext cx="380640" cy="380640"/>
          </a:xfrm>
          <a:prstGeom prst="rect">
            <a:avLst/>
          </a:prstGeom>
        </p:spPr>
      </p:pic>
      <p:pic>
        <p:nvPicPr>
          <p:cNvPr id="119" name="Picture 2" descr="Drone Camera Icons - Download Free Vector Icons | Noun Project">
            <a:extLst>
              <a:ext uri="{FF2B5EF4-FFF2-40B4-BE49-F238E27FC236}">
                <a16:creationId xmlns:a16="http://schemas.microsoft.com/office/drawing/2014/main" id="{C504ABB0-9225-408D-B187-E7BF3EC2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79" y="1411675"/>
            <a:ext cx="710043" cy="71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Graphic 119" descr="Security camera">
            <a:extLst>
              <a:ext uri="{FF2B5EF4-FFF2-40B4-BE49-F238E27FC236}">
                <a16:creationId xmlns:a16="http://schemas.microsoft.com/office/drawing/2014/main" id="{90FC783D-6E02-494C-9355-124AFD92D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5646" y="2034771"/>
            <a:ext cx="327445" cy="327445"/>
          </a:xfrm>
          <a:prstGeom prst="rect">
            <a:avLst/>
          </a:prstGeom>
        </p:spPr>
      </p:pic>
      <p:pic>
        <p:nvPicPr>
          <p:cNvPr id="121" name="Picture 2" descr="Drone Camera Icons - Download Free Vector Icons | Noun Project">
            <a:extLst>
              <a:ext uri="{FF2B5EF4-FFF2-40B4-BE49-F238E27FC236}">
                <a16:creationId xmlns:a16="http://schemas.microsoft.com/office/drawing/2014/main" id="{DED1B5A4-B633-4572-991C-64548799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5" y="2383301"/>
            <a:ext cx="624547" cy="6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Pressure meter icon simple black style Royalty Free Vector">
            <a:extLst>
              <a:ext uri="{FF2B5EF4-FFF2-40B4-BE49-F238E27FC236}">
                <a16:creationId xmlns:a16="http://schemas.microsoft.com/office/drawing/2014/main" id="{E9756125-EBE5-49C5-89ED-5CF75787E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4"/>
          <a:stretch/>
        </p:blipFill>
        <p:spPr bwMode="auto">
          <a:xfrm>
            <a:off x="6834960" y="2040218"/>
            <a:ext cx="302190" cy="3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Graphic 122" descr="Airplane">
            <a:extLst>
              <a:ext uri="{FF2B5EF4-FFF2-40B4-BE49-F238E27FC236}">
                <a16:creationId xmlns:a16="http://schemas.microsoft.com/office/drawing/2014/main" id="{FA1D0438-2539-42CC-A50E-8F4204F4D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6310536" y="1990894"/>
            <a:ext cx="380640" cy="380640"/>
          </a:xfrm>
          <a:prstGeom prst="rect">
            <a:avLst/>
          </a:prstGeom>
        </p:spPr>
      </p:pic>
      <p:pic>
        <p:nvPicPr>
          <p:cNvPr id="124" name="Graphic 123" descr="Security camera">
            <a:extLst>
              <a:ext uri="{FF2B5EF4-FFF2-40B4-BE49-F238E27FC236}">
                <a16:creationId xmlns:a16="http://schemas.microsoft.com/office/drawing/2014/main" id="{4B431930-E87E-458F-AB5F-3D784FC9F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913" y="2443743"/>
            <a:ext cx="483817" cy="483817"/>
          </a:xfrm>
          <a:prstGeom prst="rect">
            <a:avLst/>
          </a:prstGeom>
        </p:spPr>
      </p:pic>
      <p:pic>
        <p:nvPicPr>
          <p:cNvPr id="125" name="Graphic 124" descr="Construction worker">
            <a:extLst>
              <a:ext uri="{FF2B5EF4-FFF2-40B4-BE49-F238E27FC236}">
                <a16:creationId xmlns:a16="http://schemas.microsoft.com/office/drawing/2014/main" id="{83D09CCC-12BA-4BEB-B4C3-7EE52378B2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2826" y="1569078"/>
            <a:ext cx="369332" cy="369332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560C606-1499-49C1-81B0-C895F028C333}"/>
              </a:ext>
            </a:extLst>
          </p:cNvPr>
          <p:cNvGrpSpPr/>
          <p:nvPr/>
        </p:nvGrpSpPr>
        <p:grpSpPr>
          <a:xfrm>
            <a:off x="6861708" y="4443620"/>
            <a:ext cx="508083" cy="508083"/>
            <a:chOff x="10689139" y="4900847"/>
            <a:chExt cx="914400" cy="914400"/>
          </a:xfrm>
        </p:grpSpPr>
        <p:pic>
          <p:nvPicPr>
            <p:cNvPr id="102" name="Graphic 101" descr="Clipboard">
              <a:extLst>
                <a:ext uri="{FF2B5EF4-FFF2-40B4-BE49-F238E27FC236}">
                  <a16:creationId xmlns:a16="http://schemas.microsoft.com/office/drawing/2014/main" id="{60BDDFBF-5E10-4E47-B10D-BF2133D70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689139" y="4900847"/>
              <a:ext cx="914400" cy="914400"/>
            </a:xfrm>
            <a:prstGeom prst="rect">
              <a:avLst/>
            </a:prstGeom>
          </p:spPr>
        </p:pic>
        <p:pic>
          <p:nvPicPr>
            <p:cNvPr id="105" name="Graphic 104" descr="Pencil">
              <a:extLst>
                <a:ext uri="{FF2B5EF4-FFF2-40B4-BE49-F238E27FC236}">
                  <a16:creationId xmlns:a16="http://schemas.microsoft.com/office/drawing/2014/main" id="{C09C7DC2-DEB3-4523-81D6-B9C8E867A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882607" y="5171582"/>
              <a:ext cx="527903" cy="527903"/>
            </a:xfrm>
            <a:prstGeom prst="rect">
              <a:avLst/>
            </a:prstGeom>
          </p:spPr>
        </p:pic>
      </p:grpSp>
      <p:pic>
        <p:nvPicPr>
          <p:cNvPr id="1048" name="Picture 20" descr="Oil storage line icon fuel and industry oil tank Vector Image">
            <a:extLst>
              <a:ext uri="{FF2B5EF4-FFF2-40B4-BE49-F238E27FC236}">
                <a16:creationId xmlns:a16="http://schemas.microsoft.com/office/drawing/2014/main" id="{183C5C86-69AE-4F9B-9D16-B828B209D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3" b="28735"/>
          <a:stretch/>
        </p:blipFill>
        <p:spPr bwMode="auto">
          <a:xfrm>
            <a:off x="4146668" y="1746307"/>
            <a:ext cx="908155" cy="4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2" descr="Oil Refinery Graphic High Res Stock Images | Shutterstock">
            <a:extLst>
              <a:ext uri="{FF2B5EF4-FFF2-40B4-BE49-F238E27FC236}">
                <a16:creationId xmlns:a16="http://schemas.microsoft.com/office/drawing/2014/main" id="{E5093969-C6AB-47E9-81B1-89A7AF4E5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18997" r="21936" b="26042"/>
          <a:stretch/>
        </p:blipFill>
        <p:spPr bwMode="auto">
          <a:xfrm>
            <a:off x="4204450" y="681165"/>
            <a:ext cx="694137" cy="7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Diamond 1051">
            <a:extLst>
              <a:ext uri="{FF2B5EF4-FFF2-40B4-BE49-F238E27FC236}">
                <a16:creationId xmlns:a16="http://schemas.microsoft.com/office/drawing/2014/main" id="{9104B3F2-3EDD-4009-A732-87DC9A143F8D}"/>
              </a:ext>
            </a:extLst>
          </p:cNvPr>
          <p:cNvSpPr/>
          <p:nvPr/>
        </p:nvSpPr>
        <p:spPr>
          <a:xfrm>
            <a:off x="6326992" y="2982849"/>
            <a:ext cx="795347" cy="79534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1" name="Diamond 170">
            <a:extLst>
              <a:ext uri="{FF2B5EF4-FFF2-40B4-BE49-F238E27FC236}">
                <a16:creationId xmlns:a16="http://schemas.microsoft.com/office/drawing/2014/main" id="{D60E4DFA-F4B9-46A5-982E-A618A077DAB5}"/>
              </a:ext>
            </a:extLst>
          </p:cNvPr>
          <p:cNvSpPr/>
          <p:nvPr/>
        </p:nvSpPr>
        <p:spPr>
          <a:xfrm>
            <a:off x="6184057" y="2982849"/>
            <a:ext cx="795347" cy="79534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1DE576AF-27E3-4F33-A54F-0CD77C498C17}"/>
              </a:ext>
            </a:extLst>
          </p:cNvPr>
          <p:cNvGrpSpPr/>
          <p:nvPr/>
        </p:nvGrpSpPr>
        <p:grpSpPr>
          <a:xfrm>
            <a:off x="6743469" y="2994508"/>
            <a:ext cx="795347" cy="795347"/>
            <a:chOff x="12002664" y="4064995"/>
            <a:chExt cx="795346" cy="795346"/>
          </a:xfrm>
          <a:solidFill>
            <a:schemeClr val="bg1"/>
          </a:solidFill>
        </p:grpSpPr>
        <p:sp>
          <p:nvSpPr>
            <p:cNvPr id="172" name="Diamond 171">
              <a:extLst>
                <a:ext uri="{FF2B5EF4-FFF2-40B4-BE49-F238E27FC236}">
                  <a16:creationId xmlns:a16="http://schemas.microsoft.com/office/drawing/2014/main" id="{6BA007C0-BFB0-4462-9CBE-4F232587DE7B}"/>
                </a:ext>
              </a:extLst>
            </p:cNvPr>
            <p:cNvSpPr/>
            <p:nvPr/>
          </p:nvSpPr>
          <p:spPr>
            <a:xfrm>
              <a:off x="12002664" y="4064995"/>
              <a:ext cx="795346" cy="795346"/>
            </a:xfrm>
            <a:prstGeom prst="diamond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057" name="Group 1056">
              <a:extLst>
                <a:ext uri="{FF2B5EF4-FFF2-40B4-BE49-F238E27FC236}">
                  <a16:creationId xmlns:a16="http://schemas.microsoft.com/office/drawing/2014/main" id="{94275FF9-AA6D-452E-9F6D-76727E23CEE3}"/>
                </a:ext>
              </a:extLst>
            </p:cNvPr>
            <p:cNvGrpSpPr/>
            <p:nvPr/>
          </p:nvGrpSpPr>
          <p:grpSpPr>
            <a:xfrm>
              <a:off x="12120903" y="4179901"/>
              <a:ext cx="545174" cy="548996"/>
              <a:chOff x="11755940" y="3457163"/>
              <a:chExt cx="545174" cy="548996"/>
            </a:xfrm>
            <a:grpFill/>
          </p:grpSpPr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B85AAAE6-15A1-49AD-B52E-5BEC56A60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5940" y="3608486"/>
                <a:ext cx="397673" cy="397673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215BE68B-D05C-40F2-BE15-F61755676C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03441" y="3457163"/>
                <a:ext cx="397673" cy="397673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38F046D-2683-40A4-9634-127218EDF75E}"/>
                </a:ext>
              </a:extLst>
            </p:cNvPr>
            <p:cNvGrpSpPr/>
            <p:nvPr/>
          </p:nvGrpSpPr>
          <p:grpSpPr>
            <a:xfrm rot="5400000">
              <a:off x="12116144" y="4188170"/>
              <a:ext cx="545174" cy="548996"/>
              <a:chOff x="11755940" y="3457163"/>
              <a:chExt cx="545174" cy="548996"/>
            </a:xfrm>
            <a:grpFill/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2C221A9-08A1-485F-BB62-168494149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5940" y="3608486"/>
                <a:ext cx="397673" cy="397673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7A63E68E-6F68-41FB-8CF6-D48EA9117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03441" y="3457163"/>
                <a:ext cx="397673" cy="397673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A8A83AF9-3518-4C16-8FDE-C42B2E9ACA36}"/>
              </a:ext>
            </a:extLst>
          </p:cNvPr>
          <p:cNvSpPr txBox="1"/>
          <p:nvPr/>
        </p:nvSpPr>
        <p:spPr>
          <a:xfrm>
            <a:off x="2737182" y="1082157"/>
            <a:ext cx="180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Risk + Hazard ID</a:t>
            </a:r>
          </a:p>
        </p:txBody>
      </p:sp>
      <p:pic>
        <p:nvPicPr>
          <p:cNvPr id="2" name="Graphic 1" descr="Construction worker">
            <a:extLst>
              <a:ext uri="{FF2B5EF4-FFF2-40B4-BE49-F238E27FC236}">
                <a16:creationId xmlns:a16="http://schemas.microsoft.com/office/drawing/2014/main" id="{390F21AE-B59E-3BFD-8F26-3075094C14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6412" y="3971999"/>
            <a:ext cx="344987" cy="344987"/>
          </a:xfrm>
          <a:prstGeom prst="rect">
            <a:avLst/>
          </a:prstGeom>
        </p:spPr>
      </p:pic>
      <p:pic>
        <p:nvPicPr>
          <p:cNvPr id="10" name="Graphic 9" descr="Construction worker">
            <a:extLst>
              <a:ext uri="{FF2B5EF4-FFF2-40B4-BE49-F238E27FC236}">
                <a16:creationId xmlns:a16="http://schemas.microsoft.com/office/drawing/2014/main" id="{C9DCD93C-E509-D88D-D05C-70A7EF75D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11171" y="3986010"/>
            <a:ext cx="330001" cy="330001"/>
          </a:xfrm>
          <a:prstGeom prst="rect">
            <a:avLst/>
          </a:prstGeom>
        </p:spPr>
      </p:pic>
      <p:pic>
        <p:nvPicPr>
          <p:cNvPr id="11" name="Picture 4" descr="Pressure meter icon simple black style Royalty Free Vector">
            <a:extLst>
              <a:ext uri="{FF2B5EF4-FFF2-40B4-BE49-F238E27FC236}">
                <a16:creationId xmlns:a16="http://schemas.microsoft.com/office/drawing/2014/main" id="{D31DFA7C-12E2-10D1-5300-8402BCB25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4"/>
          <a:stretch/>
        </p:blipFill>
        <p:spPr bwMode="auto">
          <a:xfrm>
            <a:off x="6396179" y="3971999"/>
            <a:ext cx="302622" cy="3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ssure meter icon simple black style Royalty Free Vector">
            <a:extLst>
              <a:ext uri="{FF2B5EF4-FFF2-40B4-BE49-F238E27FC236}">
                <a16:creationId xmlns:a16="http://schemas.microsoft.com/office/drawing/2014/main" id="{493FE592-7C20-F130-BB79-847C2A584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4"/>
          <a:stretch/>
        </p:blipFill>
        <p:spPr bwMode="auto">
          <a:xfrm>
            <a:off x="6834324" y="1196675"/>
            <a:ext cx="302622" cy="3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Airplane">
            <a:extLst>
              <a:ext uri="{FF2B5EF4-FFF2-40B4-BE49-F238E27FC236}">
                <a16:creationId xmlns:a16="http://schemas.microsoft.com/office/drawing/2014/main" id="{FCDE340A-F4A4-4111-02B4-FD6FFD807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7338214" y="1145709"/>
            <a:ext cx="380640" cy="380640"/>
          </a:xfrm>
          <a:prstGeom prst="rect">
            <a:avLst/>
          </a:prstGeom>
        </p:spPr>
      </p:pic>
      <p:pic>
        <p:nvPicPr>
          <p:cNvPr id="76" name="Graphic 75" descr="Bar graph with upward trend with solid fill">
            <a:extLst>
              <a:ext uri="{FF2B5EF4-FFF2-40B4-BE49-F238E27FC236}">
                <a16:creationId xmlns:a16="http://schemas.microsoft.com/office/drawing/2014/main" id="{F38EB2FF-B901-FFD8-11FD-3771AE06FB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23857" y="1683478"/>
            <a:ext cx="403988" cy="403988"/>
          </a:xfrm>
          <a:prstGeom prst="rect">
            <a:avLst/>
          </a:prstGeom>
        </p:spPr>
      </p:pic>
      <p:pic>
        <p:nvPicPr>
          <p:cNvPr id="86" name="Graphic 85" descr="Brain in head outline">
            <a:extLst>
              <a:ext uri="{FF2B5EF4-FFF2-40B4-BE49-F238E27FC236}">
                <a16:creationId xmlns:a16="http://schemas.microsoft.com/office/drawing/2014/main" id="{8C037F82-DB1A-0F77-7C44-11A186DC1AB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36519" y="2198579"/>
            <a:ext cx="403988" cy="403988"/>
          </a:xfrm>
          <a:prstGeom prst="rect">
            <a:avLst/>
          </a:prstGeom>
        </p:spPr>
      </p:pic>
      <p:pic>
        <p:nvPicPr>
          <p:cNvPr id="88" name="Graphic 87" descr="Lightbulb and gear outline">
            <a:extLst>
              <a:ext uri="{FF2B5EF4-FFF2-40B4-BE49-F238E27FC236}">
                <a16:creationId xmlns:a16="http://schemas.microsoft.com/office/drawing/2014/main" id="{DFB6E0E9-E434-7104-856C-9C717A6746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74380" y="2700592"/>
            <a:ext cx="337918" cy="337918"/>
          </a:xfrm>
          <a:prstGeom prst="rect">
            <a:avLst/>
          </a:prstGeom>
        </p:spPr>
      </p:pic>
      <p:pic>
        <p:nvPicPr>
          <p:cNvPr id="90" name="Graphic 89" descr="List outline">
            <a:extLst>
              <a:ext uri="{FF2B5EF4-FFF2-40B4-BE49-F238E27FC236}">
                <a16:creationId xmlns:a16="http://schemas.microsoft.com/office/drawing/2014/main" id="{D5938231-54A5-AEAE-0F22-0F53A9FA0EF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316209" y="3260737"/>
            <a:ext cx="273417" cy="27341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13DC47ED-3C5E-46AE-AD82-D82675B66DC4}"/>
              </a:ext>
            </a:extLst>
          </p:cNvPr>
          <p:cNvSpPr txBox="1"/>
          <p:nvPr/>
        </p:nvSpPr>
        <p:spPr>
          <a:xfrm>
            <a:off x="8289978" y="828413"/>
            <a:ext cx="3995318" cy="6080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245" indent="-182245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Calibri"/>
            </a:endParaRPr>
          </a:p>
          <a:p>
            <a:pPr algn="ctr" defTabSz="914377">
              <a:spcBef>
                <a:spcPts val="600"/>
              </a:spcBef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INTEGRATE IT ALL</a:t>
            </a:r>
          </a:p>
          <a:p>
            <a:pPr defTabSz="914377">
              <a:spcBef>
                <a:spcPts val="600"/>
              </a:spcBef>
            </a:pPr>
            <a:endParaRPr lang="en-US" sz="1600" b="1" u="sng" dirty="0">
              <a:solidFill>
                <a:prstClr val="black"/>
              </a:solidFill>
              <a:latin typeface="Calibri" panose="020F0502020204030204"/>
              <a:ea typeface="ＭＳ Ｐゴシック"/>
              <a:cs typeface="Calibri"/>
            </a:endParaRPr>
          </a:p>
          <a:p>
            <a:pPr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       Analyze trends</a:t>
            </a:r>
          </a:p>
          <a:p>
            <a:pPr defTabSz="914377"/>
            <a:endParaRPr lang="en-US" sz="1600" u="sng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Calibri"/>
            </a:endParaRPr>
          </a:p>
          <a:p>
            <a:pPr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     Identify equipment types with emissions</a:t>
            </a:r>
          </a:p>
          <a:p>
            <a:pPr defTabSz="914377"/>
            <a:endParaRPr lang="en-US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     Design out emission sources</a:t>
            </a:r>
          </a:p>
          <a:p>
            <a:pPr defTabSz="914377"/>
            <a:endParaRPr lang="en-US" sz="16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914377"/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     Update operational practices</a:t>
            </a:r>
            <a:endParaRPr lang="en-US" dirty="0">
              <a:solidFill>
                <a:prstClr val="black"/>
              </a:solidFill>
            </a:endParaRPr>
          </a:p>
          <a:p>
            <a:pPr marL="182245" indent="-182245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u="sng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Calibri"/>
            </a:endParaRPr>
          </a:p>
          <a:p>
            <a:pPr marL="182245" indent="-182245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Calibri" panose="020F0502020204030204"/>
            </a:endParaRPr>
          </a:p>
          <a:p>
            <a:pPr marL="182245" indent="-182245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Calibri" panose="020F0502020204030204"/>
            </a:endParaRPr>
          </a:p>
          <a:p>
            <a:pPr marL="182245" indent="-182245" defTabSz="914377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Calibri" panose="020F0502020204030204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851146E-5003-973A-51A4-C82B260B8F0F}"/>
              </a:ext>
            </a:extLst>
          </p:cNvPr>
          <p:cNvGrpSpPr/>
          <p:nvPr/>
        </p:nvGrpSpPr>
        <p:grpSpPr>
          <a:xfrm>
            <a:off x="9690443" y="4125148"/>
            <a:ext cx="3436896" cy="1801280"/>
            <a:chOff x="7772400" y="3086100"/>
            <a:chExt cx="6683037" cy="365545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1DE31CE-F599-AC38-6278-387754699FE9}"/>
                </a:ext>
              </a:extLst>
            </p:cNvPr>
            <p:cNvSpPr/>
            <p:nvPr/>
          </p:nvSpPr>
          <p:spPr>
            <a:xfrm>
              <a:off x="7772400" y="3086100"/>
              <a:ext cx="4415428" cy="36554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C5EADAC-BA7A-21AF-8E65-C360B2204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669759" y="5674151"/>
              <a:ext cx="2542321" cy="61632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359017B-436C-6D4D-A0CD-8A31362C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445876" y="4850627"/>
              <a:ext cx="1414860" cy="70743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524EB43-FD89-EDC1-AEB9-6F589F95C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/>
            <a:srcRect t="22082" r="55130" b="32571"/>
            <a:stretch/>
          </p:blipFill>
          <p:spPr>
            <a:xfrm>
              <a:off x="9258108" y="3854136"/>
              <a:ext cx="1626309" cy="816502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3861A58-41DF-248E-78A7-CDE057C1F70A}"/>
                </a:ext>
              </a:extLst>
            </p:cNvPr>
            <p:cNvSpPr txBox="1"/>
            <p:nvPr/>
          </p:nvSpPr>
          <p:spPr>
            <a:xfrm>
              <a:off x="10071261" y="3349303"/>
              <a:ext cx="4384176" cy="530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</a:rPr>
                <a:t>OGMP 2.0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9FCB444-C95A-BF1B-07E5-83CE66A95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861542" y="3412864"/>
              <a:ext cx="1999194" cy="512951"/>
            </a:xfrm>
            <a:prstGeom prst="rect">
              <a:avLst/>
            </a:prstGeom>
          </p:spPr>
        </p:pic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0D70267-2F08-89E6-0E33-7136D8280AC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51404" y="4995947"/>
            <a:ext cx="514258" cy="3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1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536B3-85F7-237F-A6EF-398E14B07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23" y="1709754"/>
            <a:ext cx="6959026" cy="51066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4DF895-6FF1-4D1B-9E4A-865BA43C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1763"/>
            <a:ext cx="10194491" cy="347947"/>
          </a:xfrm>
        </p:spPr>
        <p:txBody>
          <a:bodyPr>
            <a:normAutofit fontScale="90000"/>
          </a:bodyPr>
          <a:lstStyle/>
          <a:p>
            <a:r>
              <a:rPr lang="en-US" dirty="0"/>
              <a:t>Closed-loop gas capture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91D28-D6AC-9FF9-50B9-34A2197F547B}"/>
              </a:ext>
            </a:extLst>
          </p:cNvPr>
          <p:cNvSpPr txBox="1"/>
          <p:nvPr/>
        </p:nvSpPr>
        <p:spPr>
          <a:xfrm>
            <a:off x="391167" y="1485078"/>
            <a:ext cx="444267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u="sng" dirty="0"/>
              <a:t>Challenge: </a:t>
            </a:r>
            <a:r>
              <a:rPr lang="en-US" dirty="0"/>
              <a:t> Limit gas flaring during periods of downtime due to temporary loss of gas pipeline takeaway capacity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u="sng" dirty="0"/>
              <a:t>Solution:</a:t>
            </a:r>
            <a:r>
              <a:rPr lang="en-US" dirty="0"/>
              <a:t> Closed-loop gas capture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Oil production continues at wells that have lost gas takeaway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Oil production curtailed in designated gas injection wells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Surplus gas injected into designated wells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Injected gas supports resuming full production rapidly when gas pipeline takeaway is restored</a:t>
            </a:r>
          </a:p>
        </p:txBody>
      </p:sp>
    </p:spTree>
    <p:extLst>
      <p:ext uri="{BB962C8B-B14F-4D97-AF65-F5344CB8AC3E}">
        <p14:creationId xmlns:p14="http://schemas.microsoft.com/office/powerpoint/2010/main" val="339974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0A0C-B5B5-475B-AF53-AA7EEC5E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20624"/>
            <a:ext cx="8715375" cy="822960"/>
          </a:xfrm>
        </p:spPr>
        <p:txBody>
          <a:bodyPr>
            <a:normAutofit/>
          </a:bodyPr>
          <a:lstStyle/>
          <a:p>
            <a:r>
              <a:rPr lang="en-US" dirty="0"/>
              <a:t>Hybrid Battery-Generator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BA4C7-B7DC-D875-9AF7-6974FD9C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492250"/>
            <a:ext cx="10616866" cy="4351338"/>
          </a:xfrm>
        </p:spPr>
        <p:txBody>
          <a:bodyPr/>
          <a:lstStyle/>
          <a:p>
            <a:r>
              <a:rPr lang="en-US" sz="1800" i="1" u="sng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Challenge:</a:t>
            </a:r>
            <a:r>
              <a:rPr lang="en-US" sz="1800" i="1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  <a:r>
              <a:rPr lang="en-US" sz="18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US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emote oil production locations without access to local electrical grid connectivity</a:t>
            </a:r>
          </a:p>
          <a:p>
            <a:pPr lvl="1"/>
            <a:r>
              <a:rPr lang="en-US" sz="18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Requires</a:t>
            </a:r>
            <a:r>
              <a:rPr lang="en-US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diesel generator to run operations</a:t>
            </a:r>
          </a:p>
          <a:p>
            <a:pPr lvl="1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Fluctuations in power demands when equipment is utilized and generator is operated continuously</a:t>
            </a:r>
          </a:p>
          <a:p>
            <a:pPr lvl="1"/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ariability in load demand leads to inefficiencies and frequent generator adjustments </a:t>
            </a:r>
          </a:p>
          <a:p>
            <a:r>
              <a:rPr lang="en-US" sz="1800" i="1" u="sng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Solution:</a:t>
            </a:r>
            <a:r>
              <a:rPr lang="en-US" sz="1800" i="1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  <a:r>
              <a:rPr lang="en-US" sz="18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Hybrid battery-generator system</a:t>
            </a:r>
          </a:p>
          <a:p>
            <a:pPr lvl="1"/>
            <a:r>
              <a:rPr lang="en-US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Facility operates on battery power and manages fluctuating demands</a:t>
            </a:r>
          </a:p>
          <a:p>
            <a:pPr lvl="1"/>
            <a:r>
              <a:rPr lang="en-US" sz="18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</a:t>
            </a:r>
            <a:r>
              <a:rPr lang="en-US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enerator powers the battery with significantly less runtime</a:t>
            </a:r>
          </a:p>
          <a:p>
            <a:pPr lvl="1"/>
            <a:r>
              <a:rPr lang="en-US" sz="18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US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educes diesel usage and corresponding emissions by ~80% </a:t>
            </a:r>
            <a:endParaRPr lang="en-US" sz="1800" kern="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 descr="A graph of a graph showing the amount of gas in the gas emissions&#10;&#10;AI-generated content may be incorrect.">
            <a:extLst>
              <a:ext uri="{FF2B5EF4-FFF2-40B4-BE49-F238E27FC236}">
                <a16:creationId xmlns:a16="http://schemas.microsoft.com/office/drawing/2014/main" id="{49365F1B-153D-0937-0949-746D5969482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92" y="3478276"/>
            <a:ext cx="3757295" cy="30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C30E3-5E2A-D0E5-4D7C-034138A42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16" y="4110055"/>
            <a:ext cx="4455041" cy="25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3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53F87-880E-4A63-40FB-5C09B2593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machine outside with stairs&#10;&#10;Description automatically generated with medium confidence">
            <a:extLst>
              <a:ext uri="{FF2B5EF4-FFF2-40B4-BE49-F238E27FC236}">
                <a16:creationId xmlns:a16="http://schemas.microsoft.com/office/drawing/2014/main" id="{5C2ACFE9-D024-9ABB-03BA-CB63D6537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565" y="1313403"/>
            <a:ext cx="2743200" cy="21952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B937F-C5AE-C27B-FA46-83E2096DD563}"/>
              </a:ext>
            </a:extLst>
          </p:cNvPr>
          <p:cNvGrpSpPr>
            <a:grpSpLocks noChangeAspect="1"/>
          </p:cNvGrpSpPr>
          <p:nvPr/>
        </p:nvGrpSpPr>
        <p:grpSpPr>
          <a:xfrm>
            <a:off x="544556" y="1324275"/>
            <a:ext cx="2849590" cy="2537937"/>
            <a:chOff x="-5236525" y="-90766"/>
            <a:chExt cx="4470870" cy="398190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81049DF-F53F-488E-4F44-C25A65FA61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243"/>
            <a:stretch>
              <a:fillRect/>
            </a:stretch>
          </p:blipFill>
          <p:spPr bwMode="auto">
            <a:xfrm>
              <a:off x="-5236525" y="-90766"/>
              <a:ext cx="4148871" cy="39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8FF55272-6B93-F4F9-8CFC-81F3BF9D9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4"/>
            <a:stretch>
              <a:fillRect/>
            </a:stretch>
          </p:blipFill>
          <p:spPr bwMode="auto">
            <a:xfrm>
              <a:off x="-1099769" y="-90766"/>
              <a:ext cx="171333" cy="39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8F2002-2592-19CD-A596-AEE95AB3ED86}"/>
                </a:ext>
              </a:extLst>
            </p:cNvPr>
            <p:cNvSpPr/>
            <p:nvPr/>
          </p:nvSpPr>
          <p:spPr>
            <a:xfrm>
              <a:off x="-4708769" y="3563815"/>
              <a:ext cx="3673231" cy="218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FCF6CD5A-A0A7-F036-C53F-86676EFEC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t="92049" r="48273" b="3045"/>
            <a:stretch>
              <a:fillRect/>
            </a:stretch>
          </p:blipFill>
          <p:spPr bwMode="auto">
            <a:xfrm>
              <a:off x="-4191376" y="3434166"/>
              <a:ext cx="2711939" cy="195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495747E4-1FF2-6046-A54A-BA6F58F97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6" t="92049" r="3077" b="3045"/>
            <a:stretch>
              <a:fillRect/>
            </a:stretch>
          </p:blipFill>
          <p:spPr bwMode="auto">
            <a:xfrm>
              <a:off x="-4188352" y="3629551"/>
              <a:ext cx="2752553" cy="195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65B0E5-1443-E5E9-EF9F-16FC77A68F1D}"/>
                </a:ext>
              </a:extLst>
            </p:cNvPr>
            <p:cNvSpPr txBox="1"/>
            <p:nvPr/>
          </p:nvSpPr>
          <p:spPr>
            <a:xfrm>
              <a:off x="-3938931" y="-82700"/>
              <a:ext cx="3173276" cy="40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100" i="1" dirty="0"/>
                <a:t>Modified from RBN Energy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88376B-05CA-F1AF-FA50-0C7137CA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1" y="262821"/>
            <a:ext cx="12018468" cy="482200"/>
          </a:xfrm>
        </p:spPr>
        <p:txBody>
          <a:bodyPr/>
          <a:lstStyle/>
          <a:p>
            <a:r>
              <a:rPr lang="en-US" sz="2800" i="0" dirty="0">
                <a:effectLst/>
              </a:rPr>
              <a:t>Oxy: industry Leader in Produced Water Treatment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9A2F8-A9F9-E1BE-8D59-3F72BFB80B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4650" b="926"/>
          <a:stretch/>
        </p:blipFill>
        <p:spPr>
          <a:xfrm>
            <a:off x="3846855" y="4033435"/>
            <a:ext cx="1065650" cy="2286000"/>
          </a:xfrm>
          <a:prstGeom prst="rect">
            <a:avLst/>
          </a:prstGeom>
        </p:spPr>
      </p:pic>
      <p:pic>
        <p:nvPicPr>
          <p:cNvPr id="6" name="Picture 5" descr="A glass jar with a black lid&#10;&#10;Description automatically generated">
            <a:extLst>
              <a:ext uri="{FF2B5EF4-FFF2-40B4-BE49-F238E27FC236}">
                <a16:creationId xmlns:a16="http://schemas.microsoft.com/office/drawing/2014/main" id="{FBAA8294-E31F-A114-0C8E-43A416B28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2" t="25323" r="35989" b="37729"/>
          <a:stretch/>
        </p:blipFill>
        <p:spPr>
          <a:xfrm>
            <a:off x="5955515" y="4033435"/>
            <a:ext cx="108562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8C63A-51D4-7403-A733-2425101A66FD}"/>
              </a:ext>
            </a:extLst>
          </p:cNvPr>
          <p:cNvSpPr txBox="1"/>
          <p:nvPr/>
        </p:nvSpPr>
        <p:spPr>
          <a:xfrm>
            <a:off x="3538711" y="6383159"/>
            <a:ext cx="1655099" cy="49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300" dirty="0">
                <a:solidFill>
                  <a:schemeClr val="accent1"/>
                </a:solidFill>
              </a:rPr>
              <a:t>Raw PW </a:t>
            </a:r>
          </a:p>
          <a:p>
            <a:pPr algn="ctr">
              <a:lnSpc>
                <a:spcPct val="105000"/>
              </a:lnSpc>
            </a:pPr>
            <a:r>
              <a:rPr lang="en-US" sz="1300" dirty="0">
                <a:solidFill>
                  <a:schemeClr val="accent1"/>
                </a:solidFill>
              </a:rPr>
              <a:t>135,000 ppm TDS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B22A9-C1CC-0F4D-2995-4503FD3EF52F}"/>
              </a:ext>
            </a:extLst>
          </p:cNvPr>
          <p:cNvSpPr txBox="1"/>
          <p:nvPr/>
        </p:nvSpPr>
        <p:spPr>
          <a:xfrm>
            <a:off x="5708021" y="6383160"/>
            <a:ext cx="1543385" cy="4978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300" dirty="0">
                <a:solidFill>
                  <a:schemeClr val="accent1"/>
                </a:solidFill>
              </a:rPr>
              <a:t>Desalinated PW  &lt; 100 ppm TDS</a:t>
            </a:r>
          </a:p>
        </p:txBody>
      </p:sp>
      <p:pic>
        <p:nvPicPr>
          <p:cNvPr id="1026" name="Picture 2" descr="16 Facts About Cotton That You Don't Know - Barnhardt">
            <a:extLst>
              <a:ext uri="{FF2B5EF4-FFF2-40B4-BE49-F238E27FC236}">
                <a16:creationId xmlns:a16="http://schemas.microsoft.com/office/drawing/2014/main" id="{542CBEE4-3ABD-AFA8-C551-D2E8BFF0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017" y="4672745"/>
            <a:ext cx="1517005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EABD9D7-9A31-211C-1C0B-6B46598291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22"/>
          <a:stretch/>
        </p:blipFill>
        <p:spPr>
          <a:xfrm>
            <a:off x="8967790" y="4672745"/>
            <a:ext cx="1517005" cy="1005840"/>
          </a:xfrm>
          <a:prstGeom prst="rect">
            <a:avLst/>
          </a:prstGeom>
        </p:spPr>
      </p:pic>
      <p:pic>
        <p:nvPicPr>
          <p:cNvPr id="1028" name="Picture 4" descr="What Is A Cooling Tower? - SPX Cooling Towers">
            <a:extLst>
              <a:ext uri="{FF2B5EF4-FFF2-40B4-BE49-F238E27FC236}">
                <a16:creationId xmlns:a16="http://schemas.microsoft.com/office/drawing/2014/main" id="{7B9A50A8-06CD-27E6-D19A-E23D179EA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2"/>
          <a:stretch/>
        </p:blipFill>
        <p:spPr bwMode="auto">
          <a:xfrm>
            <a:off x="7385422" y="4672745"/>
            <a:ext cx="149126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E36A947-7189-7607-4D5D-E6D058D17328}"/>
              </a:ext>
            </a:extLst>
          </p:cNvPr>
          <p:cNvSpPr/>
          <p:nvPr/>
        </p:nvSpPr>
        <p:spPr>
          <a:xfrm rot="5400000">
            <a:off x="9485026" y="1901557"/>
            <a:ext cx="363050" cy="4561450"/>
          </a:xfrm>
          <a:prstGeom prst="leftBrace">
            <a:avLst>
              <a:gd name="adj1" fmla="val 37917"/>
              <a:gd name="adj2" fmla="val 5000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2A658-22F9-F218-0F77-37F62376C014}"/>
              </a:ext>
            </a:extLst>
          </p:cNvPr>
          <p:cNvSpPr txBox="1"/>
          <p:nvPr/>
        </p:nvSpPr>
        <p:spPr>
          <a:xfrm>
            <a:off x="7587081" y="4354277"/>
            <a:ext cx="1059906" cy="5290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400" dirty="0">
                <a:solidFill>
                  <a:srgbClr val="00539B"/>
                </a:solidFill>
              </a:rPr>
              <a:t>Internal </a:t>
            </a:r>
          </a:p>
          <a:p>
            <a:pPr algn="ctr">
              <a:lnSpc>
                <a:spcPct val="105000"/>
              </a:lnSpc>
            </a:pPr>
            <a:r>
              <a:rPr lang="en-US" sz="1400" dirty="0">
                <a:solidFill>
                  <a:srgbClr val="00539B"/>
                </a:solidFill>
              </a:rPr>
              <a:t>Operations</a:t>
            </a:r>
            <a:endParaRPr lang="en-US" sz="1600" dirty="0">
              <a:solidFill>
                <a:srgbClr val="00539B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0F6622-C70F-7CE8-1F7D-25179E55386C}"/>
              </a:ext>
            </a:extLst>
          </p:cNvPr>
          <p:cNvSpPr txBox="1"/>
          <p:nvPr/>
        </p:nvSpPr>
        <p:spPr>
          <a:xfrm>
            <a:off x="9162781" y="4358293"/>
            <a:ext cx="1099980" cy="5290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400" dirty="0">
                <a:solidFill>
                  <a:srgbClr val="00539B"/>
                </a:solidFill>
              </a:rPr>
              <a:t>Land</a:t>
            </a:r>
          </a:p>
          <a:p>
            <a:pPr algn="ctr">
              <a:lnSpc>
                <a:spcPct val="105000"/>
              </a:lnSpc>
            </a:pPr>
            <a:r>
              <a:rPr lang="en-US" sz="1400" dirty="0">
                <a:solidFill>
                  <a:srgbClr val="00539B"/>
                </a:solidFill>
              </a:rPr>
              <a:t>Restoration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C8579-8431-59F4-29DC-25108EFB116E}"/>
              </a:ext>
            </a:extLst>
          </p:cNvPr>
          <p:cNvSpPr txBox="1"/>
          <p:nvPr/>
        </p:nvSpPr>
        <p:spPr>
          <a:xfrm>
            <a:off x="10522730" y="4354277"/>
            <a:ext cx="1517005" cy="5290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400" dirty="0">
                <a:solidFill>
                  <a:srgbClr val="00539B"/>
                </a:solidFill>
              </a:rPr>
              <a:t>Non-Edible Crop</a:t>
            </a:r>
          </a:p>
          <a:p>
            <a:pPr algn="ctr">
              <a:lnSpc>
                <a:spcPct val="105000"/>
              </a:lnSpc>
            </a:pPr>
            <a:r>
              <a:rPr lang="en-US" sz="1400" dirty="0">
                <a:solidFill>
                  <a:srgbClr val="00539B"/>
                </a:solidFill>
              </a:rPr>
              <a:t>Irrigation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A7ACD1-BA5A-997F-D97F-93F4360F83B5}"/>
              </a:ext>
            </a:extLst>
          </p:cNvPr>
          <p:cNvSpPr/>
          <p:nvPr/>
        </p:nvSpPr>
        <p:spPr>
          <a:xfrm>
            <a:off x="3460441" y="1984549"/>
            <a:ext cx="457200" cy="67031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D16D616-3DEF-6F51-FA14-D0412A55BA90}"/>
              </a:ext>
            </a:extLst>
          </p:cNvPr>
          <p:cNvSpPr/>
          <p:nvPr/>
        </p:nvSpPr>
        <p:spPr>
          <a:xfrm>
            <a:off x="6993720" y="1988961"/>
            <a:ext cx="457200" cy="67031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E6112-244F-BD84-2D84-907D20744488}"/>
              </a:ext>
            </a:extLst>
          </p:cNvPr>
          <p:cNvSpPr txBox="1"/>
          <p:nvPr/>
        </p:nvSpPr>
        <p:spPr>
          <a:xfrm>
            <a:off x="4055367" y="998355"/>
            <a:ext cx="2785793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600" dirty="0">
                <a:solidFill>
                  <a:srgbClr val="00539B"/>
                </a:solidFill>
              </a:rPr>
              <a:t>Oxy Desal Pilot 800 </a:t>
            </a:r>
            <a:r>
              <a:rPr lang="en-US" sz="1600" dirty="0" err="1">
                <a:solidFill>
                  <a:srgbClr val="00539B"/>
                </a:solidFill>
              </a:rPr>
              <a:t>BPD</a:t>
            </a:r>
            <a:r>
              <a:rPr lang="en-US" sz="1600" baseline="-25000" dirty="0" err="1">
                <a:solidFill>
                  <a:srgbClr val="00539B"/>
                </a:solidFill>
              </a:rPr>
              <a:t>Feed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4846A-CBE7-778C-1F8F-047DFED316CE}"/>
              </a:ext>
            </a:extLst>
          </p:cNvPr>
          <p:cNvSpPr txBox="1"/>
          <p:nvPr/>
        </p:nvSpPr>
        <p:spPr>
          <a:xfrm>
            <a:off x="7522961" y="948192"/>
            <a:ext cx="4193471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600" dirty="0">
                <a:solidFill>
                  <a:srgbClr val="00539B"/>
                </a:solidFill>
              </a:rPr>
              <a:t>Oxy/Texas Tech Irrigation Study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AC8E4D-F1BB-A18B-0B4A-7386B6DE2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62" r="2807" b="9520"/>
          <a:stretch>
            <a:fillRect/>
          </a:stretch>
        </p:blipFill>
        <p:spPr>
          <a:xfrm>
            <a:off x="7614689" y="1286890"/>
            <a:ext cx="4193471" cy="16242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B4219A-1951-ABE9-44AB-FD62DD8785D9}"/>
              </a:ext>
            </a:extLst>
          </p:cNvPr>
          <p:cNvSpPr txBox="1"/>
          <p:nvPr/>
        </p:nvSpPr>
        <p:spPr>
          <a:xfrm>
            <a:off x="9096256" y="3718080"/>
            <a:ext cx="1116780" cy="3329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600" b="1" dirty="0">
                <a:solidFill>
                  <a:srgbClr val="00539B"/>
                </a:solidFill>
              </a:rPr>
              <a:t>To Inform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B84CF-8807-385A-B6C9-EA97FC83F244}"/>
              </a:ext>
            </a:extLst>
          </p:cNvPr>
          <p:cNvSpPr txBox="1"/>
          <p:nvPr/>
        </p:nvSpPr>
        <p:spPr>
          <a:xfrm>
            <a:off x="7380828" y="2951031"/>
            <a:ext cx="4750468" cy="2502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1050" dirty="0">
                <a:ln w="3175">
                  <a:noFill/>
                </a:ln>
                <a:solidFill>
                  <a:srgbClr val="00539B"/>
                </a:solidFill>
              </a:rPr>
              <a:t>Native Existing Vegetation    Native Plant Mix    Cotton    Sorghum    Guayule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1CAFF6-72A7-FEFE-C950-8820B9284EFE}"/>
              </a:ext>
            </a:extLst>
          </p:cNvPr>
          <p:cNvSpPr txBox="1"/>
          <p:nvPr/>
        </p:nvSpPr>
        <p:spPr>
          <a:xfrm>
            <a:off x="553500" y="998355"/>
            <a:ext cx="2785792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600" dirty="0">
                <a:solidFill>
                  <a:srgbClr val="00539B"/>
                </a:solidFill>
              </a:rPr>
              <a:t>20+ MMBPD “Wall of Water”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27A91B-643A-4211-6C62-279B53D5DDFB}"/>
              </a:ext>
            </a:extLst>
          </p:cNvPr>
          <p:cNvSpPr txBox="1"/>
          <p:nvPr/>
        </p:nvSpPr>
        <p:spPr>
          <a:xfrm>
            <a:off x="3664016" y="3710792"/>
            <a:ext cx="1529794" cy="3028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400" b="1" dirty="0">
                <a:solidFill>
                  <a:srgbClr val="00539B"/>
                </a:solidFill>
              </a:rPr>
              <a:t>Pre-Treatment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72559-0D7A-26EA-C6DF-1DA3C790E24D}"/>
              </a:ext>
            </a:extLst>
          </p:cNvPr>
          <p:cNvSpPr txBox="1"/>
          <p:nvPr/>
        </p:nvSpPr>
        <p:spPr>
          <a:xfrm>
            <a:off x="5627389" y="3717453"/>
            <a:ext cx="1744406" cy="3028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400" b="1" dirty="0">
                <a:solidFill>
                  <a:srgbClr val="00539B"/>
                </a:solidFill>
              </a:rPr>
              <a:t>Post-Treatment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55B4BD-0E54-BC8E-D276-A42BB924B1B4}"/>
              </a:ext>
            </a:extLst>
          </p:cNvPr>
          <p:cNvSpPr txBox="1"/>
          <p:nvPr/>
        </p:nvSpPr>
        <p:spPr>
          <a:xfrm>
            <a:off x="7380828" y="5705288"/>
            <a:ext cx="466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rgbClr val="00539B"/>
                </a:solidFill>
                <a:effectLst/>
              </a:rPr>
              <a:t>Paving the way for environmental stewardship &amp; social beneficial use</a:t>
            </a:r>
            <a:endParaRPr lang="en-US" sz="1600" dirty="0">
              <a:solidFill>
                <a:srgbClr val="00539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7F8DB-6301-D763-9265-5C8BD500E54D}"/>
              </a:ext>
            </a:extLst>
          </p:cNvPr>
          <p:cNvSpPr txBox="1"/>
          <p:nvPr/>
        </p:nvSpPr>
        <p:spPr>
          <a:xfrm>
            <a:off x="239554" y="3912799"/>
            <a:ext cx="3441719" cy="84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600" dirty="0">
                <a:solidFill>
                  <a:srgbClr val="00539B"/>
                </a:solidFill>
              </a:rPr>
              <a:t>The oil and gas industry is one of the only </a:t>
            </a:r>
            <a:r>
              <a:rPr lang="en-US" sz="1600" b="1" dirty="0">
                <a:solidFill>
                  <a:srgbClr val="00539B"/>
                </a:solidFill>
              </a:rPr>
              <a:t>“Water Positive”</a:t>
            </a:r>
            <a:r>
              <a:rPr lang="en-US" sz="1600" dirty="0">
                <a:solidFill>
                  <a:srgbClr val="00539B"/>
                </a:solidFill>
              </a:rPr>
              <a:t> industries in the world</a:t>
            </a:r>
          </a:p>
        </p:txBody>
      </p:sp>
    </p:spTree>
    <p:extLst>
      <p:ext uri="{BB962C8B-B14F-4D97-AF65-F5344CB8AC3E}">
        <p14:creationId xmlns:p14="http://schemas.microsoft.com/office/powerpoint/2010/main" val="279450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5647F9B8C44B41B97540B3139D80FA" ma:contentTypeVersion="15" ma:contentTypeDescription="Create a new document." ma:contentTypeScope="" ma:versionID="4a68fae40a59a8c144592a6d328299ff">
  <xsd:schema xmlns:xsd="http://www.w3.org/2001/XMLSchema" xmlns:xs="http://www.w3.org/2001/XMLSchema" xmlns:p="http://schemas.microsoft.com/office/2006/metadata/properties" xmlns:ns2="5d08496c-65ad-4162-8b79-31df0308d584" xmlns:ns3="2810bc00-2882-4773-b7ee-f8c6cf0c27fb" targetNamespace="http://schemas.microsoft.com/office/2006/metadata/properties" ma:root="true" ma:fieldsID="223af93b6109c367f5736b2f2e06af53" ns2:_="" ns3:_="">
    <xsd:import namespace="5d08496c-65ad-4162-8b79-31df0308d584"/>
    <xsd:import namespace="2810bc00-2882-4773-b7ee-f8c6cf0c27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8496c-65ad-4162-8b79-31df0308d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23e5e21-29b4-4165-a6b7-8113a40a7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0bc00-2882-4773-b7ee-f8c6cf0c2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39386d3-a447-49eb-9918-413b36f7419e}" ma:internalName="TaxCatchAll" ma:showField="CatchAllData" ma:web="2810bc00-2882-4773-b7ee-f8c6cf0c27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08496c-65ad-4162-8b79-31df0308d584">
      <Terms xmlns="http://schemas.microsoft.com/office/infopath/2007/PartnerControls"/>
    </lcf76f155ced4ddcb4097134ff3c332f>
    <TaxCatchAll xmlns="2810bc00-2882-4773-b7ee-f8c6cf0c27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C624F-13E2-41EC-92FE-ED946B40D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08496c-65ad-4162-8b79-31df0308d584"/>
    <ds:schemaRef ds:uri="2810bc00-2882-4773-b7ee-f8c6cf0c2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1EE072-CE4C-49FC-9590-847F25FE74AF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8772e78d-ec0a-4df5-88f4-5fedf0ecf961"/>
    <ds:schemaRef ds:uri="http://schemas.microsoft.com/office/2006/metadata/properties"/>
    <ds:schemaRef ds:uri="http://schemas.microsoft.com/office/infopath/2007/PartnerControls"/>
    <ds:schemaRef ds:uri="9f6f0593-87c6-4340-9197-c3cca67454ba"/>
    <ds:schemaRef ds:uri="http://purl.org/dc/dcmitype/"/>
    <ds:schemaRef ds:uri="http://purl.org/dc/elements/1.1/"/>
    <ds:schemaRef ds:uri="5d08496c-65ad-4162-8b79-31df0308d584"/>
    <ds:schemaRef ds:uri="2810bc00-2882-4773-b7ee-f8c6cf0c27fb"/>
  </ds:schemaRefs>
</ds:datastoreItem>
</file>

<file path=customXml/itemProps3.xml><?xml version="1.0" encoding="utf-8"?>
<ds:datastoreItem xmlns:ds="http://schemas.openxmlformats.org/officeDocument/2006/customXml" ds:itemID="{FD034EA6-C5F0-4A27-BDB5-B2927E3F59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383</Words>
  <Application>Microsoft Office PowerPoint</Application>
  <PresentationFormat>Widescreen</PresentationFormat>
  <Paragraphs>84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Arial Narrow</vt:lpstr>
      <vt:lpstr>Arial Rounded MT Bold</vt:lpstr>
      <vt:lpstr>Calibri</vt:lpstr>
      <vt:lpstr>Courier New</vt:lpstr>
      <vt:lpstr>Wingdings</vt:lpstr>
      <vt:lpstr>Office Theme</vt:lpstr>
      <vt:lpstr>Game Changing Technologies in Water Reuse, Methane Detection and Mitigation </vt:lpstr>
      <vt:lpstr>PowerPoint Presentation</vt:lpstr>
      <vt:lpstr>Closed-loop gas capture</vt:lpstr>
      <vt:lpstr>Hybrid Battery-Generator System</vt:lpstr>
      <vt:lpstr>Oxy: industry Leader in Produced Water 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Zivkovich, Angela</dc:creator>
  <cp:lastModifiedBy>JP Parisien</cp:lastModifiedBy>
  <cp:revision>51</cp:revision>
  <dcterms:created xsi:type="dcterms:W3CDTF">2025-07-15T20:48:11Z</dcterms:created>
  <dcterms:modified xsi:type="dcterms:W3CDTF">2025-08-18T17:14:27Z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0x010100905647F9B8C44B41B97540B3139D80FA</vt:lpwstr>
  </property>
  <property fmtid="{D5CDD505-2E9C-101B-9397-08002B2CF9AE}" pid="3" name="MediaServiceImageTags">
    <vt:lpwstr/>
  </property>
  <property fmtid="{D5CDD505-2E9C-101B-9397-08002B2CF9AE}" pid="4" name="_AdHocReviewCycleID">
    <vt:i4>-514698550</vt:i4>
  </property>
  <property fmtid="{D5CDD505-2E9C-101B-9397-08002B2CF9AE}" pid="5" name="_NewReviewCycle">
    <vt:lpwstr/>
  </property>
  <property fmtid="{D5CDD505-2E9C-101B-9397-08002B2CF9AE}" pid="6" name="_EmailSubject">
    <vt:lpwstr>ECOS Presentation</vt:lpwstr>
  </property>
  <property fmtid="{D5CDD505-2E9C-101B-9397-08002B2CF9AE}" pid="7" name="_AuthorEmail">
    <vt:lpwstr>Angela_Zivkovich@oxy.com</vt:lpwstr>
  </property>
  <property fmtid="{D5CDD505-2E9C-101B-9397-08002B2CF9AE}" pid="8" name="_AuthorEmailDisplayName">
    <vt:lpwstr>Zivkovich, Angela</vt:lpwstr>
  </property>
  <property fmtid="{D5CDD505-2E9C-101B-9397-08002B2CF9AE}" pid="9" name="_PreviousAdHocReviewCycleID">
    <vt:i4>625561274</vt:i4>
  </property>
</Properties>
</file>