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8" r:id="rId5"/>
    <p:sldId id="259" r:id="rId6"/>
    <p:sldId id="264" r:id="rId7"/>
    <p:sldId id="266" r:id="rId8"/>
    <p:sldId id="1813" r:id="rId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B46645-B6B4-7BC6-2B3B-867E53734684}" name="Yang, Emily@ARB" initials="YE" userId="S::Emily.Yang@arb.ca.gov::2c00a1df-dbd4-460a-a2d0-6d3f75f1f16f" providerId="AD"/>
  <p188:author id="{D8EE787D-EDAE-E8D8-606E-0A79AD4019D0}" name="Schroeder, Jason@ARB" initials="JS" userId="S::jason.schroeder@arb.ca.gov::dff0ff70-7f14-48f4-92aa-d468ef175b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DBBBA4A-3440-4D6E-ABB6-491043B000DE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D6F1ABB-DC76-448E-A895-E13B4544A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0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770FD-920E-96C7-3ABE-9E1329E64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9EBD45-A296-ECDC-885C-4F2BF38BC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38CF62-99A8-6B58-FDCB-EFAEE10EF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43A13-399C-26BB-5AE5-E8EB9C42A7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1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F8E26-B588-CDA1-065C-45C4758B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EB4EE9-C248-1A6B-C9C8-1B7C11AB8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1ABAC0-6C59-0586-2121-D1A70DAAD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/>
              <a:t>Unintentional: previously unknown emission that can be mitigated</a:t>
            </a:r>
          </a:p>
          <a:p>
            <a:r>
              <a:rPr lang="en-US"/>
              <a:t>Incidence 56</a:t>
            </a:r>
          </a:p>
          <a:p>
            <a:pPr marL="302066" indent="-302066">
              <a:buFont typeface="Arial" panose="020B0604020202020204" pitchFamily="34" charset="0"/>
              <a:buChar char="•"/>
            </a:pPr>
            <a:r>
              <a:rPr lang="en-US" sz="1300"/>
              <a:t>Operator performed on-the-ground inspection</a:t>
            </a:r>
          </a:p>
          <a:p>
            <a:pPr marL="302066" indent="-302066">
              <a:buFont typeface="Arial" panose="020B0604020202020204" pitchFamily="34" charset="0"/>
              <a:buChar char="•"/>
            </a:pPr>
            <a:r>
              <a:rPr lang="en-US" sz="1300"/>
              <a:t>Found fugitive emissions leak</a:t>
            </a:r>
          </a:p>
          <a:p>
            <a:pPr marL="302066" indent="-302066">
              <a:buFont typeface="Arial" panose="020B0604020202020204" pitchFamily="34" charset="0"/>
              <a:buChar char="•"/>
            </a:pPr>
            <a:r>
              <a:rPr lang="en-US" sz="1300"/>
              <a:t>Leak came from pipeline</a:t>
            </a:r>
          </a:p>
          <a:p>
            <a:pPr marL="302066" indent="-302066">
              <a:buFont typeface="Arial" panose="020B0604020202020204" pitchFamily="34" charset="0"/>
              <a:buChar char="•"/>
            </a:pPr>
            <a:r>
              <a:rPr lang="en-US" sz="1300"/>
              <a:t>Leak was discovered and repaired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9AAE1-A629-94A4-2C35-4CB898269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20D10-7B71-034E-B445-D78E7E4E8C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5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0C74-29DC-DA6B-BC9E-DEDF7EFBB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78830"/>
            <a:ext cx="9144000" cy="914400"/>
          </a:xfrm>
        </p:spPr>
        <p:txBody>
          <a:bodyPr anchor="ctr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A066D-F7EB-A53E-16B3-B7AAD0882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5528"/>
            <a:ext cx="9144000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CARB_logo.eps">
            <a:extLst>
              <a:ext uri="{FF2B5EF4-FFF2-40B4-BE49-F238E27FC236}">
                <a16:creationId xmlns:a16="http://schemas.microsoft.com/office/drawing/2014/main" id="{1F860F83-2BEF-E7F6-677A-9650106B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836" y="574713"/>
            <a:ext cx="3589064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6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C307-B74A-482C-FE1B-F711DC5F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84EB8-97DD-C3D1-12E3-A75AD649B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56E56-C1BB-2ED4-5D07-634A8B63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CARB_A_logo.eps">
            <a:extLst>
              <a:ext uri="{FF2B5EF4-FFF2-40B4-BE49-F238E27FC236}">
                <a16:creationId xmlns:a16="http://schemas.microsoft.com/office/drawing/2014/main" id="{B93A96FB-38A8-A3C9-A06E-5FCE1882E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00C8-FB87-705C-9A2C-FC1D6B7C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253362"/>
            <a:ext cx="10515600" cy="1024128"/>
          </a:xfrm>
        </p:spPr>
        <p:txBody>
          <a:bodyPr anchor="ctr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8F996-39DC-39D4-CA22-1FB2773BE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07200"/>
            <a:ext cx="10515600" cy="91440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74345-BE49-0D6F-05EF-D1ABC24B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CARB_A_logo.eps">
            <a:extLst>
              <a:ext uri="{FF2B5EF4-FFF2-40B4-BE49-F238E27FC236}">
                <a16:creationId xmlns:a16="http://schemas.microsoft.com/office/drawing/2014/main" id="{F3E40216-DCD3-FC3F-321D-7BBA056D5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1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35F2-626B-7F75-F554-7DA0045B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3620D-5C9A-8AF2-2449-4F3E5A2B4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67D40-70E7-8BD6-4B9D-691157F7E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5B5CD-DD85-D6C1-D720-76A8698D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ARB_A_logo.eps">
            <a:extLst>
              <a:ext uri="{FF2B5EF4-FFF2-40B4-BE49-F238E27FC236}">
                <a16:creationId xmlns:a16="http://schemas.microsoft.com/office/drawing/2014/main" id="{D31B63FD-1E3D-02DD-98E4-746F76678A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8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3F8A-D19E-7288-C3C3-C75DAA99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82363-AD41-345F-4033-73E899FEC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venir Next LT Pro Demi" panose="020B07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A0B4A-28A4-3360-1F6A-A52E76796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82C2B-5975-7E58-442B-E7B35E756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venir Next LT Pro Demi" panose="020B07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4B7F6-0486-3D84-85BA-A19A1BD39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8CEAF7-8B27-766E-F0ED-2B3AD645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ARB_A_logo.eps">
            <a:extLst>
              <a:ext uri="{FF2B5EF4-FFF2-40B4-BE49-F238E27FC236}">
                <a16:creationId xmlns:a16="http://schemas.microsoft.com/office/drawing/2014/main" id="{61DD49DE-BD7C-C69E-BF9A-698358C24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4110-06DB-8944-0336-0AE5A303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5ADE-74BD-BF86-5D48-C95610EE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CARB_A_logo.eps">
            <a:extLst>
              <a:ext uri="{FF2B5EF4-FFF2-40B4-BE49-F238E27FC236}">
                <a16:creationId xmlns:a16="http://schemas.microsoft.com/office/drawing/2014/main" id="{76579DE1-6E89-AFEB-9A84-E91349FAC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9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9057E-E3EB-FBAB-4593-C886C66B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CARB_A_logo.eps">
            <a:extLst>
              <a:ext uri="{FF2B5EF4-FFF2-40B4-BE49-F238E27FC236}">
                <a16:creationId xmlns:a16="http://schemas.microsoft.com/office/drawing/2014/main" id="{EB8D7A32-0707-A3E2-843B-3D49B3B0DF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69A9-2550-DC3F-14A8-B08D605F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2000" b="0"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3802-87ED-D88E-0E75-4AF451BDA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718CC-B0BB-3A1D-6652-C6D5724E8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6AA3C-F0D5-F76D-26D1-1AC07F06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ARB_A_logo.eps">
            <a:extLst>
              <a:ext uri="{FF2B5EF4-FFF2-40B4-BE49-F238E27FC236}">
                <a16:creationId xmlns:a16="http://schemas.microsoft.com/office/drawing/2014/main" id="{5B24E6DC-CDFC-3707-7BB9-A7FC9207E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3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C254-C9CA-380B-7CDB-AC67D163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16104"/>
            <a:ext cx="8229600" cy="457200"/>
          </a:xfrm>
        </p:spPr>
        <p:txBody>
          <a:bodyPr anchor="ctr">
            <a:normAutofit/>
          </a:bodyPr>
          <a:lstStyle>
            <a:lvl1pPr algn="l">
              <a:defRPr sz="2000" b="0"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915CC-4870-8ED4-02E4-2F14A5B24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81200" y="459580"/>
            <a:ext cx="8229600" cy="37501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6591E-E429-EC2F-3942-E734BD502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2887" y="4975074"/>
            <a:ext cx="8227814" cy="685800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48F72-1F56-05F8-67FF-9F0470FB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ARB_A_logo.eps">
            <a:extLst>
              <a:ext uri="{FF2B5EF4-FFF2-40B4-BE49-F238E27FC236}">
                <a16:creationId xmlns:a16="http://schemas.microsoft.com/office/drawing/2014/main" id="{0FFAA8E2-68B6-3146-90A6-DFF6389E3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DF0A2-900D-DB02-613C-31E32C3F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E1710-1F41-04B4-10C4-98AA29145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8A8E7-04DB-39DE-B6BB-F96AC281E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9400" y="6356350"/>
            <a:ext cx="914400" cy="341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7C57-C128-45E6-B223-9D701C552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2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53A7-DF68-71A6-1AC2-6FD6DBDC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Aircraft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D14F-1787-D60A-C807-2AC50329B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31" y="1856422"/>
            <a:ext cx="5938615" cy="4351338"/>
          </a:xfrm>
        </p:spPr>
        <p:txBody>
          <a:bodyPr/>
          <a:lstStyle/>
          <a:p>
            <a:r>
              <a:rPr lang="en-US" dirty="0"/>
              <a:t>California Methane Survey (2016-2018) and follow-up studies (2020, 2021, 2023)</a:t>
            </a:r>
          </a:p>
          <a:p>
            <a:r>
              <a:rPr lang="en-US" dirty="0"/>
              <a:t>Aircraft survey of methane sources in California</a:t>
            </a:r>
          </a:p>
          <a:p>
            <a:r>
              <a:rPr lang="en-US" dirty="0"/>
              <a:t>Focused on oil and gas fields, landfills, and dairies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64D88-B2EE-E1A1-08B6-49D3C5679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5056" y="1274309"/>
            <a:ext cx="5066944" cy="55897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E0887F-0AAC-9EBC-63F9-8750FD40289C}"/>
              </a:ext>
            </a:extLst>
          </p:cNvPr>
          <p:cNvSpPr txBox="1"/>
          <p:nvPr/>
        </p:nvSpPr>
        <p:spPr>
          <a:xfrm>
            <a:off x="7125056" y="6207760"/>
            <a:ext cx="314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Map of all observed areas from flight campaigns</a:t>
            </a:r>
          </a:p>
        </p:txBody>
      </p:sp>
    </p:spTree>
    <p:extLst>
      <p:ext uri="{BB962C8B-B14F-4D97-AF65-F5344CB8AC3E}">
        <p14:creationId xmlns:p14="http://schemas.microsoft.com/office/powerpoint/2010/main" val="379041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8DA9-A875-E27C-3B2F-E2BAC4E7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Areas of Observation Using Satellites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548B4-99DE-01F8-6C8E-B7FDEF013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14" y="2332252"/>
            <a:ext cx="5195526" cy="3586634"/>
          </a:xfrm>
        </p:spPr>
        <p:txBody>
          <a:bodyPr>
            <a:normAutofit/>
          </a:bodyPr>
          <a:lstStyle/>
          <a:p>
            <a:r>
              <a:rPr lang="en-US" dirty="0"/>
              <a:t>Observations aimed mainly at oil and gas operations, landfills and dairies</a:t>
            </a:r>
          </a:p>
          <a:p>
            <a:r>
              <a:rPr lang="en-US" dirty="0"/>
              <a:t>Some observations may be aimed at community priorities</a:t>
            </a:r>
          </a:p>
          <a:p>
            <a:r>
              <a:rPr lang="en-US" dirty="0"/>
              <a:t>Observations started May 2025</a:t>
            </a:r>
          </a:p>
          <a:p>
            <a:r>
              <a:rPr lang="en-US" dirty="0"/>
              <a:t>Data made public 30 days after observation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C18E4D-A8C6-5D40-883D-05C9AE5AD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78" y="1583116"/>
            <a:ext cx="6300084" cy="472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1752D4-B127-2573-42D9-F405A3F10ABC}"/>
              </a:ext>
            </a:extLst>
          </p:cNvPr>
          <p:cNvSpPr txBox="1"/>
          <p:nvPr/>
        </p:nvSpPr>
        <p:spPr>
          <a:xfrm>
            <a:off x="1173893" y="1506022"/>
            <a:ext cx="369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Satellite launched August 2024</a:t>
            </a:r>
          </a:p>
        </p:txBody>
      </p:sp>
    </p:spTree>
    <p:extLst>
      <p:ext uri="{BB962C8B-B14F-4D97-AF65-F5344CB8AC3E}">
        <p14:creationId xmlns:p14="http://schemas.microsoft.com/office/powerpoint/2010/main" val="316304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80716-25CF-AA10-3AE3-2469CE5D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6D1D-EF74-CBA8-6ED2-10057CD4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19" y="65154"/>
            <a:ext cx="5666607" cy="1325563"/>
          </a:xfrm>
        </p:spPr>
        <p:txBody>
          <a:bodyPr>
            <a:normAutofit/>
          </a:bodyPr>
          <a:lstStyle/>
          <a:p>
            <a:r>
              <a:rPr lang="en-US" dirty="0"/>
              <a:t>Example Plumes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6A7CA-67C0-5F87-98EC-05A7D47A853B}"/>
              </a:ext>
            </a:extLst>
          </p:cNvPr>
          <p:cNvSpPr txBox="1"/>
          <p:nvPr/>
        </p:nvSpPr>
        <p:spPr>
          <a:xfrm>
            <a:off x="7731338" y="730945"/>
            <a:ext cx="41627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33" dirty="0"/>
              <a:t>Compressor station 2016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A9E5ADF-B89A-50DD-3E0B-8DC0BE4F9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r="5142"/>
          <a:stretch/>
        </p:blipFill>
        <p:spPr bwMode="auto">
          <a:xfrm>
            <a:off x="8486962" y="1225250"/>
            <a:ext cx="2651550" cy="264188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2DBD8F-0F90-FDCC-FA25-ED6A5FAF8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966" y="4543241"/>
            <a:ext cx="3366416" cy="2178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F5C704-C1D6-0E52-6F51-8DC61D3A6439}"/>
              </a:ext>
            </a:extLst>
          </p:cNvPr>
          <p:cNvSpPr txBox="1"/>
          <p:nvPr/>
        </p:nvSpPr>
        <p:spPr>
          <a:xfrm>
            <a:off x="8237966" y="4168844"/>
            <a:ext cx="416279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33" dirty="0"/>
              <a:t>Dairy Farm – June 2025</a:t>
            </a:r>
          </a:p>
          <a:p>
            <a:pPr algn="l"/>
            <a:endParaRPr lang="en-US" sz="2133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FB07A3-4433-3FCD-BC46-9353967AB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488" y="2311606"/>
            <a:ext cx="5464974" cy="39224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82AD36-737A-D19C-AD7D-42026CD33070}"/>
              </a:ext>
            </a:extLst>
          </p:cNvPr>
          <p:cNvSpPr txBox="1"/>
          <p:nvPr/>
        </p:nvSpPr>
        <p:spPr>
          <a:xfrm>
            <a:off x="1704576" y="1797397"/>
            <a:ext cx="416279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33" dirty="0"/>
              <a:t>Oil and Gas – June 2025</a:t>
            </a:r>
          </a:p>
          <a:p>
            <a:pPr algn="l"/>
            <a:endParaRPr lang="en-US" sz="2133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DF50B1-9183-E8A6-223E-55FCF96468A0}"/>
              </a:ext>
            </a:extLst>
          </p:cNvPr>
          <p:cNvSpPr txBox="1"/>
          <p:nvPr/>
        </p:nvSpPr>
        <p:spPr>
          <a:xfrm>
            <a:off x="297865" y="1003714"/>
            <a:ext cx="7426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Most plumes are found in places where there are very few people</a:t>
            </a:r>
          </a:p>
        </p:txBody>
      </p:sp>
    </p:spTree>
    <p:extLst>
      <p:ext uri="{BB962C8B-B14F-4D97-AF65-F5344CB8AC3E}">
        <p14:creationId xmlns:p14="http://schemas.microsoft.com/office/powerpoint/2010/main" val="246785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436AE-192D-ABE6-0F23-B2A0980DD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A0C82-A9D1-8DFF-E1DD-CAC97B27B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Plume – Residential Pipeline Leak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6A34A-65C5-A3F8-D260-C1760418E1FB}"/>
              </a:ext>
            </a:extLst>
          </p:cNvPr>
          <p:cNvSpPr txBox="1"/>
          <p:nvPr/>
        </p:nvSpPr>
        <p:spPr>
          <a:xfrm>
            <a:off x="151013" y="1353096"/>
            <a:ext cx="6484403" cy="238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33" dirty="0"/>
              <a:t>Residential gas leak at gas service line (Arvin; PG&amp;E)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33" dirty="0"/>
              <a:t>Unintentional leak caused by damage caused by landscaper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33" dirty="0"/>
              <a:t>Gas company was made aware by the landscaper and fixed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33" dirty="0"/>
              <a:t>Flyover following day found no plumes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C4A9B7-46A6-905F-035D-B81C9C99ECF6}"/>
              </a:ext>
            </a:extLst>
          </p:cNvPr>
          <p:cNvGrpSpPr>
            <a:grpSpLocks noChangeAspect="1"/>
          </p:cNvGrpSpPr>
          <p:nvPr/>
        </p:nvGrpSpPr>
        <p:grpSpPr>
          <a:xfrm>
            <a:off x="6491977" y="1518518"/>
            <a:ext cx="6107582" cy="2817078"/>
            <a:chOff x="-121032" y="1021608"/>
            <a:chExt cx="4580691" cy="211280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4E5CBC8-6723-5E62-F327-AAE8589C8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r="241"/>
            <a:stretch/>
          </p:blipFill>
          <p:spPr bwMode="auto">
            <a:xfrm>
              <a:off x="-121032" y="1061695"/>
              <a:ext cx="2076111" cy="20727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FC7E080-2D47-AD55-6DEE-8A28F8ACA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" b="182"/>
            <a:stretch/>
          </p:blipFill>
          <p:spPr bwMode="auto">
            <a:xfrm>
              <a:off x="2076111" y="1065876"/>
              <a:ext cx="2076111" cy="206854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5F1C80-942D-416E-C55A-D70B81BDE481}"/>
                </a:ext>
              </a:extLst>
            </p:cNvPr>
            <p:cNvSpPr/>
            <p:nvPr/>
          </p:nvSpPr>
          <p:spPr>
            <a:xfrm>
              <a:off x="661359" y="1969614"/>
              <a:ext cx="197893" cy="197893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B6158A-29A4-F6E3-0980-215BB0E54F19}"/>
                </a:ext>
              </a:extLst>
            </p:cNvPr>
            <p:cNvSpPr txBox="1"/>
            <p:nvPr/>
          </p:nvSpPr>
          <p:spPr>
            <a:xfrm>
              <a:off x="661358" y="1021608"/>
              <a:ext cx="1398398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>
                  <a:solidFill>
                    <a:srgbClr val="002060"/>
                  </a:solidFill>
                  <a:highlight>
                    <a:srgbClr val="46A9E0"/>
                  </a:highlight>
                </a:rPr>
                <a:t>Approximate Origin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FED53A-2783-AEC8-3292-512D9E7C33D2}"/>
                </a:ext>
              </a:extLst>
            </p:cNvPr>
            <p:cNvSpPr txBox="1"/>
            <p:nvPr/>
          </p:nvSpPr>
          <p:spPr>
            <a:xfrm>
              <a:off x="3289342" y="1024725"/>
              <a:ext cx="1170317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>
                  <a:solidFill>
                    <a:srgbClr val="002060"/>
                  </a:solidFill>
                  <a:highlight>
                    <a:srgbClr val="46A9E0"/>
                  </a:highlight>
                </a:rPr>
                <a:t>Plume Image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E4D722C-5DFD-E941-4CC1-3029B0C8926F}"/>
              </a:ext>
            </a:extLst>
          </p:cNvPr>
          <p:cNvSpPr txBox="1"/>
          <p:nvPr/>
        </p:nvSpPr>
        <p:spPr>
          <a:xfrm>
            <a:off x="2252546" y="4699277"/>
            <a:ext cx="677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Plumes found in communities, that overlap residential areas, will be designated as High Priority Emissions Plumes (HPEPs), and receive special immediate attention</a:t>
            </a:r>
          </a:p>
        </p:txBody>
      </p:sp>
    </p:spTree>
    <p:extLst>
      <p:ext uri="{BB962C8B-B14F-4D97-AF65-F5344CB8AC3E}">
        <p14:creationId xmlns:p14="http://schemas.microsoft.com/office/powerpoint/2010/main" val="74153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2C1E1-FB61-2C37-5412-A37F0BFC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Priority Emissions Plumes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E992D125-8488-B319-B72C-3B8EEFC62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69" y="1517089"/>
            <a:ext cx="3330910" cy="228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008350-F67B-23FE-377C-F4CCCDCF65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098" t="19837" r="18597" b="12846"/>
          <a:stretch/>
        </p:blipFill>
        <p:spPr>
          <a:xfrm>
            <a:off x="7857169" y="3991612"/>
            <a:ext cx="3585091" cy="2698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C7A2C3-C38B-1093-7647-367AC59E7F8F}"/>
              </a:ext>
            </a:extLst>
          </p:cNvPr>
          <p:cNvSpPr txBox="1"/>
          <p:nvPr/>
        </p:nvSpPr>
        <p:spPr>
          <a:xfrm>
            <a:off x="412595" y="1996068"/>
            <a:ext cx="6713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HPEP’s are very rare, &lt;1% of plumes found to date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immediate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with local air districts to get inspectors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Working with communities on getting the word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notify emergency responders as appropriate who can send out ‘spill’ reports</a:t>
            </a:r>
          </a:p>
        </p:txBody>
      </p:sp>
    </p:spTree>
    <p:extLst>
      <p:ext uri="{BB962C8B-B14F-4D97-AF65-F5344CB8AC3E}">
        <p14:creationId xmlns:p14="http://schemas.microsoft.com/office/powerpoint/2010/main" val="2864922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B Colors">
      <a:dk1>
        <a:srgbClr val="4D4D4F"/>
      </a:dk1>
      <a:lt1>
        <a:srgbClr val="FFFFFF"/>
      </a:lt1>
      <a:dk2>
        <a:srgbClr val="4D4D4F"/>
      </a:dk2>
      <a:lt2>
        <a:srgbClr val="1F8BBF"/>
      </a:lt2>
      <a:accent1>
        <a:srgbClr val="36A393"/>
      </a:accent1>
      <a:accent2>
        <a:srgbClr val="FDB727"/>
      </a:accent2>
      <a:accent3>
        <a:srgbClr val="0F597C"/>
      </a:accent3>
      <a:accent4>
        <a:srgbClr val="1F8BBF"/>
      </a:accent4>
      <a:accent5>
        <a:srgbClr val="36A393"/>
      </a:accent5>
      <a:accent6>
        <a:srgbClr val="FDB727"/>
      </a:accent6>
      <a:hlink>
        <a:srgbClr val="36A393"/>
      </a:hlink>
      <a:folHlink>
        <a:srgbClr val="4D4D4F"/>
      </a:folHlink>
    </a:clrScheme>
    <a:fontScheme name="CARB Theme Fonts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B_template_spotlight_2023" id="{D7F5F2EE-1E21-5143-9A8A-63CE48D8D231}" vid="{DA6AEA5C-5844-1C41-83EC-8927853FA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0ceb87-0d79-402a-b4b9-75d78589c76d" xsi:nil="true"/>
    <lcf76f155ced4ddcb4097134ff3c332f xmlns="1aa5fbe9-a248-4c55-92b7-8f3861f8fb3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9A34E7C7C736409D4BDE6375CCC276" ma:contentTypeVersion="15" ma:contentTypeDescription="Create a new document." ma:contentTypeScope="" ma:versionID="0cf521a6d855790dbe6a6d894ff439cd">
  <xsd:schema xmlns:xsd="http://www.w3.org/2001/XMLSchema" xmlns:xs="http://www.w3.org/2001/XMLSchema" xmlns:p="http://schemas.microsoft.com/office/2006/metadata/properties" xmlns:ns2="1aa5fbe9-a248-4c55-92b7-8f3861f8fb32" xmlns:ns3="e20ceb87-0d79-402a-b4b9-75d78589c76d" targetNamespace="http://schemas.microsoft.com/office/2006/metadata/properties" ma:root="true" ma:fieldsID="a45aa6d812898c4b0f52b4c3685679ce" ns2:_="" ns3:_="">
    <xsd:import namespace="1aa5fbe9-a248-4c55-92b7-8f3861f8fb32"/>
    <xsd:import namespace="e20ceb87-0d79-402a-b4b9-75d78589c7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5fbe9-a248-4c55-92b7-8f3861f8f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5073050-3fd1-4e92-a2b5-a3b9c7057e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ceb87-0d79-402a-b4b9-75d78589c7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6474ac3-634c-419d-b776-f7f039d5df38}" ma:internalName="TaxCatchAll" ma:showField="CatchAllData" ma:web="e20ceb87-0d79-402a-b4b9-75d78589c7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713AEE-3433-430C-A439-44D55F49965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e20ceb87-0d79-402a-b4b9-75d78589c76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aa5fbe9-a248-4c55-92b7-8f3861f8fb3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1EBA4D-DDC7-4E40-AD07-EFB36E0F25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F6B18-1D62-4761-BE72-BAE3E8D6824E}">
  <ds:schemaRefs>
    <ds:schemaRef ds:uri="1aa5fbe9-a248-4c55-92b7-8f3861f8fb32"/>
    <ds:schemaRef ds:uri="e20ceb87-0d79-402a-b4b9-75d78589c7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de5aaee-7788-40b1-a438-c0ccc98c87cc}" enabled="0" method="" siteId="{9de5aaee-7788-40b1-a438-c0ccc98c87c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CARB_template_spotlight_2023</Template>
  <TotalTime>311</TotalTime>
  <Words>269</Words>
  <Application>Microsoft Office PowerPoint</Application>
  <PresentationFormat>Widescreen</PresentationFormat>
  <Paragraphs>39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Avenir Next LT Pro</vt:lpstr>
      <vt:lpstr>Avenir Next LT Pro Demi</vt:lpstr>
      <vt:lpstr>Office Theme</vt:lpstr>
      <vt:lpstr>Aircraft Studies</vt:lpstr>
      <vt:lpstr>Planned Areas of Observation Using Satellites</vt:lpstr>
      <vt:lpstr>Example Plumes</vt:lpstr>
      <vt:lpstr>Example Plume – Residential Pipeline Leak</vt:lpstr>
      <vt:lpstr>High Priority Emissions Plumes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Fibiger, Dorothy@ARB</dc:creator>
  <cp:lastModifiedBy>JP Parisien</cp:lastModifiedBy>
  <cp:revision>12</cp:revision>
  <cp:lastPrinted>2025-07-16T17:36:03Z</cp:lastPrinted>
  <dcterms:created xsi:type="dcterms:W3CDTF">2025-04-04T22:09:32Z</dcterms:created>
  <dcterms:modified xsi:type="dcterms:W3CDTF">2025-08-25T15:49:49Z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0x0101000E9A34E7C7C736409D4BDE6375CCC276</vt:lpwstr>
  </property>
  <property fmtid="{D5CDD505-2E9C-101B-9397-08002B2CF9AE}" pid="3" name="MediaServiceImageTags">
    <vt:lpwstr/>
  </property>
</Properties>
</file>