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90" r:id="rId5"/>
    <p:sldId id="721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BEA23C-CA8F-41C7-902C-3A8A8B8DE229}">
          <p14:sldIdLst>
            <p14:sldId id="290"/>
            <p14:sldId id="7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1B5DA6-ACCF-F733-D736-E55D9E3A5EEA}" name="Armstrong, Jonas, ENV" initials="AJE" userId="S::Jonas.Armstrong2@state.nm.us::6414090a-1e21-4c30-b676-0e8897cc72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strong, Jonas, ENV" initials="AJE" lastIdx="4" clrIdx="0">
    <p:extLst>
      <p:ext uri="{19B8F6BF-5375-455C-9EA6-DF929625EA0E}">
        <p15:presenceInfo xmlns:p15="http://schemas.microsoft.com/office/powerpoint/2012/main" userId="S::Jonas.Armstrong2@state.nm.us::6414090a-1e21-4c30-b676-0e8897cc72a0" providerId="AD"/>
      </p:ext>
    </p:extLst>
  </p:cmAuthor>
  <p:cmAuthor id="2" name="Romero, Dennis, ENV" initials="RD" lastIdx="4" clrIdx="1">
    <p:extLst>
      <p:ext uri="{19B8F6BF-5375-455C-9EA6-DF929625EA0E}">
        <p15:presenceInfo xmlns:p15="http://schemas.microsoft.com/office/powerpoint/2012/main" userId="S::dennis.romero@env.nm.gov::c24c2d86-5096-405e-8414-204e4b00b428" providerId="AD"/>
      </p:ext>
    </p:extLst>
  </p:cmAuthor>
  <p:cmAuthor id="3" name="Rouse, Macie, ENV" initials="MR" lastIdx="1" clrIdx="2">
    <p:extLst>
      <p:ext uri="{19B8F6BF-5375-455C-9EA6-DF929625EA0E}">
        <p15:presenceInfo xmlns:p15="http://schemas.microsoft.com/office/powerpoint/2012/main" userId="S::macie.rouse@env.nm.gov::dcc955fd-93d5-45b9-8221-57d78f9e85cd" providerId="AD"/>
      </p:ext>
    </p:extLst>
  </p:cmAuthor>
  <p:cmAuthor id="4" name="Ball, Justin, ENV" initials="JB" lastIdx="2" clrIdx="3">
    <p:extLst>
      <p:ext uri="{19B8F6BF-5375-455C-9EA6-DF929625EA0E}">
        <p15:presenceInfo xmlns:p15="http://schemas.microsoft.com/office/powerpoint/2012/main" userId="S::Justin.Ball@env.nm.gov::67deb28a-01bf-4cfe-8c3b-3bb28a6a93db" providerId="AD"/>
      </p:ext>
    </p:extLst>
  </p:cmAuthor>
  <p:cmAuthor id="5" name="Harms, Miori, ENV" initials="HM" lastIdx="1" clrIdx="4">
    <p:extLst>
      <p:ext uri="{19B8F6BF-5375-455C-9EA6-DF929625EA0E}">
        <p15:presenceInfo xmlns:p15="http://schemas.microsoft.com/office/powerpoint/2012/main" userId="S::miori.harms@env.nm.gov::69c57c41-66a1-4f8e-aafa-a7ea0b47a6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45"/>
    <a:srgbClr val="F4F1E2"/>
    <a:srgbClr val="F1E1C0"/>
    <a:srgbClr val="FEFAC9"/>
    <a:srgbClr val="026773"/>
    <a:srgbClr val="718C55"/>
    <a:srgbClr val="6297E6"/>
    <a:srgbClr val="199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B538C-11E3-4C1B-A701-EB95986EACB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FC034-B863-424E-B8A3-CCC3A998371B}">
      <dgm:prSet phldrT="[Text]" custT="1"/>
      <dgm:spPr>
        <a:solidFill>
          <a:srgbClr val="0D2345"/>
        </a:solidFill>
      </dgm:spPr>
      <dgm:t>
        <a:bodyPr/>
        <a:lstStyle/>
        <a:p>
          <a:r>
            <a:rPr lang="en-US" sz="1400" b="1"/>
            <a:t>50 Year Water Action Plan</a:t>
          </a:r>
        </a:p>
      </dgm:t>
    </dgm:pt>
    <dgm:pt modelId="{A09B6DC5-A716-407B-85E6-9DC5E1E76092}" type="parTrans" cxnId="{2005620C-C612-4E5F-9AB5-37C9912EF78E}">
      <dgm:prSet/>
      <dgm:spPr/>
      <dgm:t>
        <a:bodyPr/>
        <a:lstStyle/>
        <a:p>
          <a:endParaRPr lang="en-US"/>
        </a:p>
      </dgm:t>
    </dgm:pt>
    <dgm:pt modelId="{C25FE80E-821C-4E26-8EEB-48EB2D21C664}" type="sibTrans" cxnId="{2005620C-C612-4E5F-9AB5-37C9912EF78E}">
      <dgm:prSet/>
      <dgm:spPr/>
      <dgm:t>
        <a:bodyPr/>
        <a:lstStyle/>
        <a:p>
          <a:endParaRPr lang="en-US"/>
        </a:p>
      </dgm:t>
    </dgm:pt>
    <dgm:pt modelId="{C9FC64EB-8100-426B-9D2C-30A8D89D64D2}">
      <dgm:prSet phldrT="[Text]"/>
      <dgm:spPr/>
      <dgm:t>
        <a:bodyPr/>
        <a:lstStyle/>
        <a:p>
          <a:r>
            <a:rPr lang="en-US"/>
            <a:t>Reduce </a:t>
          </a:r>
        </a:p>
        <a:p>
          <a:r>
            <a:rPr lang="en-US"/>
            <a:t>Leaks </a:t>
          </a:r>
        </a:p>
        <a:p>
          <a:r>
            <a:rPr lang="en-US"/>
            <a:t>(A3)</a:t>
          </a:r>
        </a:p>
      </dgm:t>
    </dgm:pt>
    <dgm:pt modelId="{1AB20D2C-78C5-4258-8355-039602BDCE18}" type="parTrans" cxnId="{B14D8CA1-96D5-4BB8-9E2E-344654E23428}">
      <dgm:prSet/>
      <dgm:spPr/>
      <dgm:t>
        <a:bodyPr/>
        <a:lstStyle/>
        <a:p>
          <a:endParaRPr lang="en-US"/>
        </a:p>
      </dgm:t>
    </dgm:pt>
    <dgm:pt modelId="{0E0F1AC1-AA0C-4202-8761-604504AA9886}" type="sibTrans" cxnId="{B14D8CA1-96D5-4BB8-9E2E-344654E23428}">
      <dgm:prSet/>
      <dgm:spPr/>
      <dgm:t>
        <a:bodyPr/>
        <a:lstStyle/>
        <a:p>
          <a:endParaRPr lang="en-US"/>
        </a:p>
      </dgm:t>
    </dgm:pt>
    <dgm:pt modelId="{986F8BE3-544F-4B33-AF75-A03660D5D861}">
      <dgm:prSet phldrT="[Text]"/>
      <dgm:spPr/>
      <dgm:t>
        <a:bodyPr/>
        <a:lstStyle/>
        <a:p>
          <a:r>
            <a:rPr lang="en-US"/>
            <a:t>Strategic Water Supply (B1)</a:t>
          </a:r>
        </a:p>
      </dgm:t>
    </dgm:pt>
    <dgm:pt modelId="{40F8AA0E-1BA4-417F-BDB7-9A087D4F7159}" type="parTrans" cxnId="{273D141B-D74E-452A-9A77-59A1F0559CD8}">
      <dgm:prSet/>
      <dgm:spPr/>
      <dgm:t>
        <a:bodyPr/>
        <a:lstStyle/>
        <a:p>
          <a:endParaRPr lang="en-US"/>
        </a:p>
      </dgm:t>
    </dgm:pt>
    <dgm:pt modelId="{D503BCB3-4ED0-4E5B-97F7-35D7E374486E}" type="sibTrans" cxnId="{273D141B-D74E-452A-9A77-59A1F0559CD8}">
      <dgm:prSet/>
      <dgm:spPr/>
      <dgm:t>
        <a:bodyPr/>
        <a:lstStyle/>
        <a:p>
          <a:endParaRPr lang="en-US"/>
        </a:p>
      </dgm:t>
    </dgm:pt>
    <dgm:pt modelId="{FEEC4484-E742-41A4-85E6-057CBA52E64C}">
      <dgm:prSet phldrT="[Text]"/>
      <dgm:spPr/>
      <dgm:t>
        <a:bodyPr/>
        <a:lstStyle/>
        <a:p>
          <a:r>
            <a:rPr lang="en-US"/>
            <a:t>Water Reuse Rules </a:t>
          </a:r>
          <a:br>
            <a:rPr lang="en-US"/>
          </a:br>
          <a:r>
            <a:rPr lang="en-US"/>
            <a:t>(B2)</a:t>
          </a:r>
        </a:p>
      </dgm:t>
    </dgm:pt>
    <dgm:pt modelId="{EAFAFB0A-B576-48B1-81A1-01FC9301D8C3}" type="parTrans" cxnId="{CF1FB655-2F5C-4DF1-ABB1-FF93377898A4}">
      <dgm:prSet/>
      <dgm:spPr/>
      <dgm:t>
        <a:bodyPr/>
        <a:lstStyle/>
        <a:p>
          <a:endParaRPr lang="en-US"/>
        </a:p>
      </dgm:t>
    </dgm:pt>
    <dgm:pt modelId="{28641D9F-0B9A-40CA-9F84-35ACB2E6FD09}" type="sibTrans" cxnId="{CF1FB655-2F5C-4DF1-ABB1-FF93377898A4}">
      <dgm:prSet/>
      <dgm:spPr/>
      <dgm:t>
        <a:bodyPr/>
        <a:lstStyle/>
        <a:p>
          <a:endParaRPr lang="en-US"/>
        </a:p>
      </dgm:t>
    </dgm:pt>
    <dgm:pt modelId="{597083FA-160C-4983-91FE-F1AA3BC2DE29}">
      <dgm:prSet phldrT="[Text]"/>
      <dgm:spPr/>
      <dgm:t>
        <a:bodyPr/>
        <a:lstStyle/>
        <a:p>
          <a:r>
            <a:rPr lang="en-US"/>
            <a:t>Cleanup Groundwater (C1)</a:t>
          </a:r>
        </a:p>
      </dgm:t>
    </dgm:pt>
    <dgm:pt modelId="{03F6AC41-2B85-4F25-B245-40861BE1001F}" type="parTrans" cxnId="{E01F85F4-DCC2-4C70-8784-D82D9F442F8A}">
      <dgm:prSet/>
      <dgm:spPr/>
      <dgm:t>
        <a:bodyPr/>
        <a:lstStyle/>
        <a:p>
          <a:endParaRPr lang="en-US"/>
        </a:p>
      </dgm:t>
    </dgm:pt>
    <dgm:pt modelId="{331BEC34-6361-4908-81BB-F57FFF70A3B0}" type="sibTrans" cxnId="{E01F85F4-DCC2-4C70-8784-D82D9F442F8A}">
      <dgm:prSet/>
      <dgm:spPr/>
      <dgm:t>
        <a:bodyPr/>
        <a:lstStyle/>
        <a:p>
          <a:endParaRPr lang="en-US"/>
        </a:p>
      </dgm:t>
    </dgm:pt>
    <dgm:pt modelId="{141CEA0E-095B-4FEB-A2C0-0093A38BD109}">
      <dgm:prSet phldrT="[Text]"/>
      <dgm:spPr/>
      <dgm:t>
        <a:bodyPr/>
        <a:lstStyle/>
        <a:p>
          <a:r>
            <a:rPr lang="en-US"/>
            <a:t>Surface Water Permitting (C2)</a:t>
          </a:r>
        </a:p>
      </dgm:t>
    </dgm:pt>
    <dgm:pt modelId="{2E71D057-2BE9-4A48-BC7E-4038489270B2}" type="parTrans" cxnId="{F50C29CC-0FCC-4B56-97F1-321E686B6E06}">
      <dgm:prSet/>
      <dgm:spPr/>
      <dgm:t>
        <a:bodyPr/>
        <a:lstStyle/>
        <a:p>
          <a:endParaRPr lang="en-US"/>
        </a:p>
      </dgm:t>
    </dgm:pt>
    <dgm:pt modelId="{A046F72B-C1B0-4E78-B709-F0274943C859}" type="sibTrans" cxnId="{F50C29CC-0FCC-4B56-97F1-321E686B6E06}">
      <dgm:prSet/>
      <dgm:spPr/>
      <dgm:t>
        <a:bodyPr/>
        <a:lstStyle/>
        <a:p>
          <a:endParaRPr lang="en-US"/>
        </a:p>
      </dgm:t>
    </dgm:pt>
    <dgm:pt modelId="{5556B9E2-B70B-4EE5-9311-3F5954779C21}">
      <dgm:prSet phldrT="[Text]"/>
      <dgm:spPr/>
      <dgm:t>
        <a:bodyPr/>
        <a:lstStyle/>
        <a:p>
          <a:r>
            <a:rPr lang="en-US"/>
            <a:t>Aging Water Infrastructure</a:t>
          </a:r>
          <a:br>
            <a:rPr lang="en-US"/>
          </a:br>
          <a:r>
            <a:rPr lang="en-US"/>
            <a:t>(C3)</a:t>
          </a:r>
        </a:p>
      </dgm:t>
    </dgm:pt>
    <dgm:pt modelId="{450C0A37-E868-4B79-84A1-F1E168E703AD}" type="parTrans" cxnId="{E058F34F-05E7-44CE-A967-2CFD2B31E7B4}">
      <dgm:prSet/>
      <dgm:spPr/>
      <dgm:t>
        <a:bodyPr/>
        <a:lstStyle/>
        <a:p>
          <a:endParaRPr lang="en-US"/>
        </a:p>
      </dgm:t>
    </dgm:pt>
    <dgm:pt modelId="{FCD096B3-1D22-4AE9-8106-F2D6C655A7ED}" type="sibTrans" cxnId="{E058F34F-05E7-44CE-A967-2CFD2B31E7B4}">
      <dgm:prSet/>
      <dgm:spPr/>
      <dgm:t>
        <a:bodyPr/>
        <a:lstStyle/>
        <a:p>
          <a:endParaRPr lang="en-US"/>
        </a:p>
      </dgm:t>
    </dgm:pt>
    <dgm:pt modelId="{A39738F0-0580-40D9-AB23-26F4764534AE}" type="pres">
      <dgm:prSet presAssocID="{885B538C-11E3-4C1B-A701-EB95986EAC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85E41F5-7643-4594-917A-7A4E42A71F41}" type="pres">
      <dgm:prSet presAssocID="{C32FC034-B863-424E-B8A3-CCC3A998371B}" presName="Parent" presStyleLbl="node0" presStyleIdx="0" presStyleCnt="1">
        <dgm:presLayoutVars>
          <dgm:chMax val="6"/>
          <dgm:chPref val="6"/>
        </dgm:presLayoutVars>
      </dgm:prSet>
      <dgm:spPr/>
    </dgm:pt>
    <dgm:pt modelId="{2CE29EFA-7731-47CB-894F-55A8CC2118EB}" type="pres">
      <dgm:prSet presAssocID="{C9FC64EB-8100-426B-9D2C-30A8D89D64D2}" presName="Accent1" presStyleCnt="0"/>
      <dgm:spPr/>
    </dgm:pt>
    <dgm:pt modelId="{385C8264-E9D4-4E69-B051-6D871B555208}" type="pres">
      <dgm:prSet presAssocID="{C9FC64EB-8100-426B-9D2C-30A8D89D64D2}" presName="Accent" presStyleLbl="bgShp" presStyleIdx="0" presStyleCnt="6"/>
      <dgm:spPr/>
    </dgm:pt>
    <dgm:pt modelId="{FC785212-1AE8-43C5-A828-009B60B652F5}" type="pres">
      <dgm:prSet presAssocID="{C9FC64EB-8100-426B-9D2C-30A8D89D64D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B497947-78B0-4044-943F-23AF1AC5DC10}" type="pres">
      <dgm:prSet presAssocID="{986F8BE3-544F-4B33-AF75-A03660D5D861}" presName="Accent2" presStyleCnt="0"/>
      <dgm:spPr/>
    </dgm:pt>
    <dgm:pt modelId="{E9AEF183-0E75-4623-95B4-DE4584B61E51}" type="pres">
      <dgm:prSet presAssocID="{986F8BE3-544F-4B33-AF75-A03660D5D861}" presName="Accent" presStyleLbl="bgShp" presStyleIdx="1" presStyleCnt="6"/>
      <dgm:spPr/>
    </dgm:pt>
    <dgm:pt modelId="{3EEB6118-093D-4DB5-9C6A-F14727829159}" type="pres">
      <dgm:prSet presAssocID="{986F8BE3-544F-4B33-AF75-A03660D5D86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BD94856-5E83-4281-A3EF-C51717F67355}" type="pres">
      <dgm:prSet presAssocID="{FEEC4484-E742-41A4-85E6-057CBA52E64C}" presName="Accent3" presStyleCnt="0"/>
      <dgm:spPr/>
    </dgm:pt>
    <dgm:pt modelId="{116D75E3-D420-48CB-A249-EAEA6BA7AFBC}" type="pres">
      <dgm:prSet presAssocID="{FEEC4484-E742-41A4-85E6-057CBA52E64C}" presName="Accent" presStyleLbl="bgShp" presStyleIdx="2" presStyleCnt="6"/>
      <dgm:spPr/>
    </dgm:pt>
    <dgm:pt modelId="{E3AF6F98-389C-44CF-9DE5-3B9321DAC18E}" type="pres">
      <dgm:prSet presAssocID="{FEEC4484-E742-41A4-85E6-057CBA52E64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38AD16A-7010-4EF0-BF3C-4895E9E87128}" type="pres">
      <dgm:prSet presAssocID="{597083FA-160C-4983-91FE-F1AA3BC2DE29}" presName="Accent4" presStyleCnt="0"/>
      <dgm:spPr/>
    </dgm:pt>
    <dgm:pt modelId="{9E9B03D7-E108-445B-AD69-288AB40859A6}" type="pres">
      <dgm:prSet presAssocID="{597083FA-160C-4983-91FE-F1AA3BC2DE29}" presName="Accent" presStyleLbl="bgShp" presStyleIdx="3" presStyleCnt="6"/>
      <dgm:spPr/>
    </dgm:pt>
    <dgm:pt modelId="{30525391-9D36-40DF-8142-40EF493AF658}" type="pres">
      <dgm:prSet presAssocID="{597083FA-160C-4983-91FE-F1AA3BC2DE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F23FFDD-A082-4516-9594-7567373B752B}" type="pres">
      <dgm:prSet presAssocID="{141CEA0E-095B-4FEB-A2C0-0093A38BD109}" presName="Accent5" presStyleCnt="0"/>
      <dgm:spPr/>
    </dgm:pt>
    <dgm:pt modelId="{7546A969-32CE-41C6-B065-6CAB04A4DC16}" type="pres">
      <dgm:prSet presAssocID="{141CEA0E-095B-4FEB-A2C0-0093A38BD109}" presName="Accent" presStyleLbl="bgShp" presStyleIdx="4" presStyleCnt="6"/>
      <dgm:spPr/>
    </dgm:pt>
    <dgm:pt modelId="{61D4BE75-4056-49A1-ABA0-CBE2BAE5715D}" type="pres">
      <dgm:prSet presAssocID="{141CEA0E-095B-4FEB-A2C0-0093A38BD10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10125C1-CF9E-4FE1-82F9-3D992F515692}" type="pres">
      <dgm:prSet presAssocID="{5556B9E2-B70B-4EE5-9311-3F5954779C21}" presName="Accent6" presStyleCnt="0"/>
      <dgm:spPr/>
    </dgm:pt>
    <dgm:pt modelId="{2A2BF298-7577-42C5-B825-576FD8BAB94C}" type="pres">
      <dgm:prSet presAssocID="{5556B9E2-B70B-4EE5-9311-3F5954779C21}" presName="Accent" presStyleLbl="bgShp" presStyleIdx="5" presStyleCnt="6"/>
      <dgm:spPr/>
    </dgm:pt>
    <dgm:pt modelId="{5209C350-C976-4496-9842-56C0E4916E56}" type="pres">
      <dgm:prSet presAssocID="{5556B9E2-B70B-4EE5-9311-3F5954779C2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05620C-C612-4E5F-9AB5-37C9912EF78E}" srcId="{885B538C-11E3-4C1B-A701-EB95986EACB9}" destId="{C32FC034-B863-424E-B8A3-CCC3A998371B}" srcOrd="0" destOrd="0" parTransId="{A09B6DC5-A716-407B-85E6-9DC5E1E76092}" sibTransId="{C25FE80E-821C-4E26-8EEB-48EB2D21C664}"/>
    <dgm:cxn modelId="{273D141B-D74E-452A-9A77-59A1F0559CD8}" srcId="{C32FC034-B863-424E-B8A3-CCC3A998371B}" destId="{986F8BE3-544F-4B33-AF75-A03660D5D861}" srcOrd="1" destOrd="0" parTransId="{40F8AA0E-1BA4-417F-BDB7-9A087D4F7159}" sibTransId="{D503BCB3-4ED0-4E5B-97F7-35D7E374486E}"/>
    <dgm:cxn modelId="{EF41532A-5F77-43BB-B032-8650DE8BA744}" type="presOf" srcId="{986F8BE3-544F-4B33-AF75-A03660D5D861}" destId="{3EEB6118-093D-4DB5-9C6A-F14727829159}" srcOrd="0" destOrd="0" presId="urn:microsoft.com/office/officeart/2011/layout/HexagonRadial"/>
    <dgm:cxn modelId="{119BA12B-D9C0-49AB-B421-A901BCDF4998}" type="presOf" srcId="{5556B9E2-B70B-4EE5-9311-3F5954779C21}" destId="{5209C350-C976-4496-9842-56C0E4916E56}" srcOrd="0" destOrd="0" presId="urn:microsoft.com/office/officeart/2011/layout/HexagonRadial"/>
    <dgm:cxn modelId="{2496DF3E-4037-41F9-BF5F-85542B454ABC}" type="presOf" srcId="{C9FC64EB-8100-426B-9D2C-30A8D89D64D2}" destId="{FC785212-1AE8-43C5-A828-009B60B652F5}" srcOrd="0" destOrd="0" presId="urn:microsoft.com/office/officeart/2011/layout/HexagonRadial"/>
    <dgm:cxn modelId="{E058F34F-05E7-44CE-A967-2CFD2B31E7B4}" srcId="{C32FC034-B863-424E-B8A3-CCC3A998371B}" destId="{5556B9E2-B70B-4EE5-9311-3F5954779C21}" srcOrd="5" destOrd="0" parTransId="{450C0A37-E868-4B79-84A1-F1E168E703AD}" sibTransId="{FCD096B3-1D22-4AE9-8106-F2D6C655A7ED}"/>
    <dgm:cxn modelId="{CF1FB655-2F5C-4DF1-ABB1-FF93377898A4}" srcId="{C32FC034-B863-424E-B8A3-CCC3A998371B}" destId="{FEEC4484-E742-41A4-85E6-057CBA52E64C}" srcOrd="2" destOrd="0" parTransId="{EAFAFB0A-B576-48B1-81A1-01FC9301D8C3}" sibTransId="{28641D9F-0B9A-40CA-9F84-35ACB2E6FD09}"/>
    <dgm:cxn modelId="{75F6E776-B40D-473F-B75E-5755C01A7150}" type="presOf" srcId="{597083FA-160C-4983-91FE-F1AA3BC2DE29}" destId="{30525391-9D36-40DF-8142-40EF493AF658}" srcOrd="0" destOrd="0" presId="urn:microsoft.com/office/officeart/2011/layout/HexagonRadial"/>
    <dgm:cxn modelId="{16AE8C7B-5B50-4C7E-92D1-A973D8EAFA51}" type="presOf" srcId="{FEEC4484-E742-41A4-85E6-057CBA52E64C}" destId="{E3AF6F98-389C-44CF-9DE5-3B9321DAC18E}" srcOrd="0" destOrd="0" presId="urn:microsoft.com/office/officeart/2011/layout/HexagonRadial"/>
    <dgm:cxn modelId="{B14D8CA1-96D5-4BB8-9E2E-344654E23428}" srcId="{C32FC034-B863-424E-B8A3-CCC3A998371B}" destId="{C9FC64EB-8100-426B-9D2C-30A8D89D64D2}" srcOrd="0" destOrd="0" parTransId="{1AB20D2C-78C5-4258-8355-039602BDCE18}" sibTransId="{0E0F1AC1-AA0C-4202-8761-604504AA9886}"/>
    <dgm:cxn modelId="{8CE2A4BB-12CF-480B-B681-28C957992ABB}" type="presOf" srcId="{885B538C-11E3-4C1B-A701-EB95986EACB9}" destId="{A39738F0-0580-40D9-AB23-26F4764534AE}" srcOrd="0" destOrd="0" presId="urn:microsoft.com/office/officeart/2011/layout/HexagonRadial"/>
    <dgm:cxn modelId="{ECAE86C0-E8E5-4488-B8AE-D204C21521DA}" type="presOf" srcId="{141CEA0E-095B-4FEB-A2C0-0093A38BD109}" destId="{61D4BE75-4056-49A1-ABA0-CBE2BAE5715D}" srcOrd="0" destOrd="0" presId="urn:microsoft.com/office/officeart/2011/layout/HexagonRadial"/>
    <dgm:cxn modelId="{F50C29CC-0FCC-4B56-97F1-321E686B6E06}" srcId="{C32FC034-B863-424E-B8A3-CCC3A998371B}" destId="{141CEA0E-095B-4FEB-A2C0-0093A38BD109}" srcOrd="4" destOrd="0" parTransId="{2E71D057-2BE9-4A48-BC7E-4038489270B2}" sibTransId="{A046F72B-C1B0-4E78-B709-F0274943C859}"/>
    <dgm:cxn modelId="{DF7F19E8-C7EC-42C4-9581-9681A43F6809}" type="presOf" srcId="{C32FC034-B863-424E-B8A3-CCC3A998371B}" destId="{885E41F5-7643-4594-917A-7A4E42A71F41}" srcOrd="0" destOrd="0" presId="urn:microsoft.com/office/officeart/2011/layout/HexagonRadial"/>
    <dgm:cxn modelId="{E01F85F4-DCC2-4C70-8784-D82D9F442F8A}" srcId="{C32FC034-B863-424E-B8A3-CCC3A998371B}" destId="{597083FA-160C-4983-91FE-F1AA3BC2DE29}" srcOrd="3" destOrd="0" parTransId="{03F6AC41-2B85-4F25-B245-40861BE1001F}" sibTransId="{331BEC34-6361-4908-81BB-F57FFF70A3B0}"/>
    <dgm:cxn modelId="{F078253D-8AEF-41DA-BDD3-B14B29067951}" type="presParOf" srcId="{A39738F0-0580-40D9-AB23-26F4764534AE}" destId="{885E41F5-7643-4594-917A-7A4E42A71F41}" srcOrd="0" destOrd="0" presId="urn:microsoft.com/office/officeart/2011/layout/HexagonRadial"/>
    <dgm:cxn modelId="{DE26B205-DB33-4EEE-91DD-906018AE47E6}" type="presParOf" srcId="{A39738F0-0580-40D9-AB23-26F4764534AE}" destId="{2CE29EFA-7731-47CB-894F-55A8CC2118EB}" srcOrd="1" destOrd="0" presId="urn:microsoft.com/office/officeart/2011/layout/HexagonRadial"/>
    <dgm:cxn modelId="{B0DA73CC-F618-4538-A6B4-E70169A32FBD}" type="presParOf" srcId="{2CE29EFA-7731-47CB-894F-55A8CC2118EB}" destId="{385C8264-E9D4-4E69-B051-6D871B555208}" srcOrd="0" destOrd="0" presId="urn:microsoft.com/office/officeart/2011/layout/HexagonRadial"/>
    <dgm:cxn modelId="{79F90081-F4C1-4CA0-A8E6-222280779E0B}" type="presParOf" srcId="{A39738F0-0580-40D9-AB23-26F4764534AE}" destId="{FC785212-1AE8-43C5-A828-009B60B652F5}" srcOrd="2" destOrd="0" presId="urn:microsoft.com/office/officeart/2011/layout/HexagonRadial"/>
    <dgm:cxn modelId="{E80D9C49-841E-400D-AFDB-CED9EE374570}" type="presParOf" srcId="{A39738F0-0580-40D9-AB23-26F4764534AE}" destId="{7B497947-78B0-4044-943F-23AF1AC5DC10}" srcOrd="3" destOrd="0" presId="urn:microsoft.com/office/officeart/2011/layout/HexagonRadial"/>
    <dgm:cxn modelId="{86FE95E4-1B4D-4C1A-BF25-9711BC1B0EEA}" type="presParOf" srcId="{7B497947-78B0-4044-943F-23AF1AC5DC10}" destId="{E9AEF183-0E75-4623-95B4-DE4584B61E51}" srcOrd="0" destOrd="0" presId="urn:microsoft.com/office/officeart/2011/layout/HexagonRadial"/>
    <dgm:cxn modelId="{050D987B-3598-459E-8F47-BB0A2C2AAA40}" type="presParOf" srcId="{A39738F0-0580-40D9-AB23-26F4764534AE}" destId="{3EEB6118-093D-4DB5-9C6A-F14727829159}" srcOrd="4" destOrd="0" presId="urn:microsoft.com/office/officeart/2011/layout/HexagonRadial"/>
    <dgm:cxn modelId="{E8044692-009F-4DF1-887C-CE9384060960}" type="presParOf" srcId="{A39738F0-0580-40D9-AB23-26F4764534AE}" destId="{5BD94856-5E83-4281-A3EF-C51717F67355}" srcOrd="5" destOrd="0" presId="urn:microsoft.com/office/officeart/2011/layout/HexagonRadial"/>
    <dgm:cxn modelId="{C8D9471F-075D-4022-A2C7-25F6ED28C165}" type="presParOf" srcId="{5BD94856-5E83-4281-A3EF-C51717F67355}" destId="{116D75E3-D420-48CB-A249-EAEA6BA7AFBC}" srcOrd="0" destOrd="0" presId="urn:microsoft.com/office/officeart/2011/layout/HexagonRadial"/>
    <dgm:cxn modelId="{CDD667C7-252F-469C-A39E-6A684582AAB6}" type="presParOf" srcId="{A39738F0-0580-40D9-AB23-26F4764534AE}" destId="{E3AF6F98-389C-44CF-9DE5-3B9321DAC18E}" srcOrd="6" destOrd="0" presId="urn:microsoft.com/office/officeart/2011/layout/HexagonRadial"/>
    <dgm:cxn modelId="{CD9F86AD-CFB3-433E-8EA8-EFDF568E907C}" type="presParOf" srcId="{A39738F0-0580-40D9-AB23-26F4764534AE}" destId="{038AD16A-7010-4EF0-BF3C-4895E9E87128}" srcOrd="7" destOrd="0" presId="urn:microsoft.com/office/officeart/2011/layout/HexagonRadial"/>
    <dgm:cxn modelId="{891E1021-42FA-4477-BE70-587663B188E8}" type="presParOf" srcId="{038AD16A-7010-4EF0-BF3C-4895E9E87128}" destId="{9E9B03D7-E108-445B-AD69-288AB40859A6}" srcOrd="0" destOrd="0" presId="urn:microsoft.com/office/officeart/2011/layout/HexagonRadial"/>
    <dgm:cxn modelId="{2FF0C3D9-B0AF-4A81-B2F9-EBC9997D8A59}" type="presParOf" srcId="{A39738F0-0580-40D9-AB23-26F4764534AE}" destId="{30525391-9D36-40DF-8142-40EF493AF658}" srcOrd="8" destOrd="0" presId="urn:microsoft.com/office/officeart/2011/layout/HexagonRadial"/>
    <dgm:cxn modelId="{FD66922E-AC2C-4CFD-98EB-5E6D3C098AE3}" type="presParOf" srcId="{A39738F0-0580-40D9-AB23-26F4764534AE}" destId="{8F23FFDD-A082-4516-9594-7567373B752B}" srcOrd="9" destOrd="0" presId="urn:microsoft.com/office/officeart/2011/layout/HexagonRadial"/>
    <dgm:cxn modelId="{4365F763-C188-46C9-AEDA-95132D794918}" type="presParOf" srcId="{8F23FFDD-A082-4516-9594-7567373B752B}" destId="{7546A969-32CE-41C6-B065-6CAB04A4DC16}" srcOrd="0" destOrd="0" presId="urn:microsoft.com/office/officeart/2011/layout/HexagonRadial"/>
    <dgm:cxn modelId="{1C62A1F0-BEC8-4CFF-9E9A-D34D7DCDD4C0}" type="presParOf" srcId="{A39738F0-0580-40D9-AB23-26F4764534AE}" destId="{61D4BE75-4056-49A1-ABA0-CBE2BAE5715D}" srcOrd="10" destOrd="0" presId="urn:microsoft.com/office/officeart/2011/layout/HexagonRadial"/>
    <dgm:cxn modelId="{2A67A0F2-6590-4B1B-8E70-94C6CE65AB61}" type="presParOf" srcId="{A39738F0-0580-40D9-AB23-26F4764534AE}" destId="{910125C1-CF9E-4FE1-82F9-3D992F515692}" srcOrd="11" destOrd="0" presId="urn:microsoft.com/office/officeart/2011/layout/HexagonRadial"/>
    <dgm:cxn modelId="{BCEF9672-70AF-45B2-B106-E0D24DFD194A}" type="presParOf" srcId="{910125C1-CF9E-4FE1-82F9-3D992F515692}" destId="{2A2BF298-7577-42C5-B825-576FD8BAB94C}" srcOrd="0" destOrd="0" presId="urn:microsoft.com/office/officeart/2011/layout/HexagonRadial"/>
    <dgm:cxn modelId="{AC0DB3A9-C6EA-447D-8267-A7FC8C13B980}" type="presParOf" srcId="{A39738F0-0580-40D9-AB23-26F4764534AE}" destId="{5209C350-C976-4496-9842-56C0E4916E5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B538C-11E3-4C1B-A701-EB95986EACB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FC034-B863-424E-B8A3-CCC3A998371B}">
      <dgm:prSet phldrT="[Text]" custT="1"/>
      <dgm:spPr>
        <a:solidFill>
          <a:srgbClr val="0D2345"/>
        </a:solidFill>
      </dgm:spPr>
      <dgm:t>
        <a:bodyPr/>
        <a:lstStyle/>
        <a:p>
          <a:r>
            <a:rPr lang="en-US" sz="1400" b="1"/>
            <a:t>50 Year Water Action Plan</a:t>
          </a:r>
        </a:p>
      </dgm:t>
    </dgm:pt>
    <dgm:pt modelId="{A09B6DC5-A716-407B-85E6-9DC5E1E76092}" type="parTrans" cxnId="{2005620C-C612-4E5F-9AB5-37C9912EF78E}">
      <dgm:prSet/>
      <dgm:spPr/>
      <dgm:t>
        <a:bodyPr/>
        <a:lstStyle/>
        <a:p>
          <a:endParaRPr lang="en-US"/>
        </a:p>
      </dgm:t>
    </dgm:pt>
    <dgm:pt modelId="{C25FE80E-821C-4E26-8EEB-48EB2D21C664}" type="sibTrans" cxnId="{2005620C-C612-4E5F-9AB5-37C9912EF78E}">
      <dgm:prSet/>
      <dgm:spPr/>
      <dgm:t>
        <a:bodyPr/>
        <a:lstStyle/>
        <a:p>
          <a:endParaRPr lang="en-US"/>
        </a:p>
      </dgm:t>
    </dgm:pt>
    <dgm:pt modelId="{C9FC64EB-8100-426B-9D2C-30A8D89D64D2}">
      <dgm:prSet phldrT="[Text]"/>
      <dgm:spPr>
        <a:ln w="19050">
          <a:solidFill>
            <a:schemeClr val="bg1"/>
          </a:solidFill>
        </a:ln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Reduce </a:t>
          </a:r>
        </a:p>
        <a:p>
          <a:r>
            <a:rPr lang="en-US" b="0">
              <a:solidFill>
                <a:schemeClr val="bg1"/>
              </a:solidFill>
            </a:rPr>
            <a:t>Leaks </a:t>
          </a:r>
        </a:p>
        <a:p>
          <a:r>
            <a:rPr lang="en-US" b="0">
              <a:solidFill>
                <a:schemeClr val="bg1"/>
              </a:solidFill>
            </a:rPr>
            <a:t>(A3)</a:t>
          </a:r>
        </a:p>
      </dgm:t>
    </dgm:pt>
    <dgm:pt modelId="{1AB20D2C-78C5-4258-8355-039602BDCE18}" type="parTrans" cxnId="{B14D8CA1-96D5-4BB8-9E2E-344654E23428}">
      <dgm:prSet/>
      <dgm:spPr/>
      <dgm:t>
        <a:bodyPr/>
        <a:lstStyle/>
        <a:p>
          <a:endParaRPr lang="en-US"/>
        </a:p>
      </dgm:t>
    </dgm:pt>
    <dgm:pt modelId="{0E0F1AC1-AA0C-4202-8761-604504AA9886}" type="sibTrans" cxnId="{B14D8CA1-96D5-4BB8-9E2E-344654E23428}">
      <dgm:prSet/>
      <dgm:spPr/>
      <dgm:t>
        <a:bodyPr/>
        <a:lstStyle/>
        <a:p>
          <a:endParaRPr lang="en-US"/>
        </a:p>
      </dgm:t>
    </dgm:pt>
    <dgm:pt modelId="{986F8BE3-544F-4B33-AF75-A03660D5D861}">
      <dgm:prSet phldrT="[Text]" custT="1"/>
      <dgm:spPr/>
      <dgm:t>
        <a:bodyPr/>
        <a:lstStyle/>
        <a:p>
          <a:r>
            <a:rPr lang="en-US" sz="1100" b="0">
              <a:solidFill>
                <a:schemeClr val="bg1"/>
              </a:solidFill>
            </a:rPr>
            <a:t>Strategic Water Supply (B1)</a:t>
          </a:r>
        </a:p>
      </dgm:t>
    </dgm:pt>
    <dgm:pt modelId="{40F8AA0E-1BA4-417F-BDB7-9A087D4F7159}" type="parTrans" cxnId="{273D141B-D74E-452A-9A77-59A1F0559CD8}">
      <dgm:prSet/>
      <dgm:spPr/>
      <dgm:t>
        <a:bodyPr/>
        <a:lstStyle/>
        <a:p>
          <a:endParaRPr lang="en-US"/>
        </a:p>
      </dgm:t>
    </dgm:pt>
    <dgm:pt modelId="{D503BCB3-4ED0-4E5B-97F7-35D7E374486E}" type="sibTrans" cxnId="{273D141B-D74E-452A-9A77-59A1F0559CD8}">
      <dgm:prSet/>
      <dgm:spPr/>
      <dgm:t>
        <a:bodyPr/>
        <a:lstStyle/>
        <a:p>
          <a:endParaRPr lang="en-US"/>
        </a:p>
      </dgm:t>
    </dgm:pt>
    <dgm:pt modelId="{FEEC4484-E742-41A4-85E6-057CBA52E64C}">
      <dgm:prSet phldrT="[Text]"/>
      <dgm:spPr/>
      <dgm:t>
        <a:bodyPr/>
        <a:lstStyle/>
        <a:p>
          <a:r>
            <a:rPr lang="en-US" b="1">
              <a:solidFill>
                <a:srgbClr val="FFFF00"/>
              </a:solidFill>
            </a:rPr>
            <a:t>Water Reuse Rules </a:t>
          </a:r>
          <a:br>
            <a:rPr lang="en-US" b="1">
              <a:solidFill>
                <a:srgbClr val="FFFF00"/>
              </a:solidFill>
            </a:rPr>
          </a:br>
          <a:r>
            <a:rPr lang="en-US" b="1">
              <a:solidFill>
                <a:srgbClr val="FFFF00"/>
              </a:solidFill>
            </a:rPr>
            <a:t>(B2)</a:t>
          </a:r>
        </a:p>
      </dgm:t>
    </dgm:pt>
    <dgm:pt modelId="{EAFAFB0A-B576-48B1-81A1-01FC9301D8C3}" type="parTrans" cxnId="{CF1FB655-2F5C-4DF1-ABB1-FF93377898A4}">
      <dgm:prSet/>
      <dgm:spPr/>
      <dgm:t>
        <a:bodyPr/>
        <a:lstStyle/>
        <a:p>
          <a:endParaRPr lang="en-US"/>
        </a:p>
      </dgm:t>
    </dgm:pt>
    <dgm:pt modelId="{28641D9F-0B9A-40CA-9F84-35ACB2E6FD09}" type="sibTrans" cxnId="{CF1FB655-2F5C-4DF1-ABB1-FF93377898A4}">
      <dgm:prSet/>
      <dgm:spPr/>
      <dgm:t>
        <a:bodyPr/>
        <a:lstStyle/>
        <a:p>
          <a:endParaRPr lang="en-US"/>
        </a:p>
      </dgm:t>
    </dgm:pt>
    <dgm:pt modelId="{597083FA-160C-4983-91FE-F1AA3BC2DE29}">
      <dgm:prSet phldrT="[Text]"/>
      <dgm:spPr/>
      <dgm:t>
        <a:bodyPr/>
        <a:lstStyle/>
        <a:p>
          <a:r>
            <a:rPr lang="en-US"/>
            <a:t>Cleanup Groundwater (C1)</a:t>
          </a:r>
        </a:p>
      </dgm:t>
    </dgm:pt>
    <dgm:pt modelId="{03F6AC41-2B85-4F25-B245-40861BE1001F}" type="parTrans" cxnId="{E01F85F4-DCC2-4C70-8784-D82D9F442F8A}">
      <dgm:prSet/>
      <dgm:spPr/>
      <dgm:t>
        <a:bodyPr/>
        <a:lstStyle/>
        <a:p>
          <a:endParaRPr lang="en-US"/>
        </a:p>
      </dgm:t>
    </dgm:pt>
    <dgm:pt modelId="{331BEC34-6361-4908-81BB-F57FFF70A3B0}" type="sibTrans" cxnId="{E01F85F4-DCC2-4C70-8784-D82D9F442F8A}">
      <dgm:prSet/>
      <dgm:spPr/>
      <dgm:t>
        <a:bodyPr/>
        <a:lstStyle/>
        <a:p>
          <a:endParaRPr lang="en-US"/>
        </a:p>
      </dgm:t>
    </dgm:pt>
    <dgm:pt modelId="{141CEA0E-095B-4FEB-A2C0-0093A38BD109}">
      <dgm:prSet phldrT="[Text]"/>
      <dgm:spPr/>
      <dgm:t>
        <a:bodyPr/>
        <a:lstStyle/>
        <a:p>
          <a:r>
            <a:rPr lang="en-US"/>
            <a:t>Surface Water Permitting (C2)</a:t>
          </a:r>
        </a:p>
      </dgm:t>
    </dgm:pt>
    <dgm:pt modelId="{2E71D057-2BE9-4A48-BC7E-4038489270B2}" type="parTrans" cxnId="{F50C29CC-0FCC-4B56-97F1-321E686B6E06}">
      <dgm:prSet/>
      <dgm:spPr/>
      <dgm:t>
        <a:bodyPr/>
        <a:lstStyle/>
        <a:p>
          <a:endParaRPr lang="en-US"/>
        </a:p>
      </dgm:t>
    </dgm:pt>
    <dgm:pt modelId="{A046F72B-C1B0-4E78-B709-F0274943C859}" type="sibTrans" cxnId="{F50C29CC-0FCC-4B56-97F1-321E686B6E06}">
      <dgm:prSet/>
      <dgm:spPr/>
      <dgm:t>
        <a:bodyPr/>
        <a:lstStyle/>
        <a:p>
          <a:endParaRPr lang="en-US"/>
        </a:p>
      </dgm:t>
    </dgm:pt>
    <dgm:pt modelId="{5556B9E2-B70B-4EE5-9311-3F5954779C21}">
      <dgm:prSet phldrT="[Text]"/>
      <dgm:spPr/>
      <dgm:t>
        <a:bodyPr/>
        <a:lstStyle/>
        <a:p>
          <a:r>
            <a:rPr lang="en-US"/>
            <a:t>Aging Water Infrastructure</a:t>
          </a:r>
          <a:br>
            <a:rPr lang="en-US"/>
          </a:br>
          <a:r>
            <a:rPr lang="en-US"/>
            <a:t>(C3)</a:t>
          </a:r>
        </a:p>
      </dgm:t>
    </dgm:pt>
    <dgm:pt modelId="{450C0A37-E868-4B79-84A1-F1E168E703AD}" type="parTrans" cxnId="{E058F34F-05E7-44CE-A967-2CFD2B31E7B4}">
      <dgm:prSet/>
      <dgm:spPr/>
      <dgm:t>
        <a:bodyPr/>
        <a:lstStyle/>
        <a:p>
          <a:endParaRPr lang="en-US"/>
        </a:p>
      </dgm:t>
    </dgm:pt>
    <dgm:pt modelId="{FCD096B3-1D22-4AE9-8106-F2D6C655A7ED}" type="sibTrans" cxnId="{E058F34F-05E7-44CE-A967-2CFD2B31E7B4}">
      <dgm:prSet/>
      <dgm:spPr/>
      <dgm:t>
        <a:bodyPr/>
        <a:lstStyle/>
        <a:p>
          <a:endParaRPr lang="en-US"/>
        </a:p>
      </dgm:t>
    </dgm:pt>
    <dgm:pt modelId="{A39738F0-0580-40D9-AB23-26F4764534AE}" type="pres">
      <dgm:prSet presAssocID="{885B538C-11E3-4C1B-A701-EB95986EAC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85E41F5-7643-4594-917A-7A4E42A71F41}" type="pres">
      <dgm:prSet presAssocID="{C32FC034-B863-424E-B8A3-CCC3A998371B}" presName="Parent" presStyleLbl="node0" presStyleIdx="0" presStyleCnt="1">
        <dgm:presLayoutVars>
          <dgm:chMax val="6"/>
          <dgm:chPref val="6"/>
        </dgm:presLayoutVars>
      </dgm:prSet>
      <dgm:spPr/>
    </dgm:pt>
    <dgm:pt modelId="{2CE29EFA-7731-47CB-894F-55A8CC2118EB}" type="pres">
      <dgm:prSet presAssocID="{C9FC64EB-8100-426B-9D2C-30A8D89D64D2}" presName="Accent1" presStyleCnt="0"/>
      <dgm:spPr/>
    </dgm:pt>
    <dgm:pt modelId="{385C8264-E9D4-4E69-B051-6D871B555208}" type="pres">
      <dgm:prSet presAssocID="{C9FC64EB-8100-426B-9D2C-30A8D89D64D2}" presName="Accent" presStyleLbl="bgShp" presStyleIdx="0" presStyleCnt="6"/>
      <dgm:spPr/>
    </dgm:pt>
    <dgm:pt modelId="{FC785212-1AE8-43C5-A828-009B60B652F5}" type="pres">
      <dgm:prSet presAssocID="{C9FC64EB-8100-426B-9D2C-30A8D89D64D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B497947-78B0-4044-943F-23AF1AC5DC10}" type="pres">
      <dgm:prSet presAssocID="{986F8BE3-544F-4B33-AF75-A03660D5D861}" presName="Accent2" presStyleCnt="0"/>
      <dgm:spPr/>
    </dgm:pt>
    <dgm:pt modelId="{E9AEF183-0E75-4623-95B4-DE4584B61E51}" type="pres">
      <dgm:prSet presAssocID="{986F8BE3-544F-4B33-AF75-A03660D5D861}" presName="Accent" presStyleLbl="bgShp" presStyleIdx="1" presStyleCnt="6"/>
      <dgm:spPr/>
    </dgm:pt>
    <dgm:pt modelId="{3EEB6118-093D-4DB5-9C6A-F14727829159}" type="pres">
      <dgm:prSet presAssocID="{986F8BE3-544F-4B33-AF75-A03660D5D86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BD94856-5E83-4281-A3EF-C51717F67355}" type="pres">
      <dgm:prSet presAssocID="{FEEC4484-E742-41A4-85E6-057CBA52E64C}" presName="Accent3" presStyleCnt="0"/>
      <dgm:spPr/>
    </dgm:pt>
    <dgm:pt modelId="{116D75E3-D420-48CB-A249-EAEA6BA7AFBC}" type="pres">
      <dgm:prSet presAssocID="{FEEC4484-E742-41A4-85E6-057CBA52E64C}" presName="Accent" presStyleLbl="bgShp" presStyleIdx="2" presStyleCnt="6"/>
      <dgm:spPr/>
    </dgm:pt>
    <dgm:pt modelId="{E3AF6F98-389C-44CF-9DE5-3B9321DAC18E}" type="pres">
      <dgm:prSet presAssocID="{FEEC4484-E742-41A4-85E6-057CBA52E64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38AD16A-7010-4EF0-BF3C-4895E9E87128}" type="pres">
      <dgm:prSet presAssocID="{597083FA-160C-4983-91FE-F1AA3BC2DE29}" presName="Accent4" presStyleCnt="0"/>
      <dgm:spPr/>
    </dgm:pt>
    <dgm:pt modelId="{9E9B03D7-E108-445B-AD69-288AB40859A6}" type="pres">
      <dgm:prSet presAssocID="{597083FA-160C-4983-91FE-F1AA3BC2DE29}" presName="Accent" presStyleLbl="bgShp" presStyleIdx="3" presStyleCnt="6"/>
      <dgm:spPr/>
    </dgm:pt>
    <dgm:pt modelId="{30525391-9D36-40DF-8142-40EF493AF658}" type="pres">
      <dgm:prSet presAssocID="{597083FA-160C-4983-91FE-F1AA3BC2DE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F23FFDD-A082-4516-9594-7567373B752B}" type="pres">
      <dgm:prSet presAssocID="{141CEA0E-095B-4FEB-A2C0-0093A38BD109}" presName="Accent5" presStyleCnt="0"/>
      <dgm:spPr/>
    </dgm:pt>
    <dgm:pt modelId="{7546A969-32CE-41C6-B065-6CAB04A4DC16}" type="pres">
      <dgm:prSet presAssocID="{141CEA0E-095B-4FEB-A2C0-0093A38BD109}" presName="Accent" presStyleLbl="bgShp" presStyleIdx="4" presStyleCnt="6"/>
      <dgm:spPr/>
    </dgm:pt>
    <dgm:pt modelId="{61D4BE75-4056-49A1-ABA0-CBE2BAE5715D}" type="pres">
      <dgm:prSet presAssocID="{141CEA0E-095B-4FEB-A2C0-0093A38BD10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10125C1-CF9E-4FE1-82F9-3D992F515692}" type="pres">
      <dgm:prSet presAssocID="{5556B9E2-B70B-4EE5-9311-3F5954779C21}" presName="Accent6" presStyleCnt="0"/>
      <dgm:spPr/>
    </dgm:pt>
    <dgm:pt modelId="{2A2BF298-7577-42C5-B825-576FD8BAB94C}" type="pres">
      <dgm:prSet presAssocID="{5556B9E2-B70B-4EE5-9311-3F5954779C21}" presName="Accent" presStyleLbl="bgShp" presStyleIdx="5" presStyleCnt="6"/>
      <dgm:spPr/>
    </dgm:pt>
    <dgm:pt modelId="{5209C350-C976-4496-9842-56C0E4916E56}" type="pres">
      <dgm:prSet presAssocID="{5556B9E2-B70B-4EE5-9311-3F5954779C2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05620C-C612-4E5F-9AB5-37C9912EF78E}" srcId="{885B538C-11E3-4C1B-A701-EB95986EACB9}" destId="{C32FC034-B863-424E-B8A3-CCC3A998371B}" srcOrd="0" destOrd="0" parTransId="{A09B6DC5-A716-407B-85E6-9DC5E1E76092}" sibTransId="{C25FE80E-821C-4E26-8EEB-48EB2D21C664}"/>
    <dgm:cxn modelId="{273D141B-D74E-452A-9A77-59A1F0559CD8}" srcId="{C32FC034-B863-424E-B8A3-CCC3A998371B}" destId="{986F8BE3-544F-4B33-AF75-A03660D5D861}" srcOrd="1" destOrd="0" parTransId="{40F8AA0E-1BA4-417F-BDB7-9A087D4F7159}" sibTransId="{D503BCB3-4ED0-4E5B-97F7-35D7E374486E}"/>
    <dgm:cxn modelId="{EF41532A-5F77-43BB-B032-8650DE8BA744}" type="presOf" srcId="{986F8BE3-544F-4B33-AF75-A03660D5D861}" destId="{3EEB6118-093D-4DB5-9C6A-F14727829159}" srcOrd="0" destOrd="0" presId="urn:microsoft.com/office/officeart/2011/layout/HexagonRadial"/>
    <dgm:cxn modelId="{119BA12B-D9C0-49AB-B421-A901BCDF4998}" type="presOf" srcId="{5556B9E2-B70B-4EE5-9311-3F5954779C21}" destId="{5209C350-C976-4496-9842-56C0E4916E56}" srcOrd="0" destOrd="0" presId="urn:microsoft.com/office/officeart/2011/layout/HexagonRadial"/>
    <dgm:cxn modelId="{2496DF3E-4037-41F9-BF5F-85542B454ABC}" type="presOf" srcId="{C9FC64EB-8100-426B-9D2C-30A8D89D64D2}" destId="{FC785212-1AE8-43C5-A828-009B60B652F5}" srcOrd="0" destOrd="0" presId="urn:microsoft.com/office/officeart/2011/layout/HexagonRadial"/>
    <dgm:cxn modelId="{E058F34F-05E7-44CE-A967-2CFD2B31E7B4}" srcId="{C32FC034-B863-424E-B8A3-CCC3A998371B}" destId="{5556B9E2-B70B-4EE5-9311-3F5954779C21}" srcOrd="5" destOrd="0" parTransId="{450C0A37-E868-4B79-84A1-F1E168E703AD}" sibTransId="{FCD096B3-1D22-4AE9-8106-F2D6C655A7ED}"/>
    <dgm:cxn modelId="{CF1FB655-2F5C-4DF1-ABB1-FF93377898A4}" srcId="{C32FC034-B863-424E-B8A3-CCC3A998371B}" destId="{FEEC4484-E742-41A4-85E6-057CBA52E64C}" srcOrd="2" destOrd="0" parTransId="{EAFAFB0A-B576-48B1-81A1-01FC9301D8C3}" sibTransId="{28641D9F-0B9A-40CA-9F84-35ACB2E6FD09}"/>
    <dgm:cxn modelId="{75F6E776-B40D-473F-B75E-5755C01A7150}" type="presOf" srcId="{597083FA-160C-4983-91FE-F1AA3BC2DE29}" destId="{30525391-9D36-40DF-8142-40EF493AF658}" srcOrd="0" destOrd="0" presId="urn:microsoft.com/office/officeart/2011/layout/HexagonRadial"/>
    <dgm:cxn modelId="{16AE8C7B-5B50-4C7E-92D1-A973D8EAFA51}" type="presOf" srcId="{FEEC4484-E742-41A4-85E6-057CBA52E64C}" destId="{E3AF6F98-389C-44CF-9DE5-3B9321DAC18E}" srcOrd="0" destOrd="0" presId="urn:microsoft.com/office/officeart/2011/layout/HexagonRadial"/>
    <dgm:cxn modelId="{B14D8CA1-96D5-4BB8-9E2E-344654E23428}" srcId="{C32FC034-B863-424E-B8A3-CCC3A998371B}" destId="{C9FC64EB-8100-426B-9D2C-30A8D89D64D2}" srcOrd="0" destOrd="0" parTransId="{1AB20D2C-78C5-4258-8355-039602BDCE18}" sibTransId="{0E0F1AC1-AA0C-4202-8761-604504AA9886}"/>
    <dgm:cxn modelId="{8CE2A4BB-12CF-480B-B681-28C957992ABB}" type="presOf" srcId="{885B538C-11E3-4C1B-A701-EB95986EACB9}" destId="{A39738F0-0580-40D9-AB23-26F4764534AE}" srcOrd="0" destOrd="0" presId="urn:microsoft.com/office/officeart/2011/layout/HexagonRadial"/>
    <dgm:cxn modelId="{ECAE86C0-E8E5-4488-B8AE-D204C21521DA}" type="presOf" srcId="{141CEA0E-095B-4FEB-A2C0-0093A38BD109}" destId="{61D4BE75-4056-49A1-ABA0-CBE2BAE5715D}" srcOrd="0" destOrd="0" presId="urn:microsoft.com/office/officeart/2011/layout/HexagonRadial"/>
    <dgm:cxn modelId="{F50C29CC-0FCC-4B56-97F1-321E686B6E06}" srcId="{C32FC034-B863-424E-B8A3-CCC3A998371B}" destId="{141CEA0E-095B-4FEB-A2C0-0093A38BD109}" srcOrd="4" destOrd="0" parTransId="{2E71D057-2BE9-4A48-BC7E-4038489270B2}" sibTransId="{A046F72B-C1B0-4E78-B709-F0274943C859}"/>
    <dgm:cxn modelId="{DF7F19E8-C7EC-42C4-9581-9681A43F6809}" type="presOf" srcId="{C32FC034-B863-424E-B8A3-CCC3A998371B}" destId="{885E41F5-7643-4594-917A-7A4E42A71F41}" srcOrd="0" destOrd="0" presId="urn:microsoft.com/office/officeart/2011/layout/HexagonRadial"/>
    <dgm:cxn modelId="{E01F85F4-DCC2-4C70-8784-D82D9F442F8A}" srcId="{C32FC034-B863-424E-B8A3-CCC3A998371B}" destId="{597083FA-160C-4983-91FE-F1AA3BC2DE29}" srcOrd="3" destOrd="0" parTransId="{03F6AC41-2B85-4F25-B245-40861BE1001F}" sibTransId="{331BEC34-6361-4908-81BB-F57FFF70A3B0}"/>
    <dgm:cxn modelId="{F078253D-8AEF-41DA-BDD3-B14B29067951}" type="presParOf" srcId="{A39738F0-0580-40D9-AB23-26F4764534AE}" destId="{885E41F5-7643-4594-917A-7A4E42A71F41}" srcOrd="0" destOrd="0" presId="urn:microsoft.com/office/officeart/2011/layout/HexagonRadial"/>
    <dgm:cxn modelId="{DE26B205-DB33-4EEE-91DD-906018AE47E6}" type="presParOf" srcId="{A39738F0-0580-40D9-AB23-26F4764534AE}" destId="{2CE29EFA-7731-47CB-894F-55A8CC2118EB}" srcOrd="1" destOrd="0" presId="urn:microsoft.com/office/officeart/2011/layout/HexagonRadial"/>
    <dgm:cxn modelId="{B0DA73CC-F618-4538-A6B4-E70169A32FBD}" type="presParOf" srcId="{2CE29EFA-7731-47CB-894F-55A8CC2118EB}" destId="{385C8264-E9D4-4E69-B051-6D871B555208}" srcOrd="0" destOrd="0" presId="urn:microsoft.com/office/officeart/2011/layout/HexagonRadial"/>
    <dgm:cxn modelId="{79F90081-F4C1-4CA0-A8E6-222280779E0B}" type="presParOf" srcId="{A39738F0-0580-40D9-AB23-26F4764534AE}" destId="{FC785212-1AE8-43C5-A828-009B60B652F5}" srcOrd="2" destOrd="0" presId="urn:microsoft.com/office/officeart/2011/layout/HexagonRadial"/>
    <dgm:cxn modelId="{E80D9C49-841E-400D-AFDB-CED9EE374570}" type="presParOf" srcId="{A39738F0-0580-40D9-AB23-26F4764534AE}" destId="{7B497947-78B0-4044-943F-23AF1AC5DC10}" srcOrd="3" destOrd="0" presId="urn:microsoft.com/office/officeart/2011/layout/HexagonRadial"/>
    <dgm:cxn modelId="{86FE95E4-1B4D-4C1A-BF25-9711BC1B0EEA}" type="presParOf" srcId="{7B497947-78B0-4044-943F-23AF1AC5DC10}" destId="{E9AEF183-0E75-4623-95B4-DE4584B61E51}" srcOrd="0" destOrd="0" presId="urn:microsoft.com/office/officeart/2011/layout/HexagonRadial"/>
    <dgm:cxn modelId="{050D987B-3598-459E-8F47-BB0A2C2AAA40}" type="presParOf" srcId="{A39738F0-0580-40D9-AB23-26F4764534AE}" destId="{3EEB6118-093D-4DB5-9C6A-F14727829159}" srcOrd="4" destOrd="0" presId="urn:microsoft.com/office/officeart/2011/layout/HexagonRadial"/>
    <dgm:cxn modelId="{E8044692-009F-4DF1-887C-CE9384060960}" type="presParOf" srcId="{A39738F0-0580-40D9-AB23-26F4764534AE}" destId="{5BD94856-5E83-4281-A3EF-C51717F67355}" srcOrd="5" destOrd="0" presId="urn:microsoft.com/office/officeart/2011/layout/HexagonRadial"/>
    <dgm:cxn modelId="{C8D9471F-075D-4022-A2C7-25F6ED28C165}" type="presParOf" srcId="{5BD94856-5E83-4281-A3EF-C51717F67355}" destId="{116D75E3-D420-48CB-A249-EAEA6BA7AFBC}" srcOrd="0" destOrd="0" presId="urn:microsoft.com/office/officeart/2011/layout/HexagonRadial"/>
    <dgm:cxn modelId="{CDD667C7-252F-469C-A39E-6A684582AAB6}" type="presParOf" srcId="{A39738F0-0580-40D9-AB23-26F4764534AE}" destId="{E3AF6F98-389C-44CF-9DE5-3B9321DAC18E}" srcOrd="6" destOrd="0" presId="urn:microsoft.com/office/officeart/2011/layout/HexagonRadial"/>
    <dgm:cxn modelId="{CD9F86AD-CFB3-433E-8EA8-EFDF568E907C}" type="presParOf" srcId="{A39738F0-0580-40D9-AB23-26F4764534AE}" destId="{038AD16A-7010-4EF0-BF3C-4895E9E87128}" srcOrd="7" destOrd="0" presId="urn:microsoft.com/office/officeart/2011/layout/HexagonRadial"/>
    <dgm:cxn modelId="{891E1021-42FA-4477-BE70-587663B188E8}" type="presParOf" srcId="{038AD16A-7010-4EF0-BF3C-4895E9E87128}" destId="{9E9B03D7-E108-445B-AD69-288AB40859A6}" srcOrd="0" destOrd="0" presId="urn:microsoft.com/office/officeart/2011/layout/HexagonRadial"/>
    <dgm:cxn modelId="{2FF0C3D9-B0AF-4A81-B2F9-EBC9997D8A59}" type="presParOf" srcId="{A39738F0-0580-40D9-AB23-26F4764534AE}" destId="{30525391-9D36-40DF-8142-40EF493AF658}" srcOrd="8" destOrd="0" presId="urn:microsoft.com/office/officeart/2011/layout/HexagonRadial"/>
    <dgm:cxn modelId="{FD66922E-AC2C-4CFD-98EB-5E6D3C098AE3}" type="presParOf" srcId="{A39738F0-0580-40D9-AB23-26F4764534AE}" destId="{8F23FFDD-A082-4516-9594-7567373B752B}" srcOrd="9" destOrd="0" presId="urn:microsoft.com/office/officeart/2011/layout/HexagonRadial"/>
    <dgm:cxn modelId="{4365F763-C188-46C9-AEDA-95132D794918}" type="presParOf" srcId="{8F23FFDD-A082-4516-9594-7567373B752B}" destId="{7546A969-32CE-41C6-B065-6CAB04A4DC16}" srcOrd="0" destOrd="0" presId="urn:microsoft.com/office/officeart/2011/layout/HexagonRadial"/>
    <dgm:cxn modelId="{1C62A1F0-BEC8-4CFF-9E9A-D34D7DCDD4C0}" type="presParOf" srcId="{A39738F0-0580-40D9-AB23-26F4764534AE}" destId="{61D4BE75-4056-49A1-ABA0-CBE2BAE5715D}" srcOrd="10" destOrd="0" presId="urn:microsoft.com/office/officeart/2011/layout/HexagonRadial"/>
    <dgm:cxn modelId="{2A67A0F2-6590-4B1B-8E70-94C6CE65AB61}" type="presParOf" srcId="{A39738F0-0580-40D9-AB23-26F4764534AE}" destId="{910125C1-CF9E-4FE1-82F9-3D992F515692}" srcOrd="11" destOrd="0" presId="urn:microsoft.com/office/officeart/2011/layout/HexagonRadial"/>
    <dgm:cxn modelId="{BCEF9672-70AF-45B2-B106-E0D24DFD194A}" type="presParOf" srcId="{910125C1-CF9E-4FE1-82F9-3D992F515692}" destId="{2A2BF298-7577-42C5-B825-576FD8BAB94C}" srcOrd="0" destOrd="0" presId="urn:microsoft.com/office/officeart/2011/layout/HexagonRadial"/>
    <dgm:cxn modelId="{AC0DB3A9-C6EA-447D-8267-A7FC8C13B980}" type="presParOf" srcId="{A39738F0-0580-40D9-AB23-26F4764534AE}" destId="{5209C350-C976-4496-9842-56C0E4916E5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E41F5-7643-4594-917A-7A4E42A71F41}">
      <dsp:nvSpPr>
        <dsp:cNvPr id="0" name=""/>
        <dsp:cNvSpPr/>
      </dsp:nvSpPr>
      <dsp:spPr>
        <a:xfrm>
          <a:off x="2232216" y="1364129"/>
          <a:ext cx="1733867" cy="1499865"/>
        </a:xfrm>
        <a:prstGeom prst="hexagon">
          <a:avLst>
            <a:gd name="adj" fmla="val 28570"/>
            <a:gd name="vf" fmla="val 115470"/>
          </a:avLst>
        </a:prstGeom>
        <a:solidFill>
          <a:srgbClr val="0D234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50 Year Water Action Plan</a:t>
          </a:r>
        </a:p>
      </dsp:txBody>
      <dsp:txXfrm>
        <a:off x="2519542" y="1612678"/>
        <a:ext cx="1159215" cy="1002767"/>
      </dsp:txXfrm>
    </dsp:sp>
    <dsp:sp modelId="{E9AEF183-0E75-4623-95B4-DE4584B61E51}">
      <dsp:nvSpPr>
        <dsp:cNvPr id="0" name=""/>
        <dsp:cNvSpPr/>
      </dsp:nvSpPr>
      <dsp:spPr>
        <a:xfrm>
          <a:off x="3317950" y="646544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85212-1AE8-43C5-A828-009B60B652F5}">
      <dsp:nvSpPr>
        <dsp:cNvPr id="0" name=""/>
        <dsp:cNvSpPr/>
      </dsp:nvSpPr>
      <dsp:spPr>
        <a:xfrm>
          <a:off x="2391930" y="0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Reduce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Leaks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(A3)</a:t>
          </a:r>
        </a:p>
      </dsp:txBody>
      <dsp:txXfrm>
        <a:off x="2627402" y="203711"/>
        <a:ext cx="949948" cy="821816"/>
      </dsp:txXfrm>
    </dsp:sp>
    <dsp:sp modelId="{116D75E3-D420-48CB-A249-EAEA6BA7AFBC}">
      <dsp:nvSpPr>
        <dsp:cNvPr id="0" name=""/>
        <dsp:cNvSpPr/>
      </dsp:nvSpPr>
      <dsp:spPr>
        <a:xfrm>
          <a:off x="4081433" y="1700299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B6118-093D-4DB5-9C6A-F14727829159}">
      <dsp:nvSpPr>
        <dsp:cNvPr id="0" name=""/>
        <dsp:cNvSpPr/>
      </dsp:nvSpPr>
      <dsp:spPr>
        <a:xfrm>
          <a:off x="3695054" y="756064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Strategic Water Supply (B1)</a:t>
          </a:r>
        </a:p>
      </dsp:txBody>
      <dsp:txXfrm>
        <a:off x="3930526" y="959775"/>
        <a:ext cx="949948" cy="821816"/>
      </dsp:txXfrm>
    </dsp:sp>
    <dsp:sp modelId="{9E9B03D7-E108-445B-AD69-288AB40859A6}">
      <dsp:nvSpPr>
        <dsp:cNvPr id="0" name=""/>
        <dsp:cNvSpPr/>
      </dsp:nvSpPr>
      <dsp:spPr>
        <a:xfrm>
          <a:off x="3551069" y="2889789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F6F98-389C-44CF-9DE5-3B9321DAC18E}">
      <dsp:nvSpPr>
        <dsp:cNvPr id="0" name=""/>
        <dsp:cNvSpPr/>
      </dsp:nvSpPr>
      <dsp:spPr>
        <a:xfrm>
          <a:off x="3695054" y="2242399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Water Reuse Rules </a:t>
          </a:r>
          <a:br>
            <a:rPr lang="en-US" sz="1100" kern="1200"/>
          </a:br>
          <a:r>
            <a:rPr lang="en-US" sz="1100" kern="1200"/>
            <a:t>(B2)</a:t>
          </a:r>
        </a:p>
      </dsp:txBody>
      <dsp:txXfrm>
        <a:off x="3930526" y="2446110"/>
        <a:ext cx="949948" cy="821816"/>
      </dsp:txXfrm>
    </dsp:sp>
    <dsp:sp modelId="{7546A969-32CE-41C6-B065-6CAB04A4DC16}">
      <dsp:nvSpPr>
        <dsp:cNvPr id="0" name=""/>
        <dsp:cNvSpPr/>
      </dsp:nvSpPr>
      <dsp:spPr>
        <a:xfrm>
          <a:off x="2235442" y="3013263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25391-9D36-40DF-8142-40EF493AF658}">
      <dsp:nvSpPr>
        <dsp:cNvPr id="0" name=""/>
        <dsp:cNvSpPr/>
      </dsp:nvSpPr>
      <dsp:spPr>
        <a:xfrm>
          <a:off x="2391930" y="2999309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Cleanup Groundwater (C1)</a:t>
          </a:r>
        </a:p>
      </dsp:txBody>
      <dsp:txXfrm>
        <a:off x="2627402" y="3203020"/>
        <a:ext cx="949948" cy="821816"/>
      </dsp:txXfrm>
    </dsp:sp>
    <dsp:sp modelId="{2A2BF298-7577-42C5-B825-576FD8BAB94C}">
      <dsp:nvSpPr>
        <dsp:cNvPr id="0" name=""/>
        <dsp:cNvSpPr/>
      </dsp:nvSpPr>
      <dsp:spPr>
        <a:xfrm>
          <a:off x="1459457" y="1959931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4BE75-4056-49A1-ABA0-CBE2BAE5715D}">
      <dsp:nvSpPr>
        <dsp:cNvPr id="0" name=""/>
        <dsp:cNvSpPr/>
      </dsp:nvSpPr>
      <dsp:spPr>
        <a:xfrm>
          <a:off x="1082757" y="2243244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Surface Water Permitting (C2)</a:t>
          </a:r>
        </a:p>
      </dsp:txBody>
      <dsp:txXfrm>
        <a:off x="1318229" y="2446955"/>
        <a:ext cx="949948" cy="821816"/>
      </dsp:txXfrm>
    </dsp:sp>
    <dsp:sp modelId="{5209C350-C976-4496-9842-56C0E4916E56}">
      <dsp:nvSpPr>
        <dsp:cNvPr id="0" name=""/>
        <dsp:cNvSpPr/>
      </dsp:nvSpPr>
      <dsp:spPr>
        <a:xfrm>
          <a:off x="1082757" y="754372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Aging Water Infrastructure</a:t>
          </a:r>
          <a:br>
            <a:rPr lang="en-US" sz="1100" kern="1200"/>
          </a:br>
          <a:r>
            <a:rPr lang="en-US" sz="1100" kern="1200"/>
            <a:t>(C3)</a:t>
          </a:r>
        </a:p>
      </dsp:txBody>
      <dsp:txXfrm>
        <a:off x="1318229" y="958083"/>
        <a:ext cx="949948" cy="821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E41F5-7643-4594-917A-7A4E42A71F41}">
      <dsp:nvSpPr>
        <dsp:cNvPr id="0" name=""/>
        <dsp:cNvSpPr/>
      </dsp:nvSpPr>
      <dsp:spPr>
        <a:xfrm>
          <a:off x="2232216" y="1364129"/>
          <a:ext cx="1733867" cy="1499865"/>
        </a:xfrm>
        <a:prstGeom prst="hexagon">
          <a:avLst>
            <a:gd name="adj" fmla="val 28570"/>
            <a:gd name="vf" fmla="val 115470"/>
          </a:avLst>
        </a:prstGeom>
        <a:solidFill>
          <a:srgbClr val="0D234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50 Year Water Action Plan</a:t>
          </a:r>
        </a:p>
      </dsp:txBody>
      <dsp:txXfrm>
        <a:off x="2519542" y="1612678"/>
        <a:ext cx="1159215" cy="1002767"/>
      </dsp:txXfrm>
    </dsp:sp>
    <dsp:sp modelId="{E9AEF183-0E75-4623-95B4-DE4584B61E51}">
      <dsp:nvSpPr>
        <dsp:cNvPr id="0" name=""/>
        <dsp:cNvSpPr/>
      </dsp:nvSpPr>
      <dsp:spPr>
        <a:xfrm>
          <a:off x="3317950" y="646544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85212-1AE8-43C5-A828-009B60B652F5}">
      <dsp:nvSpPr>
        <dsp:cNvPr id="0" name=""/>
        <dsp:cNvSpPr/>
      </dsp:nvSpPr>
      <dsp:spPr>
        <a:xfrm>
          <a:off x="2391930" y="0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bg1"/>
              </a:solidFill>
            </a:rPr>
            <a:t>Reduce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bg1"/>
              </a:solidFill>
            </a:rPr>
            <a:t>Leaks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bg1"/>
              </a:solidFill>
            </a:rPr>
            <a:t>(A3)</a:t>
          </a:r>
        </a:p>
      </dsp:txBody>
      <dsp:txXfrm>
        <a:off x="2627402" y="203711"/>
        <a:ext cx="949948" cy="821816"/>
      </dsp:txXfrm>
    </dsp:sp>
    <dsp:sp modelId="{116D75E3-D420-48CB-A249-EAEA6BA7AFBC}">
      <dsp:nvSpPr>
        <dsp:cNvPr id="0" name=""/>
        <dsp:cNvSpPr/>
      </dsp:nvSpPr>
      <dsp:spPr>
        <a:xfrm>
          <a:off x="4081433" y="1700299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B6118-093D-4DB5-9C6A-F14727829159}">
      <dsp:nvSpPr>
        <dsp:cNvPr id="0" name=""/>
        <dsp:cNvSpPr/>
      </dsp:nvSpPr>
      <dsp:spPr>
        <a:xfrm>
          <a:off x="3695054" y="756064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bg1"/>
              </a:solidFill>
            </a:rPr>
            <a:t>Strategic Water Supply (B1)</a:t>
          </a:r>
        </a:p>
      </dsp:txBody>
      <dsp:txXfrm>
        <a:off x="3930526" y="959775"/>
        <a:ext cx="949948" cy="821816"/>
      </dsp:txXfrm>
    </dsp:sp>
    <dsp:sp modelId="{9E9B03D7-E108-445B-AD69-288AB40859A6}">
      <dsp:nvSpPr>
        <dsp:cNvPr id="0" name=""/>
        <dsp:cNvSpPr/>
      </dsp:nvSpPr>
      <dsp:spPr>
        <a:xfrm>
          <a:off x="3551069" y="2889789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F6F98-389C-44CF-9DE5-3B9321DAC18E}">
      <dsp:nvSpPr>
        <dsp:cNvPr id="0" name=""/>
        <dsp:cNvSpPr/>
      </dsp:nvSpPr>
      <dsp:spPr>
        <a:xfrm>
          <a:off x="3695054" y="2242399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FFFF00"/>
              </a:solidFill>
            </a:rPr>
            <a:t>Water Reuse Rules </a:t>
          </a:r>
          <a:br>
            <a:rPr lang="en-US" sz="1100" b="1" kern="1200">
              <a:solidFill>
                <a:srgbClr val="FFFF00"/>
              </a:solidFill>
            </a:rPr>
          </a:br>
          <a:r>
            <a:rPr lang="en-US" sz="1100" b="1" kern="1200">
              <a:solidFill>
                <a:srgbClr val="FFFF00"/>
              </a:solidFill>
            </a:rPr>
            <a:t>(B2)</a:t>
          </a:r>
        </a:p>
      </dsp:txBody>
      <dsp:txXfrm>
        <a:off x="3930526" y="2446110"/>
        <a:ext cx="949948" cy="821816"/>
      </dsp:txXfrm>
    </dsp:sp>
    <dsp:sp modelId="{7546A969-32CE-41C6-B065-6CAB04A4DC16}">
      <dsp:nvSpPr>
        <dsp:cNvPr id="0" name=""/>
        <dsp:cNvSpPr/>
      </dsp:nvSpPr>
      <dsp:spPr>
        <a:xfrm>
          <a:off x="2235442" y="3013263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25391-9D36-40DF-8142-40EF493AF658}">
      <dsp:nvSpPr>
        <dsp:cNvPr id="0" name=""/>
        <dsp:cNvSpPr/>
      </dsp:nvSpPr>
      <dsp:spPr>
        <a:xfrm>
          <a:off x="2391930" y="2999309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Cleanup Groundwater (C1)</a:t>
          </a:r>
        </a:p>
      </dsp:txBody>
      <dsp:txXfrm>
        <a:off x="2627402" y="3203020"/>
        <a:ext cx="949948" cy="821816"/>
      </dsp:txXfrm>
    </dsp:sp>
    <dsp:sp modelId="{2A2BF298-7577-42C5-B825-576FD8BAB94C}">
      <dsp:nvSpPr>
        <dsp:cNvPr id="0" name=""/>
        <dsp:cNvSpPr/>
      </dsp:nvSpPr>
      <dsp:spPr>
        <a:xfrm>
          <a:off x="1459457" y="1959931"/>
          <a:ext cx="654183" cy="5636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4BE75-4056-49A1-ABA0-CBE2BAE5715D}">
      <dsp:nvSpPr>
        <dsp:cNvPr id="0" name=""/>
        <dsp:cNvSpPr/>
      </dsp:nvSpPr>
      <dsp:spPr>
        <a:xfrm>
          <a:off x="1082757" y="2243244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Surface Water Permitting (C2)</a:t>
          </a:r>
        </a:p>
      </dsp:txBody>
      <dsp:txXfrm>
        <a:off x="1318229" y="2446955"/>
        <a:ext cx="949948" cy="821816"/>
      </dsp:txXfrm>
    </dsp:sp>
    <dsp:sp modelId="{5209C350-C976-4496-9842-56C0E4916E56}">
      <dsp:nvSpPr>
        <dsp:cNvPr id="0" name=""/>
        <dsp:cNvSpPr/>
      </dsp:nvSpPr>
      <dsp:spPr>
        <a:xfrm>
          <a:off x="1082757" y="754372"/>
          <a:ext cx="1420892" cy="1229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Aging Water Infrastructure</a:t>
          </a:r>
          <a:br>
            <a:rPr lang="en-US" sz="1100" kern="1200"/>
          </a:br>
          <a:r>
            <a:rPr lang="en-US" sz="1100" kern="1200"/>
            <a:t>(C3)</a:t>
          </a:r>
        </a:p>
      </dsp:txBody>
      <dsp:txXfrm>
        <a:off x="1318229" y="958083"/>
        <a:ext cx="949948" cy="82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12878A-C084-3468-043E-4BECAF94E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96DF8-B72F-CD9E-D363-BE9036EE4C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2BA1E-096E-41DD-8C4D-65F84BE82BA8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0FE863-B5D1-329E-AC39-0D8958EEB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A15D4-49A6-69CF-9B2F-622F7BC86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3166" tIns="46582" rIns="93166" bIns="465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0F249-F05A-5E63-A121-0720105D3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804F-6DAB-DA45-B890-4837EBEC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3E2925-B91B-491E-BFF2-D2FA1B5B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A3 = </a:t>
            </a:r>
            <a:r>
              <a:rPr lang="en-US" err="1"/>
              <a:t>Asterra</a:t>
            </a:r>
            <a:endParaRPr lang="en-US"/>
          </a:p>
          <a:p>
            <a:endParaRPr lang="en-US"/>
          </a:p>
          <a:p>
            <a:r>
              <a:rPr lang="en-US"/>
              <a:t>B1 = SWS; grant application form and RFP going out on 8/25</a:t>
            </a:r>
          </a:p>
          <a:p>
            <a:endParaRPr lang="en-US"/>
          </a:p>
          <a:p>
            <a:r>
              <a:rPr lang="en-US"/>
              <a:t>B2 = WATR Alliance petition to WQCC is pending</a:t>
            </a:r>
          </a:p>
          <a:p>
            <a:endParaRPr lang="en-US"/>
          </a:p>
          <a:p>
            <a:r>
              <a:rPr lang="en-US"/>
              <a:t>C1 = SB21 and neglected contaminated sites fund/funding; 25+ sites set for cleanup</a:t>
            </a:r>
          </a:p>
          <a:p>
            <a:endParaRPr lang="en-US"/>
          </a:p>
          <a:p>
            <a:r>
              <a:rPr lang="en-US"/>
              <a:t>C2 = SB21 and draft rules going out late August or early September for a petition to WQCC in December</a:t>
            </a:r>
          </a:p>
          <a:p>
            <a:endParaRPr lang="en-US"/>
          </a:p>
          <a:p>
            <a:r>
              <a:rPr lang="en-US"/>
              <a:t>C3 = NMED funding programs; just executed $150M loan with City of Santa Fe to address Clean Water Act violations; in FY25, invested $70M in water infrastructure and initiated 148 new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E2925-B91B-491E-BFF2-D2FA1B5BA3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76FD9-D0C6-A16E-F703-62787B51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20984-B3BE-E54D-ED00-A7673DAA6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BDEED-1C9B-38BE-34E8-A48A17CC7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A3 = </a:t>
            </a:r>
            <a:r>
              <a:rPr lang="en-US" err="1"/>
              <a:t>Asterra</a:t>
            </a:r>
            <a:endParaRPr lang="en-US"/>
          </a:p>
          <a:p>
            <a:endParaRPr lang="en-US"/>
          </a:p>
          <a:p>
            <a:r>
              <a:rPr lang="en-US"/>
              <a:t>B1 = SWS; grant application form and RFP going out on 8/25</a:t>
            </a:r>
          </a:p>
          <a:p>
            <a:endParaRPr lang="en-US"/>
          </a:p>
          <a:p>
            <a:r>
              <a:rPr lang="en-US"/>
              <a:t>B2 = WATR Alliance petition to WQCC is pending</a:t>
            </a:r>
          </a:p>
          <a:p>
            <a:endParaRPr lang="en-US"/>
          </a:p>
          <a:p>
            <a:r>
              <a:rPr lang="en-US"/>
              <a:t>C1 = SB21 and neglected contaminated sites fund/funding; 25+ sites set for cleanup</a:t>
            </a:r>
          </a:p>
          <a:p>
            <a:endParaRPr lang="en-US"/>
          </a:p>
          <a:p>
            <a:r>
              <a:rPr lang="en-US"/>
              <a:t>C2 = SB21 and draft rules going out late August or early September for a petition to WQCC in December</a:t>
            </a:r>
          </a:p>
          <a:p>
            <a:endParaRPr lang="en-US"/>
          </a:p>
          <a:p>
            <a:r>
              <a:rPr lang="en-US"/>
              <a:t>C3 = NMED funding programs; just executed $150M loan with City of Santa Fe to address Clean Water Act violations; in FY25, invested $70M in water infrastructure and initiated 148 new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D100-7714-5082-A800-57AF01178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E2925-B91B-491E-BFF2-D2FA1B5BA3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52400"/>
            <a:ext cx="7772400" cy="83820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New Mexico Environment Department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47261" y="1371612"/>
            <a:ext cx="7049489" cy="1537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/>
            <a:r>
              <a:rPr lang="en-US" noProof="0"/>
              <a:t>Presentation Title</a:t>
            </a:r>
          </a:p>
          <a:p>
            <a:pPr lvl="0"/>
            <a:r>
              <a:rPr lang="en-US" noProof="0"/>
              <a:t>Presenter Name(s), Title(s)</a:t>
            </a:r>
          </a:p>
          <a:p>
            <a:pPr lvl="0"/>
            <a:r>
              <a:rPr lang="en-US" noProof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3251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43AA1B-15A2-121E-365B-9B9024E7B1EE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81E21-DC6A-BFE2-FE03-328B5DB9513A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718C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26773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23249DAF-CC9A-4C4C-79E9-6A7190F70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752612"/>
            <a:ext cx="1295400" cy="701675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Oswald Medium" panose="00000600000000000000" pitchFamily="50" charset="0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62CA7-1C32-A29C-7B90-2C8B193EF818}"/>
              </a:ext>
            </a:extLst>
          </p:cNvPr>
          <p:cNvSpPr txBox="1">
            <a:spLocks/>
          </p:cNvSpPr>
          <p:nvPr userDrawn="1"/>
        </p:nvSpPr>
        <p:spPr>
          <a:xfrm>
            <a:off x="8610600" y="6537337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Lato Semibold" panose="020F070202020403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9F5B89-AE73-4BAA-92C9-1AC8FC83F574}" type="slidenum">
              <a:rPr lang="en-US" sz="1600" smtClean="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818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509DAA-020A-41FE-D4CF-E27DB9601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7"/>
          </p:nvPr>
        </p:nvSpPr>
        <p:spPr>
          <a:xfrm>
            <a:off x="412899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5198193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EDF449C-D81D-5582-974E-B0CF17A68E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3D14B331-C8C3-4174-9750-65D5A819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prstGeom prst="rect">
            <a:avLst/>
          </a:prstGeom>
          <a:solidFill>
            <a:srgbClr val="718C5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prstGeom prst="rect">
            <a:avLst/>
          </a:prstGeom>
          <a:solidFill>
            <a:srgbClr val="0D234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546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8"/>
          </p:nvPr>
        </p:nvSpPr>
        <p:spPr>
          <a:xfrm>
            <a:off x="4737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9661E3C2-5993-5593-0F04-AFB7A1426F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4484D1E7-4E03-4120-A586-48E4AB39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419600"/>
          </a:xfrm>
          <a:prstGeom prst="rect">
            <a:avLst/>
          </a:prstGeom>
          <a:solidFill>
            <a:srgbClr val="0D2345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A44071C-AF5D-D4FD-4306-D8271092A4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B70139-7108-4D29-ADD7-EAAF23BE6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48287-6391-246B-CF8D-0461FF97393F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2677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:a16="http://schemas.microsoft.com/office/drawing/2014/main" id="{535AD94D-6232-B0E0-FB09-D85EEC8E3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08B5325-965B-A34C-A862-09E78185B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81" y="1463682"/>
            <a:ext cx="83788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8302CC-431E-D10D-886C-A5DD713AF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7337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schemeClr val="tx1"/>
                </a:solidFill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</a:lstStyle>
          <a:p>
            <a:pPr>
              <a:defRPr/>
            </a:pPr>
            <a:fld id="{5CCCF42B-CA38-4E21-BF6E-450AF76DE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FECAB38-199C-CC95-30F4-22CF984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Oswald Medium" panose="00000600000000000000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9pPr>
    </p:titleStyle>
    <p:bodyStyle>
      <a:lvl1pPr marL="319080" indent="-319080" algn="l" rtl="0" eaLnBrk="1" fontAlgn="base" hangingPunct="1">
        <a:spcBef>
          <a:spcPts val="700"/>
        </a:spcBef>
        <a:spcAft>
          <a:spcPct val="0"/>
        </a:spcAft>
        <a:buClr>
          <a:srgbClr val="0D2345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Lato Semibold" panose="020F0702020204030203" pitchFamily="34" charset="0"/>
          <a:ea typeface="+mn-ea"/>
          <a:cs typeface="Lato Semibold" panose="020F0702020204030203" pitchFamily="34" charset="0"/>
        </a:defRPr>
      </a:lvl1pPr>
      <a:lvl2pPr marL="639747" indent="-273044" algn="l" rtl="0" eaLnBrk="1" fontAlgn="base" hangingPunct="1">
        <a:spcBef>
          <a:spcPts val="551"/>
        </a:spcBef>
        <a:spcAft>
          <a:spcPct val="0"/>
        </a:spcAft>
        <a:buClr>
          <a:srgbClr val="026773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2pPr>
      <a:lvl3pPr marL="914377" indent="-228594" algn="l" rtl="0" eaLnBrk="1" fontAlgn="base" hangingPunct="1">
        <a:spcBef>
          <a:spcPts val="500"/>
        </a:spcBef>
        <a:spcAft>
          <a:spcPct val="0"/>
        </a:spcAft>
        <a:buClr>
          <a:srgbClr val="718C55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3pPr>
      <a:lvl4pPr marL="1371566" indent="-228594" algn="l" rtl="0" eaLnBrk="1" fontAlgn="base" hangingPunct="1">
        <a:spcBef>
          <a:spcPts val="400"/>
        </a:spcBef>
        <a:spcAft>
          <a:spcPct val="0"/>
        </a:spcAft>
        <a:buClr>
          <a:srgbClr val="FFA168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4pPr>
      <a:lvl5pPr marL="1828754" indent="-228594" algn="l" rtl="0" eaLnBrk="1" fontAlgn="base" hangingPunct="1">
        <a:spcBef>
          <a:spcPts val="400"/>
        </a:spcBef>
        <a:spcAft>
          <a:spcPct val="0"/>
        </a:spcAft>
        <a:buClr>
          <a:srgbClr val="0D2345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5pPr>
      <a:lvl6pPr marL="2103067" indent="-22859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94" indent="-22859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07" indent="-22859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nm.gov/wp-content/uploads/2024/01/New-Mexico-50-Year-WaterAction-Plan.pdf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6269-A0B5-86FA-C594-39144948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52" y="206477"/>
            <a:ext cx="8030047" cy="786018"/>
          </a:xfrm>
        </p:spPr>
        <p:txBody>
          <a:bodyPr>
            <a:noAutofit/>
          </a:bodyPr>
          <a:lstStyle/>
          <a:p>
            <a:r>
              <a:rPr lang="en-US" sz="4400">
                <a:cs typeface="Calibri Light"/>
              </a:rPr>
              <a:t>50 Year Water Action Plan</a:t>
            </a:r>
            <a:endParaRPr lang="en-US" sz="440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98D4647-E023-6611-3675-503135D47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8" y="1225757"/>
            <a:ext cx="4059575" cy="5338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QR Code Image">
            <a:hlinkClick r:id="rId3"/>
            <a:extLst>
              <a:ext uri="{FF2B5EF4-FFF2-40B4-BE49-F238E27FC236}">
                <a16:creationId xmlns:a16="http://schemas.microsoft.com/office/drawing/2014/main" id="{403279AA-5E2D-0290-5E1B-83563EAF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8" y="5433636"/>
            <a:ext cx="1008261" cy="10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9EA8E4-9419-65CB-DF83-74C5537B4CD3}"/>
              </a:ext>
            </a:extLst>
          </p:cNvPr>
          <p:cNvSpPr txBox="1">
            <a:spLocks/>
          </p:cNvSpPr>
          <p:nvPr/>
        </p:nvSpPr>
        <p:spPr>
          <a:xfrm>
            <a:off x="8610600" y="6441897"/>
            <a:ext cx="5334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fld id="{0255DE44-24D9-468F-ACC9-DDC431174CCA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7E0F07B-2FAA-92FF-9386-6C86D32A6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132805"/>
              </p:ext>
            </p:extLst>
          </p:nvPr>
        </p:nvGraphicFramePr>
        <p:xfrm>
          <a:off x="3631643" y="2068261"/>
          <a:ext cx="6198704" cy="422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443DE8-B479-7245-1E3F-17108B1E745F}"/>
              </a:ext>
            </a:extLst>
          </p:cNvPr>
          <p:cNvSpPr txBox="1"/>
          <p:nvPr/>
        </p:nvSpPr>
        <p:spPr>
          <a:xfrm>
            <a:off x="4572000" y="1280319"/>
            <a:ext cx="431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NMED is the lead agency on six of 11 priority actions in the Action Plan.</a:t>
            </a:r>
          </a:p>
        </p:txBody>
      </p:sp>
    </p:spTree>
    <p:extLst>
      <p:ext uri="{BB962C8B-B14F-4D97-AF65-F5344CB8AC3E}">
        <p14:creationId xmlns:p14="http://schemas.microsoft.com/office/powerpoint/2010/main" val="338910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9FD86-874A-CE7B-446F-07C524B16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5C73-8483-9615-30E3-DD16157A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52" y="206477"/>
            <a:ext cx="8030047" cy="786018"/>
          </a:xfrm>
        </p:spPr>
        <p:txBody>
          <a:bodyPr>
            <a:noAutofit/>
          </a:bodyPr>
          <a:lstStyle/>
          <a:p>
            <a:r>
              <a:rPr lang="en-US" sz="4400">
                <a:cs typeface="Calibri Light"/>
              </a:rPr>
              <a:t>50 Year Water Action Plan</a:t>
            </a:r>
            <a:endParaRPr lang="en-US" sz="44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218C459-E3D3-67CF-CDE7-06A766246A84}"/>
              </a:ext>
            </a:extLst>
          </p:cNvPr>
          <p:cNvSpPr txBox="1">
            <a:spLocks/>
          </p:cNvSpPr>
          <p:nvPr/>
        </p:nvSpPr>
        <p:spPr>
          <a:xfrm>
            <a:off x="8610600" y="6441897"/>
            <a:ext cx="5334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fld id="{0255DE44-24D9-468F-ACC9-DDC431174CC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472F7EF-42BD-F6BB-220D-D73CBA624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942466"/>
              </p:ext>
            </p:extLst>
          </p:nvPr>
        </p:nvGraphicFramePr>
        <p:xfrm>
          <a:off x="-695741" y="1602922"/>
          <a:ext cx="6198704" cy="422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68C2566-0661-7C05-166C-78456B73E18E}"/>
              </a:ext>
            </a:extLst>
          </p:cNvPr>
          <p:cNvSpPr txBox="1">
            <a:spLocks/>
          </p:cNvSpPr>
          <p:nvPr/>
        </p:nvSpPr>
        <p:spPr bwMode="auto">
          <a:xfrm>
            <a:off x="4559309" y="1756831"/>
            <a:ext cx="4317991" cy="444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0" indent="-31908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D2345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Lato Semibold" panose="020F0702020204030203" pitchFamily="34" charset="0"/>
                <a:ea typeface="+mn-ea"/>
                <a:cs typeface="Lato Semibold" panose="020F0702020204030203" pitchFamily="34" charset="0"/>
              </a:defRPr>
            </a:lvl1pPr>
            <a:lvl2pPr marL="639747" indent="-273044" algn="l" rtl="0" eaLnBrk="1" fontAlgn="base" hangingPunct="1">
              <a:spcBef>
                <a:spcPts val="551"/>
              </a:spcBef>
              <a:spcAft>
                <a:spcPct val="0"/>
              </a:spcAft>
              <a:buClr>
                <a:srgbClr val="026773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2pPr>
            <a:lvl3pPr marL="914377" indent="-228594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718C55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3pPr>
            <a:lvl4pPr marL="1371566" indent="-228594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FFA16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4pPr>
            <a:lvl5pPr marL="1828754" indent="-228594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D2345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5pPr>
            <a:lvl6pPr marL="210306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381" indent="-22859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694" indent="-22859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07" indent="-22859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Spotlight: Water Reuse Rules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Develop and implement comprehensive water reuse rules for potable and non-potable reuse of treated wastewater, including produced water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Develop rigorous science-based standards and permitting requirements to protect the environment and public health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Ensure the necessary regulatory frameworks are in place by 2026 to maximize new water supplies</a:t>
            </a:r>
          </a:p>
        </p:txBody>
      </p:sp>
    </p:spTree>
    <p:extLst>
      <p:ext uri="{BB962C8B-B14F-4D97-AF65-F5344CB8AC3E}">
        <p14:creationId xmlns:p14="http://schemas.microsoft.com/office/powerpoint/2010/main" val="1708747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NMED Design Colors">
      <a:dk1>
        <a:sysClr val="windowText" lastClr="000000"/>
      </a:dk1>
      <a:lt1>
        <a:sysClr val="window" lastClr="FFFFFF"/>
      </a:lt1>
      <a:dk2>
        <a:srgbClr val="0D2345"/>
      </a:dk2>
      <a:lt2>
        <a:srgbClr val="F4F1E2"/>
      </a:lt2>
      <a:accent1>
        <a:srgbClr val="026773"/>
      </a:accent1>
      <a:accent2>
        <a:srgbClr val="718C55"/>
      </a:accent2>
      <a:accent3>
        <a:srgbClr val="FFA168"/>
      </a:accent3>
      <a:accent4>
        <a:srgbClr val="F4F1E2"/>
      </a:accent4>
      <a:accent5>
        <a:srgbClr val="0D2345"/>
      </a:accent5>
      <a:accent6>
        <a:srgbClr val="F1E1C0"/>
      </a:accent6>
      <a:hlink>
        <a:srgbClr val="FFA168"/>
      </a:hlink>
      <a:folHlink>
        <a:srgbClr val="FFA168"/>
      </a:folHlink>
    </a:clrScheme>
    <a:fontScheme name="NMED Brand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7-19 - NMED Presentation Template (Draft)" id="{2FAA7889-A14C-4C87-9B85-BD629760180A}" vid="{7D590EC1-CAEB-4676-9B3E-B7A867842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0d2fb2-d8e7-43d2-8548-b381667f96fb" xsi:nil="true"/>
    <lcf76f155ced4ddcb4097134ff3c332f xmlns="ba2aea7b-5d99-4948-8324-e942f27f7246">
      <Terms xmlns="http://schemas.microsoft.com/office/infopath/2007/PartnerControls"/>
    </lcf76f155ced4ddcb4097134ff3c332f>
    <SharedWithUsers xmlns="e40d2fb2-d8e7-43d2-8548-b381667f96f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3A5C7294ED9409880352C4720B645" ma:contentTypeVersion="17" ma:contentTypeDescription="Create a new document." ma:contentTypeScope="" ma:versionID="4a903477caccb1dae0416911e73cddf3">
  <xsd:schema xmlns:xsd="http://www.w3.org/2001/XMLSchema" xmlns:xs="http://www.w3.org/2001/XMLSchema" xmlns:p="http://schemas.microsoft.com/office/2006/metadata/properties" xmlns:ns2="e40d2fb2-d8e7-43d2-8548-b381667f96fb" xmlns:ns3="ba2aea7b-5d99-4948-8324-e942f27f7246" targetNamespace="http://schemas.microsoft.com/office/2006/metadata/properties" ma:root="true" ma:fieldsID="dab98238c1d0f6113209c9f4b135c330" ns2:_="" ns3:_="">
    <xsd:import namespace="e40d2fb2-d8e7-43d2-8548-b381667f96fb"/>
    <xsd:import namespace="ba2aea7b-5d99-4948-8324-e942f27f72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d2fb2-d8e7-43d2-8548-b381667f96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cd08f1-22ed-46b3-8ffa-11a64f11a0b1}" ma:internalName="TaxCatchAll" ma:showField="CatchAllData" ma:web="e40d2fb2-d8e7-43d2-8548-b381667f96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aea7b-5d99-4948-8324-e942f27f7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513D42-04BA-4C4B-B9C6-8A355D28D8CB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ba2aea7b-5d99-4948-8324-e942f27f7246"/>
    <ds:schemaRef ds:uri="http://schemas.microsoft.com/office/2006/documentManagement/types"/>
    <ds:schemaRef ds:uri="e40d2fb2-d8e7-43d2-8548-b381667f96f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95F3826-AFC5-49DC-AC4E-3184530D3C25}">
  <ds:schemaRefs>
    <ds:schemaRef ds:uri="ba2aea7b-5d99-4948-8324-e942f27f7246"/>
    <ds:schemaRef ds:uri="e40d2fb2-d8e7-43d2-8548-b381667f96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1EA0F9-3252-4C51-98A1-24EDBFF169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2023-07-19 - NMED Presentation Template (Draft)</Template>
  <TotalTime>0</TotalTime>
  <Words>363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Calibri Light</vt:lpstr>
      <vt:lpstr>Lato</vt:lpstr>
      <vt:lpstr>Lato Medium</vt:lpstr>
      <vt:lpstr>Lato Semibold</vt:lpstr>
      <vt:lpstr>Oswald Medium</vt:lpstr>
      <vt:lpstr>Tw Cen MT</vt:lpstr>
      <vt:lpstr>Wingdings</vt:lpstr>
      <vt:lpstr>Wingdings 2</vt:lpstr>
      <vt:lpstr>Median</vt:lpstr>
      <vt:lpstr>50 Year Water Action Plan</vt:lpstr>
      <vt:lpstr>50 Year Water Action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Environment Department</dc:title>
  <dc:creator>Maez, Matthew, ENV</dc:creator>
  <cp:lastModifiedBy>JP Parisien</cp:lastModifiedBy>
  <cp:revision>2</cp:revision>
  <cp:lastPrinted>2016-07-14T23:53:29Z</cp:lastPrinted>
  <dcterms:created xsi:type="dcterms:W3CDTF">2023-07-19T17:09:46Z</dcterms:created>
  <dcterms:modified xsi:type="dcterms:W3CDTF">2025-08-29T22:08:11Z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0x010100D673A5C7294ED9409880352C4720B645</vt:lpwstr>
  </property>
  <property fmtid="{D5CDD505-2E9C-101B-9397-08002B2CF9AE}" pid="3" name="MediaServiceImageTags">
    <vt:lpwstr/>
  </property>
</Properties>
</file>