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13" r:id="rId2"/>
    <p:sldMasterId id="2147483719" r:id="rId3"/>
    <p:sldMasterId id="2147483690" r:id="rId4"/>
    <p:sldMasterId id="2147483655" r:id="rId5"/>
    <p:sldMasterId id="2147483678" r:id="rId6"/>
    <p:sldMasterId id="2147483736" r:id="rId7"/>
    <p:sldMasterId id="2147483738" r:id="rId8"/>
    <p:sldMasterId id="2147483749" r:id="rId9"/>
  </p:sldMasterIdLst>
  <p:notesMasterIdLst>
    <p:notesMasterId r:id="rId15"/>
  </p:notesMasterIdLst>
  <p:sldIdLst>
    <p:sldId id="296" r:id="rId10"/>
    <p:sldId id="258" r:id="rId11"/>
    <p:sldId id="262" r:id="rId12"/>
    <p:sldId id="272" r:id="rId13"/>
    <p:sldId id="297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orient="horz" pos="1026" userDrawn="1">
          <p15:clr>
            <a:srgbClr val="A4A3A4"/>
          </p15:clr>
        </p15:guide>
        <p15:guide id="3" orient="horz" pos="1001" userDrawn="1">
          <p15:clr>
            <a:srgbClr val="A4A3A4"/>
          </p15:clr>
        </p15:guide>
        <p15:guide id="4" orient="horz" pos="721" userDrawn="1">
          <p15:clr>
            <a:srgbClr val="A4A3A4"/>
          </p15:clr>
        </p15:guide>
        <p15:guide id="5" orient="horz" pos="1718" userDrawn="1">
          <p15:clr>
            <a:srgbClr val="A4A3A4"/>
          </p15:clr>
        </p15:guide>
        <p15:guide id="6" orient="horz" pos="2667" userDrawn="1">
          <p15:clr>
            <a:srgbClr val="A4A3A4"/>
          </p15:clr>
        </p15:guide>
        <p15:guide id="7" pos="360" userDrawn="1">
          <p15:clr>
            <a:srgbClr val="A4A3A4"/>
          </p15:clr>
        </p15:guide>
        <p15:guide id="8" pos="5472" userDrawn="1">
          <p15:clr>
            <a:srgbClr val="A4A3A4"/>
          </p15:clr>
        </p15:guide>
        <p15:guide id="9" pos="24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57E"/>
    <a:srgbClr val="58595B"/>
    <a:srgbClr val="0033CC"/>
    <a:srgbClr val="009933"/>
    <a:srgbClr val="33CCFF"/>
    <a:srgbClr val="A1E214"/>
    <a:srgbClr val="00A678"/>
    <a:srgbClr val="253D86"/>
    <a:srgbClr val="173D9A"/>
    <a:srgbClr val="00A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7" autoAdjust="0"/>
    <p:restoredTop sz="97741"/>
  </p:normalViewPr>
  <p:slideViewPr>
    <p:cSldViewPr snapToGrid="0" showGuides="1">
      <p:cViewPr varScale="1">
        <p:scale>
          <a:sx n="146" d="100"/>
          <a:sy n="146" d="100"/>
        </p:scale>
        <p:origin x="462" y="114"/>
      </p:cViewPr>
      <p:guideLst>
        <p:guide orient="horz" pos="2268"/>
        <p:guide orient="horz" pos="1026"/>
        <p:guide orient="horz" pos="1001"/>
        <p:guide orient="horz" pos="721"/>
        <p:guide orient="horz" pos="1718"/>
        <p:guide orient="horz" pos="2667"/>
        <p:guide pos="360"/>
        <p:guide pos="5472"/>
        <p:guide pos="245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BE4AE-3DDB-4BCC-93D1-45939EE26916}" type="datetimeFigureOut">
              <a:rPr lang="en-US" smtClean="0"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041BE-4387-4FCA-914C-9B8ADB728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3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4dc6241191_1_7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g24dc6241191_1_7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ACBB9F-C8AE-48C9-99B6-9A55F7A41B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23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83cde51c0e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283cde51c0e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871539"/>
            <a:ext cx="8107362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fontAlgn="b">
              <a:lnSpc>
                <a:spcPct val="95000"/>
              </a:lnSpc>
              <a:defRPr sz="3000" b="0" spc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EDF MASTER TITLE - OPTION 1</a:t>
            </a:r>
            <a:br>
              <a:rPr lang="en-US" dirty="0"/>
            </a:br>
            <a:r>
              <a:rPr lang="en-US" dirty="0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2102726"/>
            <a:ext cx="8107362" cy="6404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4FA6C0-997F-3046-838A-F6198D20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743200"/>
            <a:ext cx="8107362" cy="784225"/>
          </a:xfrm>
          <a:prstGeom prst="rect">
            <a:avLst/>
          </a:prstGeom>
        </p:spPr>
        <p:txBody>
          <a:bodyPr lIns="0" tIns="0"/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411433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1B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68FF92-8A71-1947-A9F5-0FA793BF08C8}"/>
              </a:ext>
            </a:extLst>
          </p:cNvPr>
          <p:cNvSpPr/>
          <p:nvPr userDrawn="1"/>
        </p:nvSpPr>
        <p:spPr>
          <a:xfrm>
            <a:off x="1545769" y="-1"/>
            <a:ext cx="7598232" cy="514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871539"/>
            <a:ext cx="6868885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– OPTION 2</a:t>
            </a:r>
            <a:br>
              <a:rPr lang="en-US" dirty="0"/>
            </a:br>
            <a:r>
              <a:rPr lang="en-US" dirty="0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914" y="2102726"/>
            <a:ext cx="6868885" cy="1314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rgbClr val="72757E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</a:t>
            </a:r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677A8111-1D82-E643-AF8C-D531870EC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6"/>
            <a:ext cx="1552456" cy="51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1B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68FF92-8A71-1947-A9F5-0FA793BF08C8}"/>
              </a:ext>
            </a:extLst>
          </p:cNvPr>
          <p:cNvSpPr/>
          <p:nvPr userDrawn="1"/>
        </p:nvSpPr>
        <p:spPr>
          <a:xfrm>
            <a:off x="1545769" y="-1"/>
            <a:ext cx="7598232" cy="514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1332581"/>
            <a:ext cx="6868885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000" b="1" kern="1200" spc="0" dirty="0">
                <a:solidFill>
                  <a:srgbClr val="0033CC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quote (option 2)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17914" y="2563768"/>
            <a:ext cx="6868885" cy="1314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1400">
                <a:solidFill>
                  <a:srgbClr val="72757E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attribution</a:t>
            </a:r>
          </a:p>
        </p:txBody>
      </p:sp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677A8111-1D82-E643-AF8C-D531870ECC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6"/>
            <a:ext cx="1552456" cy="513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97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9438" y="1181102"/>
            <a:ext cx="8107362" cy="3205163"/>
          </a:xfrm>
        </p:spPr>
        <p:txBody>
          <a:bodyPr/>
          <a:lstStyle>
            <a:lvl1pPr>
              <a:defRPr>
                <a:solidFill>
                  <a:srgbClr val="72757E"/>
                </a:solidFill>
              </a:defRPr>
            </a:lvl1pPr>
            <a:lvl2pPr>
              <a:defRPr>
                <a:solidFill>
                  <a:srgbClr val="72757E"/>
                </a:solidFill>
              </a:defRPr>
            </a:lvl2pPr>
            <a:lvl3pPr>
              <a:defRPr>
                <a:solidFill>
                  <a:srgbClr val="72757E"/>
                </a:solidFill>
              </a:defRPr>
            </a:lvl3pPr>
            <a:lvl4pPr>
              <a:defRPr>
                <a:solidFill>
                  <a:srgbClr val="72757E"/>
                </a:solidFill>
              </a:defRPr>
            </a:lvl4pPr>
            <a:lvl5pPr>
              <a:defRPr>
                <a:solidFill>
                  <a:srgbClr val="72757E"/>
                </a:solidFill>
              </a:defRPr>
            </a:lvl5pPr>
          </a:lstStyle>
          <a:p>
            <a:pPr lvl="0"/>
            <a:r>
              <a:rPr lang="en-US" dirty="0"/>
              <a:t>Click to insert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20E72DB-DBD3-BA4A-BA82-DC26E5D3DE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897" y="452412"/>
            <a:ext cx="7886700" cy="463604"/>
          </a:xfrm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spc="0" dirty="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579438" y="1196792"/>
            <a:ext cx="8107362" cy="3205163"/>
          </a:xfrm>
        </p:spPr>
        <p:txBody>
          <a:bodyPr/>
          <a:lstStyle>
            <a:lvl1pPr>
              <a:buNone/>
              <a:defRPr>
                <a:solidFill>
                  <a:srgbClr val="72757E"/>
                </a:solidFill>
              </a:defRPr>
            </a:lvl1pPr>
          </a:lstStyle>
          <a:p>
            <a:r>
              <a:rPr lang="en-US" dirty="0"/>
              <a:t>Click to insert chart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C2F910-AF22-9145-B6C6-74769A934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897" y="375686"/>
            <a:ext cx="7886700" cy="617056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79438" y="1190067"/>
            <a:ext cx="3916362" cy="3565922"/>
          </a:xfrm>
        </p:spPr>
        <p:txBody>
          <a:bodyPr/>
          <a:lstStyle>
            <a:lvl1pPr>
              <a:defRPr sz="2000">
                <a:solidFill>
                  <a:srgbClr val="72757E"/>
                </a:solidFill>
              </a:defRPr>
            </a:lvl1pPr>
            <a:lvl2pPr>
              <a:defRPr sz="1800">
                <a:solidFill>
                  <a:srgbClr val="72757E"/>
                </a:solidFill>
              </a:defRPr>
            </a:lvl2pPr>
            <a:lvl3pPr>
              <a:defRPr sz="1600">
                <a:solidFill>
                  <a:srgbClr val="72757E"/>
                </a:solidFill>
              </a:defRPr>
            </a:lvl3pPr>
            <a:lvl4pPr>
              <a:defRPr sz="1500">
                <a:solidFill>
                  <a:srgbClr val="72757E"/>
                </a:solidFill>
              </a:defRPr>
            </a:lvl4pPr>
            <a:lvl5pPr>
              <a:defRPr sz="1200">
                <a:solidFill>
                  <a:srgbClr val="72757E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insert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0CE66C6-593A-4AF4-AF32-193B3EB567C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96347" y="1190067"/>
            <a:ext cx="3916362" cy="3565922"/>
          </a:xfrm>
        </p:spPr>
        <p:txBody>
          <a:bodyPr/>
          <a:lstStyle>
            <a:lvl1pPr>
              <a:defRPr sz="2000">
                <a:solidFill>
                  <a:srgbClr val="72757E"/>
                </a:solidFill>
              </a:defRPr>
            </a:lvl1pPr>
            <a:lvl2pPr>
              <a:defRPr sz="1800">
                <a:solidFill>
                  <a:srgbClr val="72757E"/>
                </a:solidFill>
              </a:defRPr>
            </a:lvl2pPr>
            <a:lvl3pPr>
              <a:defRPr sz="1600">
                <a:solidFill>
                  <a:srgbClr val="72757E"/>
                </a:solidFill>
              </a:defRPr>
            </a:lvl3pPr>
            <a:lvl4pPr>
              <a:defRPr sz="1500">
                <a:solidFill>
                  <a:srgbClr val="72757E"/>
                </a:solidFill>
              </a:defRPr>
            </a:lvl4pPr>
            <a:lvl5pPr>
              <a:defRPr sz="1200">
                <a:solidFill>
                  <a:srgbClr val="72757E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insert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964B9E-281D-A642-A1DF-A36EC73AFD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897" y="344833"/>
            <a:ext cx="7886700" cy="678762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20B736-A020-D444-936E-AC74AD21C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897" y="344833"/>
            <a:ext cx="7886700" cy="678762"/>
          </a:xfrm>
        </p:spPr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2F338D8-BD38-E74A-9FBB-204597D765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7F17DE8-35E0-1745-A7C5-A28E53B31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j-lt"/>
              </a:defRPr>
            </a:lvl1pPr>
          </a:lstStyle>
          <a:p>
            <a:r>
              <a:rPr lang="en-US" dirty="0"/>
              <a:t>Click to edit photo and title/</a:t>
            </a:r>
            <a:r>
              <a:rPr lang="en-US" dirty="0" err="1"/>
              <a:t>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1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530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end slide 1" type="title">
  <p:cSld name="Title/end slide 1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ctrTitle"/>
          </p:nvPr>
        </p:nvSpPr>
        <p:spPr>
          <a:xfrm>
            <a:off x="579438" y="871539"/>
            <a:ext cx="81075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subTitle" idx="1"/>
          </p:nvPr>
        </p:nvSpPr>
        <p:spPr>
          <a:xfrm>
            <a:off x="579438" y="2102726"/>
            <a:ext cx="81075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42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2094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579438" y="1181102"/>
            <a:ext cx="81075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–"/>
              <a:defRPr/>
            </a:lvl4pPr>
            <a:lvl5pPr marL="2286000" lvl="4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»"/>
              <a:defRPr/>
            </a:lvl5pPr>
            <a:lvl6pPr marL="2743200" lvl="5" indent="-31432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253D8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27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1561822"/>
            <a:ext cx="8107362" cy="11025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EDF END SLIDE - CLICK TO EDIT</a:t>
            </a:r>
            <a:br>
              <a:rPr lang="en-US" dirty="0"/>
            </a:br>
            <a:r>
              <a:rPr lang="en-US" dirty="0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3469024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4dc6241191_1_823"/>
          <p:cNvSpPr txBox="1"/>
          <p:nvPr/>
        </p:nvSpPr>
        <p:spPr>
          <a:xfrm>
            <a:off x="18097" y="4858404"/>
            <a:ext cx="4653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dc6241191_1_823"/>
          <p:cNvSpPr txBox="1">
            <a:spLocks noGrp="1"/>
          </p:cNvSpPr>
          <p:nvPr>
            <p:ph type="dt" idx="10"/>
          </p:nvPr>
        </p:nvSpPr>
        <p:spPr>
          <a:xfrm>
            <a:off x="579438" y="4858404"/>
            <a:ext cx="1324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" name="Google Shape;23;g24dc6241191_1_823"/>
          <p:cNvCxnSpPr/>
          <p:nvPr/>
        </p:nvCxnSpPr>
        <p:spPr>
          <a:xfrm>
            <a:off x="542544" y="4882896"/>
            <a:ext cx="0" cy="225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g24dc6241191_1_823"/>
          <p:cNvSpPr txBox="1">
            <a:spLocks noGrp="1"/>
          </p:cNvSpPr>
          <p:nvPr>
            <p:ph type="ftr" idx="11"/>
          </p:nvPr>
        </p:nvSpPr>
        <p:spPr>
          <a:xfrm>
            <a:off x="3026537" y="485891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2514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203201" y="4861332"/>
            <a:ext cx="161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2178051" y="4861332"/>
            <a:ext cx="480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096250" y="4861332"/>
            <a:ext cx="84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877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79438" y="1181102"/>
            <a:ext cx="81075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–"/>
              <a:defRPr/>
            </a:lvl4pPr>
            <a:lvl5pPr marL="2286000" lvl="4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»"/>
              <a:defRPr/>
            </a:lvl5pPr>
            <a:lvl6pPr marL="2743200" lvl="5" indent="-31432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253D8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0465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5f91efb604_0_2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25f91efb604_0_2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–"/>
              <a:defRPr/>
            </a:lvl4pPr>
            <a:lvl5pPr marL="2286000" lvl="4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»"/>
              <a:defRPr/>
            </a:lvl5pPr>
            <a:lvl6pPr marL="2743200" lvl="5" indent="-31432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25f91efb604_0_2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9866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SplitText_Left">
  <p:cSld name="Dark_SplitText_Left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4dc6241191_1_272"/>
          <p:cNvSpPr>
            <a:spLocks noGrp="1"/>
          </p:cNvSpPr>
          <p:nvPr>
            <p:ph type="pic" idx="2"/>
          </p:nvPr>
        </p:nvSpPr>
        <p:spPr>
          <a:xfrm>
            <a:off x="0" y="0"/>
            <a:ext cx="4575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g24dc6241191_1_272"/>
          <p:cNvSpPr txBox="1">
            <a:spLocks noGrp="1"/>
          </p:cNvSpPr>
          <p:nvPr>
            <p:ph type="ftr" idx="11"/>
          </p:nvPr>
        </p:nvSpPr>
        <p:spPr>
          <a:xfrm>
            <a:off x="428625" y="4925882"/>
            <a:ext cx="3086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g24dc6241191_1_272"/>
          <p:cNvSpPr txBox="1">
            <a:spLocks noGrp="1"/>
          </p:cNvSpPr>
          <p:nvPr>
            <p:ph type="body" idx="1"/>
          </p:nvPr>
        </p:nvSpPr>
        <p:spPr>
          <a:xfrm>
            <a:off x="5601296" y="1028700"/>
            <a:ext cx="3045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marR="0" lvl="0" indent="-228600" algn="l">
              <a:lnSpc>
                <a:spcPct val="83333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9" name="Google Shape;49;g24dc6241191_1_272"/>
          <p:cNvSpPr txBox="1">
            <a:spLocks noGrp="1"/>
          </p:cNvSpPr>
          <p:nvPr>
            <p:ph type="body" idx="3"/>
          </p:nvPr>
        </p:nvSpPr>
        <p:spPr>
          <a:xfrm>
            <a:off x="5601296" y="1885950"/>
            <a:ext cx="30456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0" name="Google Shape;50;g24dc6241191_1_272"/>
          <p:cNvSpPr txBox="1">
            <a:spLocks noGrp="1"/>
          </p:cNvSpPr>
          <p:nvPr>
            <p:ph type="body" idx="4"/>
          </p:nvPr>
        </p:nvSpPr>
        <p:spPr>
          <a:xfrm>
            <a:off x="5607844" y="2927756"/>
            <a:ext cx="30390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pic>
        <p:nvPicPr>
          <p:cNvPr id="51" name="Google Shape;51;g24dc6241191_1_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456" y="285750"/>
            <a:ext cx="672886" cy="9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675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27"/>
          <p:cNvGrpSpPr/>
          <p:nvPr/>
        </p:nvGrpSpPr>
        <p:grpSpPr>
          <a:xfrm>
            <a:off x="0" y="-2"/>
            <a:ext cx="9144000" cy="5143583"/>
            <a:chOff x="0" y="-2"/>
            <a:chExt cx="12192000" cy="6858110"/>
          </a:xfrm>
        </p:grpSpPr>
        <p:sp>
          <p:nvSpPr>
            <p:cNvPr id="54" name="Google Shape;54;p27"/>
            <p:cNvSpPr/>
            <p:nvPr/>
          </p:nvSpPr>
          <p:spPr>
            <a:xfrm>
              <a:off x="0" y="-2"/>
              <a:ext cx="12192000" cy="5486400"/>
            </a:xfrm>
            <a:prstGeom prst="rect">
              <a:avLst/>
            </a:prstGeom>
            <a:gradFill>
              <a:gsLst>
                <a:gs pos="0">
                  <a:srgbClr val="DF7026"/>
                </a:gs>
                <a:gs pos="25000">
                  <a:srgbClr val="DF5C2A"/>
                </a:gs>
                <a:gs pos="50000">
                  <a:srgbClr val="DF472E"/>
                </a:gs>
                <a:gs pos="75000">
                  <a:srgbClr val="DF3232"/>
                </a:gs>
                <a:gs pos="100000">
                  <a:srgbClr val="DF1E3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7"/>
            <p:cNvSpPr/>
            <p:nvPr/>
          </p:nvSpPr>
          <p:spPr>
            <a:xfrm>
              <a:off x="0" y="6464808"/>
              <a:ext cx="12192000" cy="39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" name="Google Shape;56;p27" descr="A picture containing drawing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778992" y="5541044"/>
              <a:ext cx="3657600" cy="1260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27"/>
          <p:cNvSpPr txBox="1">
            <a:spLocks noGrp="1"/>
          </p:cNvSpPr>
          <p:nvPr>
            <p:ph type="ctrTitle"/>
          </p:nvPr>
        </p:nvSpPr>
        <p:spPr>
          <a:xfrm>
            <a:off x="457202" y="841772"/>
            <a:ext cx="8229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ubTitle" idx="1"/>
          </p:nvPr>
        </p:nvSpPr>
        <p:spPr>
          <a:xfrm>
            <a:off x="457202" y="2196490"/>
            <a:ext cx="8229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8119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dt" idx="10"/>
          </p:nvPr>
        </p:nvSpPr>
        <p:spPr>
          <a:xfrm>
            <a:off x="203201" y="4861332"/>
            <a:ext cx="161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ftr" idx="11"/>
          </p:nvPr>
        </p:nvSpPr>
        <p:spPr>
          <a:xfrm>
            <a:off x="2178051" y="4861332"/>
            <a:ext cx="480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8096250" y="4861332"/>
            <a:ext cx="84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3829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203201" y="4861332"/>
            <a:ext cx="161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2178051" y="4861332"/>
            <a:ext cx="480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096250" y="4861332"/>
            <a:ext cx="84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5609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Blank">
  <p:cSld name="Light_Blank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dc6241191_1_407"/>
          <p:cNvSpPr txBox="1">
            <a:spLocks noGrp="1"/>
          </p:cNvSpPr>
          <p:nvPr>
            <p:ph type="ftr" idx="11"/>
          </p:nvPr>
        </p:nvSpPr>
        <p:spPr>
          <a:xfrm>
            <a:off x="428625" y="4925882"/>
            <a:ext cx="3086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1" u="none" strike="noStrike" cap="none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3" name="Google Shape;73;g24dc6241191_1_4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456" y="285750"/>
            <a:ext cx="672886" cy="9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792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body" idx="1"/>
          </p:nvPr>
        </p:nvSpPr>
        <p:spPr>
          <a:xfrm>
            <a:off x="579438" y="1181102"/>
            <a:ext cx="81075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–"/>
              <a:defRPr/>
            </a:lvl4pPr>
            <a:lvl5pPr marL="2286000" lvl="4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»"/>
              <a:defRPr/>
            </a:lvl5pPr>
            <a:lvl6pPr marL="2743200" lvl="5" indent="-31432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253D8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54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1858" y="508921"/>
            <a:ext cx="3220403" cy="207749"/>
          </a:xfrm>
        </p:spPr>
        <p:txBody>
          <a:bodyPr lIns="0" tIns="0" rIns="0" bIns="0"/>
          <a:lstStyle>
            <a:lvl1pPr>
              <a:defRPr sz="135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6672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4dc6241191_1_823"/>
          <p:cNvSpPr txBox="1"/>
          <p:nvPr/>
        </p:nvSpPr>
        <p:spPr>
          <a:xfrm>
            <a:off x="18097" y="4858404"/>
            <a:ext cx="4653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dc6241191_1_823"/>
          <p:cNvSpPr txBox="1">
            <a:spLocks noGrp="1"/>
          </p:cNvSpPr>
          <p:nvPr>
            <p:ph type="dt" idx="10"/>
          </p:nvPr>
        </p:nvSpPr>
        <p:spPr>
          <a:xfrm>
            <a:off x="579438" y="4858404"/>
            <a:ext cx="13248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3" name="Google Shape;23;g24dc6241191_1_823"/>
          <p:cNvCxnSpPr/>
          <p:nvPr/>
        </p:nvCxnSpPr>
        <p:spPr>
          <a:xfrm>
            <a:off x="542544" y="4882896"/>
            <a:ext cx="0" cy="225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g24dc6241191_1_823"/>
          <p:cNvSpPr txBox="1">
            <a:spLocks noGrp="1"/>
          </p:cNvSpPr>
          <p:nvPr>
            <p:ph type="ftr" idx="11"/>
          </p:nvPr>
        </p:nvSpPr>
        <p:spPr>
          <a:xfrm>
            <a:off x="3026537" y="4858912"/>
            <a:ext cx="308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972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8" name="Google Shape;28;p17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dt" idx="10"/>
          </p:nvPr>
        </p:nvSpPr>
        <p:spPr>
          <a:xfrm>
            <a:off x="203201" y="4861332"/>
            <a:ext cx="161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ftr" idx="11"/>
          </p:nvPr>
        </p:nvSpPr>
        <p:spPr>
          <a:xfrm>
            <a:off x="2178051" y="4861332"/>
            <a:ext cx="480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096250" y="4861332"/>
            <a:ext cx="84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3854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579438" y="1181102"/>
            <a:ext cx="8107500" cy="32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–"/>
              <a:defRPr/>
            </a:lvl4pPr>
            <a:lvl5pPr marL="2286000" lvl="4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»"/>
              <a:defRPr/>
            </a:lvl5pPr>
            <a:lvl6pPr marL="2743200" lvl="5" indent="-31432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253D8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3025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5f91efb604_0_2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25f91efb604_0_2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2385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–"/>
              <a:defRPr/>
            </a:lvl4pPr>
            <a:lvl5pPr marL="2286000" lvl="4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350"/>
              <a:buChar char="»"/>
              <a:defRPr/>
            </a:lvl5pPr>
            <a:lvl6pPr marL="2743200" lvl="5" indent="-314325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g25f91efb604_0_2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09155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dt" idx="10"/>
          </p:nvPr>
        </p:nvSpPr>
        <p:spPr>
          <a:xfrm>
            <a:off x="203201" y="4861332"/>
            <a:ext cx="161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ftr" idx="11"/>
          </p:nvPr>
        </p:nvSpPr>
        <p:spPr>
          <a:xfrm>
            <a:off x="2178051" y="4861332"/>
            <a:ext cx="480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sldNum" idx="12"/>
          </p:nvPr>
        </p:nvSpPr>
        <p:spPr>
          <a:xfrm>
            <a:off x="8096250" y="4861332"/>
            <a:ext cx="84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82786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_SplitText_Left">
  <p:cSld name="Dark_SplitText_Left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4dc6241191_1_272"/>
          <p:cNvSpPr>
            <a:spLocks noGrp="1"/>
          </p:cNvSpPr>
          <p:nvPr>
            <p:ph type="pic" idx="2"/>
          </p:nvPr>
        </p:nvSpPr>
        <p:spPr>
          <a:xfrm>
            <a:off x="0" y="0"/>
            <a:ext cx="45756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g24dc6241191_1_272"/>
          <p:cNvSpPr txBox="1">
            <a:spLocks noGrp="1"/>
          </p:cNvSpPr>
          <p:nvPr>
            <p:ph type="ftr" idx="11"/>
          </p:nvPr>
        </p:nvSpPr>
        <p:spPr>
          <a:xfrm>
            <a:off x="428625" y="4925882"/>
            <a:ext cx="3086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g24dc6241191_1_272"/>
          <p:cNvSpPr txBox="1">
            <a:spLocks noGrp="1"/>
          </p:cNvSpPr>
          <p:nvPr>
            <p:ph type="body" idx="1"/>
          </p:nvPr>
        </p:nvSpPr>
        <p:spPr>
          <a:xfrm>
            <a:off x="5601296" y="1028700"/>
            <a:ext cx="3045600" cy="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spAutoFit/>
          </a:bodyPr>
          <a:lstStyle>
            <a:lvl1pPr marL="457200" marR="0" lvl="0" indent="-228600" algn="l">
              <a:lnSpc>
                <a:spcPct val="83333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49" name="Google Shape;49;g24dc6241191_1_272"/>
          <p:cNvSpPr txBox="1">
            <a:spLocks noGrp="1"/>
          </p:cNvSpPr>
          <p:nvPr>
            <p:ph type="body" idx="3"/>
          </p:nvPr>
        </p:nvSpPr>
        <p:spPr>
          <a:xfrm>
            <a:off x="5601296" y="1885950"/>
            <a:ext cx="3045600" cy="2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50" name="Google Shape;50;g24dc6241191_1_272"/>
          <p:cNvSpPr txBox="1">
            <a:spLocks noGrp="1"/>
          </p:cNvSpPr>
          <p:nvPr>
            <p:ph type="body" idx="4"/>
          </p:nvPr>
        </p:nvSpPr>
        <p:spPr>
          <a:xfrm>
            <a:off x="5607844" y="2927756"/>
            <a:ext cx="3039000" cy="2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sp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pic>
        <p:nvPicPr>
          <p:cNvPr id="51" name="Google Shape;51;g24dc6241191_1_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456" y="285750"/>
            <a:ext cx="672886" cy="9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276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27"/>
          <p:cNvGrpSpPr/>
          <p:nvPr/>
        </p:nvGrpSpPr>
        <p:grpSpPr>
          <a:xfrm>
            <a:off x="0" y="-2"/>
            <a:ext cx="9144000" cy="5143583"/>
            <a:chOff x="0" y="-2"/>
            <a:chExt cx="12192000" cy="6858110"/>
          </a:xfrm>
        </p:grpSpPr>
        <p:sp>
          <p:nvSpPr>
            <p:cNvPr id="54" name="Google Shape;54;p27"/>
            <p:cNvSpPr/>
            <p:nvPr/>
          </p:nvSpPr>
          <p:spPr>
            <a:xfrm>
              <a:off x="0" y="-2"/>
              <a:ext cx="12192000" cy="5486400"/>
            </a:xfrm>
            <a:prstGeom prst="rect">
              <a:avLst/>
            </a:prstGeom>
            <a:gradFill>
              <a:gsLst>
                <a:gs pos="0">
                  <a:srgbClr val="DF7026"/>
                </a:gs>
                <a:gs pos="25000">
                  <a:srgbClr val="DF5C2A"/>
                </a:gs>
                <a:gs pos="50000">
                  <a:srgbClr val="DF472E"/>
                </a:gs>
                <a:gs pos="75000">
                  <a:srgbClr val="DF3232"/>
                </a:gs>
                <a:gs pos="100000">
                  <a:srgbClr val="DF1E36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7"/>
            <p:cNvSpPr/>
            <p:nvPr/>
          </p:nvSpPr>
          <p:spPr>
            <a:xfrm>
              <a:off x="0" y="6464808"/>
              <a:ext cx="12192000" cy="39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" name="Google Shape;56;p27" descr="A picture containing drawing&#10;&#10;Description automatically generated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7778992" y="5541044"/>
              <a:ext cx="3657600" cy="12602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" name="Google Shape;57;p27"/>
          <p:cNvSpPr txBox="1">
            <a:spLocks noGrp="1"/>
          </p:cNvSpPr>
          <p:nvPr>
            <p:ph type="ctrTitle"/>
          </p:nvPr>
        </p:nvSpPr>
        <p:spPr>
          <a:xfrm>
            <a:off x="457202" y="841772"/>
            <a:ext cx="8229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subTitle" idx="1"/>
          </p:nvPr>
        </p:nvSpPr>
        <p:spPr>
          <a:xfrm>
            <a:off x="457202" y="2196490"/>
            <a:ext cx="82296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0731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dt" idx="10"/>
          </p:nvPr>
        </p:nvSpPr>
        <p:spPr>
          <a:xfrm>
            <a:off x="203201" y="4861332"/>
            <a:ext cx="161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ftr" idx="11"/>
          </p:nvPr>
        </p:nvSpPr>
        <p:spPr>
          <a:xfrm>
            <a:off x="2178051" y="4861332"/>
            <a:ext cx="480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sldNum" idx="12"/>
          </p:nvPr>
        </p:nvSpPr>
        <p:spPr>
          <a:xfrm>
            <a:off x="8096250" y="4861332"/>
            <a:ext cx="84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87349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0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 txBox="1">
            <a:spLocks noGrp="1"/>
          </p:cNvSpPr>
          <p:nvPr>
            <p:ph type="dt" idx="10"/>
          </p:nvPr>
        </p:nvSpPr>
        <p:spPr>
          <a:xfrm>
            <a:off x="203201" y="4861332"/>
            <a:ext cx="161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ftr" idx="11"/>
          </p:nvPr>
        </p:nvSpPr>
        <p:spPr>
          <a:xfrm>
            <a:off x="2178051" y="4861332"/>
            <a:ext cx="4806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sldNum" idx="12"/>
          </p:nvPr>
        </p:nvSpPr>
        <p:spPr>
          <a:xfrm>
            <a:off x="8096250" y="4861332"/>
            <a:ext cx="84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842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_Blank">
  <p:cSld name="Light_Blank">
    <p:bg>
      <p:bgPr>
        <a:solidFill>
          <a:srgbClr val="FFFFF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4dc6241191_1_407"/>
          <p:cNvSpPr txBox="1">
            <a:spLocks noGrp="1"/>
          </p:cNvSpPr>
          <p:nvPr>
            <p:ph type="ftr" idx="11"/>
          </p:nvPr>
        </p:nvSpPr>
        <p:spPr>
          <a:xfrm>
            <a:off x="428625" y="4925882"/>
            <a:ext cx="3086100" cy="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600" b="0" i="1" u="none" strike="noStrike" cap="none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3" name="Google Shape;73;g24dc6241191_1_4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2456" y="285750"/>
            <a:ext cx="672886" cy="92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191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Title Slide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871539"/>
            <a:ext cx="6868886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fontAlgn="b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EDF MASTER TITLE - OPTION 2</a:t>
            </a:r>
            <a:br>
              <a:rPr lang="en-US" dirty="0"/>
            </a:br>
            <a:r>
              <a:rPr lang="en-US" dirty="0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7914" y="2102726"/>
            <a:ext cx="6868886" cy="6404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rgbClr val="58595B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4FA6C0-997F-3046-838A-F6198D20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17914" y="2764972"/>
            <a:ext cx="6868886" cy="784225"/>
          </a:xfrm>
          <a:prstGeom prst="rect">
            <a:avLst/>
          </a:prstGeom>
        </p:spPr>
        <p:txBody>
          <a:bodyPr lIns="0" tIns="0"/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rgbClr val="58595B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174473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End Slide - colo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914" y="1561822"/>
            <a:ext cx="6868886" cy="11025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rgbClr val="0033CC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EDF END SLIDE - CLICK TO EDIT</a:t>
            </a:r>
            <a:br>
              <a:rPr lang="en-US" dirty="0"/>
            </a:br>
            <a:r>
              <a:rPr lang="en-US" dirty="0"/>
              <a:t>OPTION 2</a:t>
            </a:r>
          </a:p>
        </p:txBody>
      </p:sp>
    </p:spTree>
    <p:extLst>
      <p:ext uri="{BB962C8B-B14F-4D97-AF65-F5344CB8AC3E}">
        <p14:creationId xmlns:p14="http://schemas.microsoft.com/office/powerpoint/2010/main" val="50236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ACTION 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871539"/>
            <a:ext cx="8107362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fontAlgn="b">
              <a:lnSpc>
                <a:spcPct val="95000"/>
              </a:lnSpc>
              <a:defRPr sz="3000" b="0" spc="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EDF MASTER TITLE - OPTION 1</a:t>
            </a:r>
            <a:br>
              <a:rPr lang="en-US" dirty="0"/>
            </a:br>
            <a:r>
              <a:rPr lang="en-US" dirty="0"/>
              <a:t>CLICK TO EDIT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438" y="2102726"/>
            <a:ext cx="8107362" cy="64047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C4FA6C0-997F-3046-838A-F6198D2010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9438" y="2743200"/>
            <a:ext cx="8107362" cy="784225"/>
          </a:xfrm>
          <a:prstGeom prst="rect">
            <a:avLst/>
          </a:prstGeom>
        </p:spPr>
        <p:txBody>
          <a:bodyPr lIns="0" tIns="0"/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Designation</a:t>
            </a:r>
          </a:p>
        </p:txBody>
      </p:sp>
    </p:spTree>
    <p:extLst>
      <p:ext uri="{BB962C8B-B14F-4D97-AF65-F5344CB8AC3E}">
        <p14:creationId xmlns:p14="http://schemas.microsoft.com/office/powerpoint/2010/main" val="142662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F ACTION End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1561822"/>
            <a:ext cx="8107362" cy="11025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EDF END SLIDE - CLICK TO EDIT</a:t>
            </a:r>
            <a:br>
              <a:rPr lang="en-US" dirty="0"/>
            </a:br>
            <a:r>
              <a:rPr lang="en-US" dirty="0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152850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1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871539"/>
            <a:ext cx="8107362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0" kern="1200" spc="0" dirty="0">
                <a:solidFill>
                  <a:schemeClr val="bg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SECTION TITLE – OPTION 1</a:t>
            </a:r>
            <a:br>
              <a:rPr lang="en-US" dirty="0"/>
            </a:br>
            <a:r>
              <a:rPr lang="en-US" dirty="0"/>
              <a:t>CLICK TO 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438" y="2102726"/>
            <a:ext cx="8107362" cy="13144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5000"/>
              </a:lnSpc>
              <a:buNone/>
              <a:defRPr sz="20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section subtitle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1A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9438" y="1469231"/>
            <a:ext cx="8107362" cy="1102519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 defTabSz="6858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spc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quote (option 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9438" y="2700418"/>
            <a:ext cx="8107362" cy="13144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95000"/>
              </a:lnSpc>
              <a:buNone/>
              <a:defRPr sz="14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9589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9.sv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D6A294-F4DB-034C-9175-ED8E823062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925C6F4-B1A9-A146-EDC9-5ADA5DAB46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68" y="4477653"/>
            <a:ext cx="1303164" cy="47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83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34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8D25F9-BD2C-6943-8DE6-9AFF716BF146}"/>
              </a:ext>
            </a:extLst>
          </p:cNvPr>
          <p:cNvSpPr/>
          <p:nvPr userDrawn="1"/>
        </p:nvSpPr>
        <p:spPr>
          <a:xfrm>
            <a:off x="1545769" y="0"/>
            <a:ext cx="7598231" cy="5145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87192A4-FADE-2749-85BC-04A9FC3A20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56524" y="4294999"/>
            <a:ext cx="1469090" cy="826363"/>
          </a:xfrm>
          <a:prstGeom prst="rect">
            <a:avLst/>
          </a:prstGeom>
        </p:spPr>
      </p:pic>
      <p:pic>
        <p:nvPicPr>
          <p:cNvPr id="7" name="Picture Placeholder 8">
            <a:extLst>
              <a:ext uri="{FF2B5EF4-FFF2-40B4-BE49-F238E27FC236}">
                <a16:creationId xmlns:a16="http://schemas.microsoft.com/office/drawing/2014/main" id="{318CF90D-7EA2-D041-9BA8-4F5EA05D46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66"/>
            <a:ext cx="1553041" cy="5141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A01BEB-B720-017F-C5F0-F549977509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3368" y="4476813"/>
            <a:ext cx="1303164" cy="47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9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D6A294-F4DB-034C-9175-ED8E823062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011A81D-93D2-2DD7-EAA4-B028D87CE6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92" y="4459880"/>
            <a:ext cx="829868" cy="2987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B8A720-A123-939A-308D-D7AAB1432D14}"/>
              </a:ext>
            </a:extLst>
          </p:cNvPr>
          <p:cNvSpPr txBox="1"/>
          <p:nvPr userDrawn="1"/>
        </p:nvSpPr>
        <p:spPr>
          <a:xfrm>
            <a:off x="6789216" y="4875733"/>
            <a:ext cx="21964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Advocacy partner of Environmental Defense Fund </a:t>
            </a:r>
          </a:p>
        </p:txBody>
      </p:sp>
    </p:spTree>
    <p:extLst>
      <p:ext uri="{BB962C8B-B14F-4D97-AF65-F5344CB8AC3E}">
        <p14:creationId xmlns:p14="http://schemas.microsoft.com/office/powerpoint/2010/main" val="180787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5066227-5975-4AA6-839C-7107024B1AC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20931" y="4524433"/>
            <a:ext cx="2266951" cy="419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96EB2-B88C-D546-B396-90C3DC8B094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17" r:id="rId2"/>
    <p:sldLayoutId id="2147483712" r:id="rId3"/>
    <p:sldLayoutId id="2147483718" r:id="rId4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29B6D8-924B-0A4C-9293-D8D3F429C9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004483" y="-2004484"/>
            <a:ext cx="5154386" cy="91633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B3DB5C-98CA-504F-AF90-7AA157DAE784}"/>
              </a:ext>
            </a:extLst>
          </p:cNvPr>
          <p:cNvSpPr/>
          <p:nvPr userDrawn="1"/>
        </p:nvSpPr>
        <p:spPr>
          <a:xfrm>
            <a:off x="-1" y="197225"/>
            <a:ext cx="9163353" cy="4751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9438" y="1181102"/>
            <a:ext cx="8107362" cy="32051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3AC8437E-99AC-6B42-A455-0AFD4B09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97" y="187327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59" r:id="rId3"/>
    <p:sldLayoutId id="2147483661" r:id="rId4"/>
  </p:sldLayoutIdLst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400" b="1" kern="1200" spc="0">
          <a:solidFill>
            <a:srgbClr val="0033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685800" rtl="0" eaLnBrk="1" latinLnBrk="0" hangingPunct="1">
        <a:lnSpc>
          <a:spcPct val="95000"/>
        </a:lnSpc>
        <a:spcBef>
          <a:spcPts val="1350"/>
        </a:spcBef>
        <a:buFont typeface="Arial" panose="020B0604020202020204" pitchFamily="34" charset="0"/>
        <a:buChar char="•"/>
        <a:defRPr sz="2000" kern="1200">
          <a:solidFill>
            <a:srgbClr val="58595B"/>
          </a:solidFill>
          <a:latin typeface="+mn-lt"/>
          <a:ea typeface="+mn-ea"/>
          <a:cs typeface="+mn-cs"/>
        </a:defRPr>
      </a:lvl1pPr>
      <a:lvl2pPr marL="628650" indent="-285750" algn="l" defTabSz="685800" rtl="0" eaLnBrk="1" latinLnBrk="0" hangingPunct="1">
        <a:lnSpc>
          <a:spcPct val="95000"/>
        </a:lnSpc>
        <a:spcBef>
          <a:spcPts val="675"/>
        </a:spcBef>
        <a:buFont typeface="Arial" panose="020B0604020202020204" pitchFamily="34" charset="0"/>
        <a:buChar char="•"/>
        <a:defRPr sz="1800" kern="1200">
          <a:solidFill>
            <a:srgbClr val="58595B"/>
          </a:solidFill>
          <a:latin typeface="+mn-lt"/>
          <a:ea typeface="+mn-ea"/>
          <a:cs typeface="+mn-cs"/>
        </a:defRPr>
      </a:lvl2pPr>
      <a:lvl3pPr marL="971550" indent="-2857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rgbClr val="58595B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rgbClr val="58595B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rgbClr val="58595B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3831" indent="-173831" algn="l" defTabSz="685800" rtl="0" eaLnBrk="1" latinLnBrk="0" hangingPunct="1">
        <a:lnSpc>
          <a:spcPct val="95000"/>
        </a:lnSpc>
        <a:spcBef>
          <a:spcPts val="1350"/>
        </a:spcBef>
        <a:buFont typeface="Arial" pitchFamily="34" charset="0"/>
        <a:buChar char="•"/>
        <a:defRPr sz="2250" kern="1200">
          <a:solidFill>
            <a:schemeClr val="bg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lnSpc>
          <a:spcPct val="95000"/>
        </a:lnSpc>
        <a:spcBef>
          <a:spcPts val="675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1"/>
          <p:cNvPicPr preferRelativeResize="0"/>
          <p:nvPr/>
        </p:nvPicPr>
        <p:blipFill rotWithShape="1">
          <a:blip r:embed="rId3">
            <a:alphaModFix/>
          </a:blip>
          <a:srcRect r="4997" b="2864"/>
          <a:stretch/>
        </p:blipFill>
        <p:spPr>
          <a:xfrm>
            <a:off x="8084200" y="4828775"/>
            <a:ext cx="1059800" cy="3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1"/>
          <p:cNvPicPr preferRelativeResize="0"/>
          <p:nvPr/>
        </p:nvPicPr>
        <p:blipFill rotWithShape="1">
          <a:blip r:embed="rId4">
            <a:alphaModFix/>
          </a:blip>
          <a:srcRect l="458" t="42649" r="1923" b="6161"/>
          <a:stretch/>
        </p:blipFill>
        <p:spPr>
          <a:xfrm>
            <a:off x="-6675" y="-6675"/>
            <a:ext cx="9150677" cy="48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0600" y="177300"/>
            <a:ext cx="1420101" cy="20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43706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body" idx="1"/>
          </p:nvPr>
        </p:nvSpPr>
        <p:spPr>
          <a:xfrm>
            <a:off x="628650" y="1011725"/>
            <a:ext cx="788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203201" y="4861332"/>
            <a:ext cx="161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12">
            <a:alphaModFix/>
          </a:blip>
          <a:srcRect l="-337" r="1051"/>
          <a:stretch/>
        </p:blipFill>
        <p:spPr>
          <a:xfrm>
            <a:off x="-38100" y="4857175"/>
            <a:ext cx="9182100" cy="29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8119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5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body" idx="1"/>
          </p:nvPr>
        </p:nvSpPr>
        <p:spPr>
          <a:xfrm>
            <a:off x="628650" y="1011725"/>
            <a:ext cx="78867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595959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dt" idx="10"/>
          </p:nvPr>
        </p:nvSpPr>
        <p:spPr>
          <a:xfrm>
            <a:off x="203201" y="4861332"/>
            <a:ext cx="1612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5"/>
          <p:cNvPicPr preferRelativeResize="0"/>
          <p:nvPr/>
        </p:nvPicPr>
        <p:blipFill rotWithShape="1">
          <a:blip r:embed="rId13">
            <a:alphaModFix/>
          </a:blip>
          <a:srcRect l="-337" r="1051"/>
          <a:stretch/>
        </p:blipFill>
        <p:spPr>
          <a:xfrm>
            <a:off x="-38100" y="4857175"/>
            <a:ext cx="9182100" cy="29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27797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ctrTitle"/>
          </p:nvPr>
        </p:nvSpPr>
        <p:spPr>
          <a:xfrm>
            <a:off x="241250" y="2026150"/>
            <a:ext cx="56637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2500" dirty="0"/>
              <a:t>MethaneSAT and What’s Next</a:t>
            </a:r>
            <a:br>
              <a:rPr lang="en-US" sz="2500" dirty="0"/>
            </a:br>
            <a:endParaRPr sz="2500" dirty="0"/>
          </a:p>
        </p:txBody>
      </p:sp>
      <p:sp>
        <p:nvSpPr>
          <p:cNvPr id="79" name="Google Shape;79;p1"/>
          <p:cNvSpPr txBox="1">
            <a:spLocks noGrp="1"/>
          </p:cNvSpPr>
          <p:nvPr>
            <p:ph type="subTitle" idx="1"/>
          </p:nvPr>
        </p:nvSpPr>
        <p:spPr>
          <a:xfrm>
            <a:off x="241244" y="3257345"/>
            <a:ext cx="81075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US" sz="1700" dirty="0"/>
              <a:t>Jon Goldstein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US" sz="1700" dirty="0"/>
              <a:t>Associate Vice President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US" sz="1700" dirty="0"/>
              <a:t>Environmental Defense Fund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-US" sz="1700" dirty="0"/>
              <a:t>Sept. 3, 2025</a:t>
            </a:r>
            <a:endParaRPr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24dc6241191_1_761"/>
          <p:cNvPicPr preferRelativeResize="0"/>
          <p:nvPr/>
        </p:nvPicPr>
        <p:blipFill rotWithShape="1">
          <a:blip r:embed="rId3">
            <a:alphaModFix/>
          </a:blip>
          <a:srcRect r="17012" b="1701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4dc6241191_1_761"/>
          <p:cNvSpPr txBox="1"/>
          <p:nvPr/>
        </p:nvSpPr>
        <p:spPr>
          <a:xfrm>
            <a:off x="108525" y="690042"/>
            <a:ext cx="8254800" cy="2920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June 20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MethaneSAT Mission Operations lost contact with MethaneSAT</a:t>
            </a:r>
          </a:p>
          <a:p>
            <a:pPr marL="457200" marR="0" lvl="0" indent="-298450" algn="l" defTabSz="914400" rtl="0" eaLnBrk="1" fontAlgn="auto" latinLnBrk="0" hangingPunct="1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We have several months worth of data that will be processed and published to the MethaneSAT portal and Google Earth Engine</a:t>
            </a:r>
          </a:p>
          <a:p>
            <a:pPr marL="457200" marR="0" lvl="0" indent="-298450" algn="l" defTabSz="914400" rtl="0" eaLnBrk="1" fontAlgn="auto" latinLnBrk="0" hangingPunct="1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will be working with partners around the world to </a:t>
            </a:r>
          </a:p>
          <a:p>
            <a:pPr marL="158750" marR="0" lvl="0" algn="l" defTabSz="914400" rtl="0" eaLnBrk="1" fontAlgn="auto" latinLnBrk="0" hangingPunct="1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100"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  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leverage algorithms and software.</a:t>
            </a:r>
          </a:p>
          <a:p>
            <a:pPr marL="457200" marR="0" lvl="0" indent="-298450" algn="l" defTabSz="914400" rtl="0" eaLnBrk="1" fontAlgn="auto" latinLnBrk="0" hangingPunct="1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There are other satellites that provide complementary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dat</a:t>
            </a:r>
            <a:r>
              <a:rPr lang="en-US" sz="1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a </a:t>
            </a:r>
          </a:p>
          <a:p>
            <a:pPr marL="158750" marR="0" lvl="0" algn="l" defTabSz="914400" rtl="0" eaLnBrk="1" fontAlgn="auto" latinLnBrk="0" hangingPunct="1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1100"/>
              <a:tabLst/>
              <a:defRPr/>
            </a:pPr>
            <a:r>
              <a:rPr lang="en-US" sz="1600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      to MethaneSAT and there is a robust set of options to consider.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g24dc6241191_1_761"/>
          <p:cNvSpPr txBox="1">
            <a:spLocks noGrp="1"/>
          </p:cNvSpPr>
          <p:nvPr>
            <p:ph type="title" idx="4294967295"/>
          </p:nvPr>
        </p:nvSpPr>
        <p:spPr>
          <a:xfrm>
            <a:off x="108529" y="108342"/>
            <a:ext cx="84564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2700"/>
            </a:pPr>
            <a:r>
              <a:rPr lang="en-US" sz="2200" dirty="0">
                <a:solidFill>
                  <a:schemeClr val="lt1"/>
                </a:solidFill>
              </a:rPr>
              <a:t>Where do we go from here?</a:t>
            </a:r>
            <a:endParaRPr sz="2200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50" cy="51434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1324" y="374196"/>
            <a:ext cx="7358512" cy="78931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l">
              <a:lnSpc>
                <a:spcPct val="150000"/>
              </a:lnSpc>
              <a:spcBef>
                <a:spcPts val="75"/>
              </a:spcBef>
            </a:pPr>
            <a:r>
              <a:rPr lang="en-US" sz="1800" kern="0" spc="34" dirty="0">
                <a:solidFill>
                  <a:srgbClr val="FFFFFF"/>
                </a:solidFill>
                <a:latin typeface="+mn-lt"/>
                <a:cs typeface="Book Antiqua"/>
              </a:rPr>
              <a:t>MethaneSAT</a:t>
            </a:r>
            <a:r>
              <a:rPr lang="en-US" sz="1800" kern="0" spc="38" dirty="0">
                <a:solidFill>
                  <a:srgbClr val="FFFFFF"/>
                </a:solidFill>
                <a:latin typeface="+mn-lt"/>
                <a:cs typeface="Book Antiqua"/>
              </a:rPr>
              <a:t> </a:t>
            </a:r>
            <a:r>
              <a:rPr lang="en-US" sz="1800" kern="0" spc="41" dirty="0">
                <a:solidFill>
                  <a:srgbClr val="FFFFFF"/>
                </a:solidFill>
                <a:latin typeface="+mn-lt"/>
                <a:cs typeface="Book Antiqua"/>
              </a:rPr>
              <a:t>was</a:t>
            </a:r>
            <a:r>
              <a:rPr lang="en-US" sz="1800" kern="0" spc="8" dirty="0">
                <a:solidFill>
                  <a:srgbClr val="FFFFFF"/>
                </a:solidFill>
                <a:latin typeface="+mn-lt"/>
                <a:cs typeface="Book Antiqua"/>
              </a:rPr>
              <a:t> </a:t>
            </a:r>
            <a:r>
              <a:rPr lang="en-US" sz="1800" kern="0" spc="41" dirty="0">
                <a:solidFill>
                  <a:srgbClr val="FFFFFF"/>
                </a:solidFill>
                <a:latin typeface="+mn-lt"/>
                <a:cs typeface="Book Antiqua"/>
              </a:rPr>
              <a:t>a</a:t>
            </a:r>
            <a:r>
              <a:rPr lang="en-US" sz="1800" kern="0" spc="-4" dirty="0">
                <a:solidFill>
                  <a:srgbClr val="FFFFFF"/>
                </a:solidFill>
                <a:latin typeface="+mn-lt"/>
                <a:cs typeface="Book Antiqua"/>
              </a:rPr>
              <a:t> </a:t>
            </a:r>
            <a:r>
              <a:rPr lang="en-US" sz="1800" kern="0" spc="38" dirty="0">
                <a:solidFill>
                  <a:srgbClr val="FFFFFF"/>
                </a:solidFill>
                <a:latin typeface="+mn-lt"/>
                <a:cs typeface="Book Antiqua"/>
              </a:rPr>
              <a:t>critical</a:t>
            </a:r>
            <a:r>
              <a:rPr lang="en-US" sz="1800" kern="0" spc="11" dirty="0">
                <a:solidFill>
                  <a:srgbClr val="FFFFFF"/>
                </a:solidFill>
                <a:latin typeface="+mn-lt"/>
                <a:cs typeface="Book Antiqua"/>
              </a:rPr>
              <a:t> </a:t>
            </a:r>
            <a:r>
              <a:rPr lang="en-US" sz="1800" kern="0" spc="45" dirty="0">
                <a:solidFill>
                  <a:srgbClr val="FFFFFF"/>
                </a:solidFill>
                <a:latin typeface="+mn-lt"/>
                <a:cs typeface="Book Antiqua"/>
              </a:rPr>
              <a:t>complement</a:t>
            </a:r>
            <a:r>
              <a:rPr lang="en-US" sz="1800" kern="0" spc="34" dirty="0">
                <a:solidFill>
                  <a:srgbClr val="FFFFFF"/>
                </a:solidFill>
                <a:latin typeface="+mn-lt"/>
                <a:cs typeface="Book Antiqua"/>
              </a:rPr>
              <a:t> </a:t>
            </a:r>
            <a:r>
              <a:rPr lang="en-US" sz="1800" kern="0" spc="53" dirty="0">
                <a:solidFill>
                  <a:srgbClr val="FFFFFF"/>
                </a:solidFill>
                <a:latin typeface="+mn-lt"/>
                <a:cs typeface="Book Antiqua"/>
              </a:rPr>
              <a:t>to,</a:t>
            </a:r>
            <a:r>
              <a:rPr lang="en-US" sz="1800" kern="0" spc="23" dirty="0">
                <a:solidFill>
                  <a:srgbClr val="FFFFFF"/>
                </a:solidFill>
                <a:latin typeface="+mn-lt"/>
                <a:cs typeface="Book Antiqua"/>
              </a:rPr>
              <a:t> </a:t>
            </a:r>
            <a:r>
              <a:rPr lang="en-US" sz="1800" kern="0" spc="45" dirty="0">
                <a:solidFill>
                  <a:srgbClr val="FFFFFF"/>
                </a:solidFill>
                <a:latin typeface="+mn-lt"/>
                <a:cs typeface="Book Antiqua"/>
              </a:rPr>
              <a:t>not</a:t>
            </a:r>
            <a:r>
              <a:rPr lang="en-US" sz="1800" kern="0" spc="11" dirty="0">
                <a:solidFill>
                  <a:srgbClr val="FFFFFF"/>
                </a:solidFill>
                <a:latin typeface="+mn-lt"/>
                <a:cs typeface="Book Antiqua"/>
              </a:rPr>
              <a:t> </a:t>
            </a:r>
            <a:r>
              <a:rPr lang="en-US" sz="1800" kern="0" spc="41" dirty="0">
                <a:solidFill>
                  <a:srgbClr val="FFFFFF"/>
                </a:solidFill>
                <a:latin typeface="+mn-lt"/>
                <a:cs typeface="Book Antiqua"/>
              </a:rPr>
              <a:t>a</a:t>
            </a:r>
            <a:r>
              <a:rPr lang="en-US" sz="1800" kern="0" spc="4" dirty="0">
                <a:solidFill>
                  <a:srgbClr val="FFFFFF"/>
                </a:solidFill>
                <a:latin typeface="+mn-lt"/>
                <a:cs typeface="Book Antiqua"/>
              </a:rPr>
              <a:t> </a:t>
            </a:r>
            <a:r>
              <a:rPr lang="en-US" sz="1800" kern="0" spc="41" dirty="0">
                <a:solidFill>
                  <a:srgbClr val="FFFFFF"/>
                </a:solidFill>
                <a:latin typeface="+mn-lt"/>
                <a:cs typeface="Book Antiqua"/>
              </a:rPr>
              <a:t>substitute</a:t>
            </a:r>
            <a:r>
              <a:rPr lang="en-US" sz="1800" kern="0" spc="38" dirty="0">
                <a:solidFill>
                  <a:srgbClr val="FFFFFF"/>
                </a:solidFill>
                <a:latin typeface="+mn-lt"/>
                <a:cs typeface="Book Antiqua"/>
              </a:rPr>
              <a:t> </a:t>
            </a:r>
            <a:r>
              <a:rPr lang="en-US" sz="1800" kern="0" spc="30" dirty="0">
                <a:solidFill>
                  <a:srgbClr val="FFFFFF"/>
                </a:solidFill>
                <a:latin typeface="+mn-lt"/>
                <a:cs typeface="Book Antiqua"/>
              </a:rPr>
              <a:t>for, </a:t>
            </a:r>
            <a:r>
              <a:rPr lang="en-US" sz="1800" kern="0" spc="45" dirty="0">
                <a:solidFill>
                  <a:srgbClr val="FFFFFF"/>
                </a:solidFill>
                <a:latin typeface="+mn-lt"/>
                <a:cs typeface="Book Antiqua"/>
              </a:rPr>
              <a:t>other</a:t>
            </a:r>
            <a:r>
              <a:rPr lang="en-US" sz="1800" kern="0" spc="26" dirty="0">
                <a:solidFill>
                  <a:srgbClr val="FFFFFF"/>
                </a:solidFill>
                <a:latin typeface="+mn-lt"/>
                <a:cs typeface="Book Antiqua"/>
              </a:rPr>
              <a:t> </a:t>
            </a:r>
            <a:r>
              <a:rPr lang="en-US" sz="1800" kern="0" spc="34" dirty="0">
                <a:solidFill>
                  <a:srgbClr val="FFFFFF"/>
                </a:solidFill>
                <a:latin typeface="+mn-lt"/>
                <a:cs typeface="Book Antiqua"/>
              </a:rPr>
              <a:t>satellites.</a:t>
            </a:r>
            <a:endParaRPr lang="en-US" sz="1800" kern="0" dirty="0">
              <a:solidFill>
                <a:sysClr val="windowText" lastClr="000000"/>
              </a:solidFill>
              <a:latin typeface="+mn-lt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36875" y="1750487"/>
            <a:ext cx="1920024" cy="774251"/>
          </a:xfrm>
          <a:prstGeom prst="rect">
            <a:avLst/>
          </a:prstGeom>
        </p:spPr>
        <p:txBody>
          <a:bodyPr vert="horz" wrap="square" lIns="0" tIns="126683" rIns="0" bIns="0" rtlCol="0">
            <a:spAutoFit/>
          </a:bodyPr>
          <a:lstStyle/>
          <a:p>
            <a:pPr marL="9525" defTabSz="685800">
              <a:spcBef>
                <a:spcPts val="998"/>
              </a:spcBef>
            </a:pPr>
            <a:r>
              <a:rPr sz="1600" b="1" kern="0" spc="-8" dirty="0">
                <a:solidFill>
                  <a:srgbClr val="EFF821"/>
                </a:solidFill>
                <a:latin typeface="Calibri"/>
                <a:cs typeface="Calibri"/>
              </a:rPr>
              <a:t>MethaneSAT</a:t>
            </a:r>
            <a:endParaRPr sz="16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525" defTabSz="685800">
              <a:spcBef>
                <a:spcPts val="614"/>
              </a:spcBef>
            </a:pPr>
            <a:r>
              <a:rPr sz="1050" kern="0" spc="68" dirty="0">
                <a:solidFill>
                  <a:srgbClr val="FFFFFF"/>
                </a:solidFill>
                <a:latin typeface="Book Antiqua"/>
                <a:cs typeface="Book Antiqua"/>
              </a:rPr>
              <a:t>100</a:t>
            </a:r>
            <a:r>
              <a:rPr sz="1050" kern="0" spc="-8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94" dirty="0">
                <a:solidFill>
                  <a:srgbClr val="FFFFFF"/>
                </a:solidFill>
                <a:latin typeface="Book Antiqua"/>
                <a:cs typeface="Book Antiqua"/>
              </a:rPr>
              <a:t>m</a:t>
            </a:r>
            <a:r>
              <a:rPr sz="1050" kern="0" spc="-1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64" dirty="0">
                <a:solidFill>
                  <a:srgbClr val="FFFFFF"/>
                </a:solidFill>
                <a:latin typeface="Book Antiqua"/>
                <a:cs typeface="Book Antiqua"/>
              </a:rPr>
              <a:t>x</a:t>
            </a:r>
            <a:r>
              <a:rPr sz="1050" kern="0" spc="-1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124" dirty="0">
                <a:solidFill>
                  <a:srgbClr val="FFFFFF"/>
                </a:solidFill>
                <a:latin typeface="Book Antiqua"/>
                <a:cs typeface="Book Antiqua"/>
              </a:rPr>
              <a:t>400</a:t>
            </a:r>
            <a:r>
              <a:rPr sz="1050" kern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94" dirty="0">
                <a:solidFill>
                  <a:srgbClr val="FFFFFF"/>
                </a:solidFill>
                <a:latin typeface="Book Antiqua"/>
                <a:cs typeface="Book Antiqua"/>
              </a:rPr>
              <a:t>m</a:t>
            </a:r>
            <a:r>
              <a:rPr sz="1050" kern="0" spc="-8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38" dirty="0">
                <a:solidFill>
                  <a:srgbClr val="FFFFFF"/>
                </a:solidFill>
                <a:latin typeface="Book Antiqua"/>
                <a:cs typeface="Book Antiqua"/>
              </a:rPr>
              <a:t>pixels</a:t>
            </a:r>
            <a:endParaRPr sz="1050" kern="0" dirty="0">
              <a:solidFill>
                <a:sysClr val="windowText" lastClr="000000"/>
              </a:solidFill>
              <a:latin typeface="Book Antiqua"/>
              <a:cs typeface="Book Antiqua"/>
            </a:endParaRPr>
          </a:p>
          <a:p>
            <a:pPr marL="9525" defTabSz="685800"/>
            <a:r>
              <a:rPr sz="1050" kern="0" spc="113" dirty="0">
                <a:solidFill>
                  <a:srgbClr val="FFFFFF"/>
                </a:solidFill>
                <a:latin typeface="Book Antiqua"/>
                <a:cs typeface="Book Antiqua"/>
              </a:rPr>
              <a:t>200</a:t>
            </a:r>
            <a:r>
              <a:rPr sz="1050" kern="0" spc="-19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68" dirty="0">
                <a:solidFill>
                  <a:srgbClr val="FFFFFF"/>
                </a:solidFill>
                <a:latin typeface="Book Antiqua"/>
                <a:cs typeface="Book Antiqua"/>
              </a:rPr>
              <a:t>km</a:t>
            </a:r>
            <a:r>
              <a:rPr sz="1050" kern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45" dirty="0">
                <a:solidFill>
                  <a:srgbClr val="FFFFFF"/>
                </a:solidFill>
                <a:latin typeface="Book Antiqua"/>
                <a:cs typeface="Book Antiqua"/>
              </a:rPr>
              <a:t>swath</a:t>
            </a:r>
            <a:endParaRPr sz="1050" kern="0" dirty="0">
              <a:solidFill>
                <a:sysClr val="windowText" lastClr="000000"/>
              </a:solidFill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6876" y="2674226"/>
            <a:ext cx="1605576" cy="632064"/>
          </a:xfrm>
          <a:prstGeom prst="rect">
            <a:avLst/>
          </a:prstGeom>
        </p:spPr>
        <p:txBody>
          <a:bodyPr vert="horz" wrap="square" lIns="0" tIns="36671" rIns="0" bIns="0" rtlCol="0">
            <a:spAutoFit/>
          </a:bodyPr>
          <a:lstStyle/>
          <a:p>
            <a:pPr marL="9525" defTabSz="685800">
              <a:spcBef>
                <a:spcPts val="288"/>
              </a:spcBef>
            </a:pPr>
            <a:r>
              <a:rPr sz="1600" b="1" kern="0" spc="-8" dirty="0" err="1">
                <a:solidFill>
                  <a:srgbClr val="BD089D"/>
                </a:solidFill>
                <a:latin typeface="Calibri"/>
                <a:cs typeface="Calibri"/>
              </a:rPr>
              <a:t>GHGSat</a:t>
            </a:r>
            <a:endParaRPr sz="16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525" marR="3810" defTabSz="685800">
              <a:spcBef>
                <a:spcPts val="143"/>
              </a:spcBef>
            </a:pPr>
            <a:r>
              <a:rPr sz="1050" kern="0" spc="90" dirty="0">
                <a:solidFill>
                  <a:srgbClr val="FFFFFF"/>
                </a:solidFill>
                <a:latin typeface="Book Antiqua"/>
                <a:cs typeface="Book Antiqua"/>
              </a:rPr>
              <a:t>30m</a:t>
            </a:r>
            <a:r>
              <a:rPr sz="1050" kern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64" dirty="0">
                <a:solidFill>
                  <a:srgbClr val="FFFFFF"/>
                </a:solidFill>
                <a:latin typeface="Book Antiqua"/>
                <a:cs typeface="Book Antiqua"/>
              </a:rPr>
              <a:t>x</a:t>
            </a:r>
            <a:r>
              <a:rPr sz="1050" kern="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90" dirty="0">
                <a:solidFill>
                  <a:srgbClr val="FFFFFF"/>
                </a:solidFill>
                <a:latin typeface="Book Antiqua"/>
                <a:cs typeface="Book Antiqua"/>
              </a:rPr>
              <a:t>30m</a:t>
            </a:r>
            <a:r>
              <a:rPr sz="1050" kern="0" spc="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38" dirty="0">
                <a:solidFill>
                  <a:srgbClr val="FFFFFF"/>
                </a:solidFill>
                <a:latin typeface="Book Antiqua"/>
                <a:cs typeface="Book Antiqua"/>
              </a:rPr>
              <a:t>pixels </a:t>
            </a:r>
            <a:endParaRPr lang="en-US" sz="1050" kern="0" spc="38" dirty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9525" marR="3810" defTabSz="685800">
              <a:spcBef>
                <a:spcPts val="143"/>
              </a:spcBef>
            </a:pPr>
            <a:r>
              <a:rPr sz="1050" kern="0" dirty="0">
                <a:solidFill>
                  <a:srgbClr val="FFFFFF"/>
                </a:solidFill>
                <a:latin typeface="Book Antiqua"/>
                <a:cs typeface="Book Antiqua"/>
              </a:rPr>
              <a:t>10</a:t>
            </a:r>
            <a:r>
              <a:rPr sz="1050" kern="0" spc="19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64" dirty="0">
                <a:solidFill>
                  <a:srgbClr val="FFFFFF"/>
                </a:solidFill>
                <a:latin typeface="Book Antiqua"/>
                <a:cs typeface="Book Antiqua"/>
              </a:rPr>
              <a:t>km</a:t>
            </a:r>
            <a:r>
              <a:rPr sz="1050" kern="0" spc="38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45" dirty="0">
                <a:solidFill>
                  <a:srgbClr val="FFFFFF"/>
                </a:solidFill>
                <a:latin typeface="Book Antiqua"/>
                <a:cs typeface="Book Antiqua"/>
              </a:rPr>
              <a:t>swath</a:t>
            </a:r>
            <a:endParaRPr sz="1050" kern="0" dirty="0">
              <a:solidFill>
                <a:sysClr val="windowText" lastClr="000000"/>
              </a:solidFill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36875" y="3442954"/>
            <a:ext cx="1807125" cy="66749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9525" defTabSz="685800">
              <a:spcBef>
                <a:spcPts val="465"/>
              </a:spcBef>
            </a:pPr>
            <a:r>
              <a:rPr sz="1600" b="1" kern="0" dirty="0">
                <a:solidFill>
                  <a:srgbClr val="BD089D"/>
                </a:solidFill>
                <a:latin typeface="Calibri"/>
                <a:cs typeface="Calibri"/>
              </a:rPr>
              <a:t>Carbon</a:t>
            </a:r>
            <a:r>
              <a:rPr sz="1600" b="1" kern="0" spc="-30" dirty="0">
                <a:solidFill>
                  <a:srgbClr val="BD089D"/>
                </a:solidFill>
                <a:latin typeface="Calibri"/>
                <a:cs typeface="Calibri"/>
              </a:rPr>
              <a:t> </a:t>
            </a:r>
            <a:r>
              <a:rPr sz="1600" b="1" kern="0" spc="-8" dirty="0">
                <a:solidFill>
                  <a:srgbClr val="BD089D"/>
                </a:solidFill>
                <a:latin typeface="Calibri"/>
                <a:cs typeface="Calibri"/>
              </a:rPr>
              <a:t>Mapper</a:t>
            </a:r>
            <a:endParaRPr sz="16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525" defTabSz="685800">
              <a:spcBef>
                <a:spcPts val="259"/>
              </a:spcBef>
            </a:pPr>
            <a:r>
              <a:rPr sz="1050" kern="0" spc="90" dirty="0">
                <a:solidFill>
                  <a:srgbClr val="FFFFFF"/>
                </a:solidFill>
                <a:latin typeface="Book Antiqua"/>
                <a:cs typeface="Book Antiqua"/>
              </a:rPr>
              <a:t>30m</a:t>
            </a:r>
            <a:r>
              <a:rPr sz="1050" kern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64" dirty="0">
                <a:solidFill>
                  <a:srgbClr val="FFFFFF"/>
                </a:solidFill>
                <a:latin typeface="Book Antiqua"/>
                <a:cs typeface="Book Antiqua"/>
              </a:rPr>
              <a:t>x</a:t>
            </a:r>
            <a:r>
              <a:rPr sz="1050" kern="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90" dirty="0">
                <a:solidFill>
                  <a:srgbClr val="FFFFFF"/>
                </a:solidFill>
                <a:latin typeface="Book Antiqua"/>
                <a:cs typeface="Book Antiqua"/>
              </a:rPr>
              <a:t>30m</a:t>
            </a:r>
            <a:r>
              <a:rPr sz="1050" kern="0" spc="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38" dirty="0">
                <a:solidFill>
                  <a:srgbClr val="FFFFFF"/>
                </a:solidFill>
                <a:latin typeface="Book Antiqua"/>
                <a:cs typeface="Book Antiqua"/>
              </a:rPr>
              <a:t>pixels</a:t>
            </a:r>
            <a:endParaRPr sz="1050" kern="0" dirty="0">
              <a:solidFill>
                <a:sysClr val="windowText" lastClr="000000"/>
              </a:solidFill>
              <a:latin typeface="Book Antiqua"/>
              <a:cs typeface="Book Antiqua"/>
            </a:endParaRPr>
          </a:p>
          <a:p>
            <a:pPr marL="9525" defTabSz="685800"/>
            <a:r>
              <a:rPr sz="1050" kern="0" dirty="0">
                <a:solidFill>
                  <a:srgbClr val="FFFFFF"/>
                </a:solidFill>
                <a:latin typeface="Book Antiqua"/>
                <a:cs typeface="Book Antiqua"/>
              </a:rPr>
              <a:t>18</a:t>
            </a:r>
            <a:r>
              <a:rPr sz="1050" kern="0" spc="1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68" dirty="0">
                <a:solidFill>
                  <a:srgbClr val="FFFFFF"/>
                </a:solidFill>
                <a:latin typeface="Book Antiqua"/>
                <a:cs typeface="Book Antiqua"/>
              </a:rPr>
              <a:t>km</a:t>
            </a:r>
            <a:r>
              <a:rPr sz="1050" kern="0" spc="38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45" dirty="0">
                <a:solidFill>
                  <a:srgbClr val="FFFFFF"/>
                </a:solidFill>
                <a:latin typeface="Book Antiqua"/>
                <a:cs typeface="Book Antiqua"/>
              </a:rPr>
              <a:t>swath</a:t>
            </a:r>
            <a:endParaRPr sz="1050" kern="0" dirty="0">
              <a:solidFill>
                <a:sysClr val="windowText" lastClr="000000"/>
              </a:solidFill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555807" y="1897331"/>
            <a:ext cx="2196584" cy="754694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0955" defTabSz="685800">
              <a:spcBef>
                <a:spcPts val="645"/>
              </a:spcBef>
            </a:pPr>
            <a:r>
              <a:rPr sz="1600" b="1" kern="0" spc="-8" dirty="0">
                <a:solidFill>
                  <a:srgbClr val="FFFFFF"/>
                </a:solidFill>
                <a:latin typeface="Calibri"/>
                <a:cs typeface="Calibri"/>
              </a:rPr>
              <a:t>TROPOMI</a:t>
            </a:r>
            <a:endParaRPr sz="16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525" marR="3810" defTabSz="685800">
              <a:spcBef>
                <a:spcPts val="382"/>
              </a:spcBef>
            </a:pPr>
            <a:r>
              <a:rPr sz="1050" kern="0" spc="101" dirty="0">
                <a:solidFill>
                  <a:srgbClr val="FFFFFF"/>
                </a:solidFill>
                <a:latin typeface="Book Antiqua"/>
                <a:cs typeface="Book Antiqua"/>
              </a:rPr>
              <a:t>7,000m</a:t>
            </a:r>
            <a:r>
              <a:rPr sz="1050" kern="0" spc="-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64" dirty="0">
                <a:solidFill>
                  <a:srgbClr val="FFFFFF"/>
                </a:solidFill>
                <a:latin typeface="Book Antiqua"/>
                <a:cs typeface="Book Antiqua"/>
              </a:rPr>
              <a:t>x</a:t>
            </a:r>
            <a:r>
              <a:rPr sz="1050" kern="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94" dirty="0">
                <a:solidFill>
                  <a:srgbClr val="FFFFFF"/>
                </a:solidFill>
                <a:latin typeface="Book Antiqua"/>
                <a:cs typeface="Book Antiqua"/>
              </a:rPr>
              <a:t>5,500m</a:t>
            </a:r>
            <a:r>
              <a:rPr sz="1050" kern="0" spc="1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38" dirty="0">
                <a:solidFill>
                  <a:srgbClr val="FFFFFF"/>
                </a:solidFill>
                <a:latin typeface="Book Antiqua"/>
                <a:cs typeface="Book Antiqua"/>
              </a:rPr>
              <a:t>pixels </a:t>
            </a:r>
            <a:endParaRPr lang="en-US" sz="1050" kern="0" spc="38" dirty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9525" marR="3810" defTabSz="685800">
              <a:spcBef>
                <a:spcPts val="382"/>
              </a:spcBef>
            </a:pPr>
            <a:r>
              <a:rPr sz="1050" kern="0" spc="109" dirty="0">
                <a:solidFill>
                  <a:srgbClr val="FFFFFF"/>
                </a:solidFill>
                <a:latin typeface="Book Antiqua"/>
                <a:cs typeface="Book Antiqua"/>
              </a:rPr>
              <a:t>2,600</a:t>
            </a:r>
            <a:r>
              <a:rPr sz="1050" kern="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68" dirty="0">
                <a:solidFill>
                  <a:srgbClr val="FFFFFF"/>
                </a:solidFill>
                <a:latin typeface="Book Antiqua"/>
                <a:cs typeface="Book Antiqua"/>
              </a:rPr>
              <a:t>km</a:t>
            </a:r>
            <a:r>
              <a:rPr sz="1050" kern="0" spc="8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45" dirty="0">
                <a:solidFill>
                  <a:srgbClr val="FFFFFF"/>
                </a:solidFill>
                <a:latin typeface="Book Antiqua"/>
                <a:cs typeface="Book Antiqua"/>
              </a:rPr>
              <a:t>swath</a:t>
            </a:r>
            <a:endParaRPr sz="1050" kern="0" dirty="0">
              <a:solidFill>
                <a:sysClr val="windowText" lastClr="000000"/>
              </a:solidFill>
              <a:latin typeface="Book Antiqua"/>
              <a:cs typeface="Book Antiqua"/>
            </a:endParaRPr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B44D4353-1001-61DC-CFFB-8B1678BD257C}"/>
              </a:ext>
            </a:extLst>
          </p:cNvPr>
          <p:cNvSpPr txBox="1"/>
          <p:nvPr/>
        </p:nvSpPr>
        <p:spPr>
          <a:xfrm>
            <a:off x="3555806" y="2674226"/>
            <a:ext cx="3369649" cy="1180451"/>
          </a:xfrm>
          <a:prstGeom prst="rect">
            <a:avLst/>
          </a:prstGeom>
        </p:spPr>
        <p:txBody>
          <a:bodyPr vert="horz" wrap="square" lIns="0" tIns="81915" rIns="0" bIns="0" rtlCol="0">
            <a:spAutoFit/>
          </a:bodyPr>
          <a:lstStyle/>
          <a:p>
            <a:pPr marL="20955" defTabSz="685800">
              <a:spcBef>
                <a:spcPts val="645"/>
              </a:spcBef>
            </a:pPr>
            <a:r>
              <a:rPr lang="en-US" sz="1600" b="1" kern="0" spc="-8" dirty="0">
                <a:solidFill>
                  <a:srgbClr val="FFFFFF"/>
                </a:solidFill>
                <a:latin typeface="Calibri"/>
                <a:cs typeface="Calibri"/>
              </a:rPr>
              <a:t>GOSAT-GW </a:t>
            </a:r>
            <a:endParaRPr sz="16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525" marR="3810" defTabSz="685800">
              <a:spcBef>
                <a:spcPts val="382"/>
              </a:spcBef>
            </a:pPr>
            <a:r>
              <a:rPr lang="en-US" sz="1050" kern="0" spc="101" dirty="0">
                <a:solidFill>
                  <a:srgbClr val="FFFFFF"/>
                </a:solidFill>
                <a:latin typeface="Book Antiqua"/>
                <a:cs typeface="Book Antiqua"/>
              </a:rPr>
              <a:t>Focus mode: 1km x 1km or 3km x 3km </a:t>
            </a:r>
            <a:r>
              <a:rPr sz="1050" kern="0" spc="11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050" kern="0" spc="38" dirty="0">
                <a:solidFill>
                  <a:srgbClr val="FFFFFF"/>
                </a:solidFill>
                <a:latin typeface="Book Antiqua"/>
                <a:cs typeface="Book Antiqua"/>
              </a:rPr>
              <a:t>pixels</a:t>
            </a:r>
            <a:endParaRPr lang="en-US" sz="1050" kern="0" spc="38" dirty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9525" marR="3810" defTabSz="685800">
              <a:spcBef>
                <a:spcPts val="382"/>
              </a:spcBef>
            </a:pPr>
            <a:r>
              <a:rPr lang="en-US" sz="1050" kern="0" spc="38" dirty="0">
                <a:solidFill>
                  <a:srgbClr val="FFFFFF"/>
                </a:solidFill>
                <a:latin typeface="Book Antiqua"/>
                <a:cs typeface="Book Antiqua"/>
              </a:rPr>
              <a:t>90 km swath</a:t>
            </a:r>
          </a:p>
          <a:p>
            <a:pPr marL="9525" marR="3810" defTabSz="685800">
              <a:spcBef>
                <a:spcPts val="382"/>
              </a:spcBef>
            </a:pPr>
            <a:r>
              <a:rPr lang="en-US" sz="1050" kern="0" spc="38" dirty="0">
                <a:solidFill>
                  <a:srgbClr val="FFFFFF"/>
                </a:solidFill>
                <a:latin typeface="Book Antiqua"/>
                <a:cs typeface="Book Antiqua"/>
              </a:rPr>
              <a:t>Wide mode: 10km x 10km pixels</a:t>
            </a:r>
          </a:p>
          <a:p>
            <a:pPr marL="9525" marR="3810" defTabSz="685800">
              <a:spcBef>
                <a:spcPts val="382"/>
              </a:spcBef>
            </a:pPr>
            <a:r>
              <a:rPr lang="en-US" sz="1050" kern="0" spc="38" dirty="0">
                <a:solidFill>
                  <a:srgbClr val="FFFFFF"/>
                </a:solidFill>
                <a:latin typeface="Book Antiqua"/>
                <a:cs typeface="Book Antiqua"/>
              </a:rPr>
              <a:t>911km swath</a:t>
            </a:r>
            <a:endParaRPr sz="1050" kern="0" dirty="0">
              <a:solidFill>
                <a:sysClr val="windowText" lastClr="000000"/>
              </a:solidFill>
              <a:latin typeface="Book Antiqua"/>
              <a:cs typeface="Book Antiqu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BEE000-810A-0863-DE53-76614AB43217}"/>
              </a:ext>
            </a:extLst>
          </p:cNvPr>
          <p:cNvSpPr txBox="1"/>
          <p:nvPr/>
        </p:nvSpPr>
        <p:spPr>
          <a:xfrm>
            <a:off x="2286000" y="238614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D8B8A-2AD5-706C-ED18-88363975B602}"/>
              </a:ext>
            </a:extLst>
          </p:cNvPr>
          <p:cNvSpPr txBox="1"/>
          <p:nvPr/>
        </p:nvSpPr>
        <p:spPr>
          <a:xfrm>
            <a:off x="2286000" y="238943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g283cde51c0e_0_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0"/>
            <a:ext cx="9144000" cy="51358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3" name="Google Shape;233;g283cde51c0e_0_246"/>
          <p:cNvGraphicFramePr/>
          <p:nvPr>
            <p:extLst>
              <p:ext uri="{D42A27DB-BD31-4B8C-83A1-F6EECF244321}">
                <p14:modId xmlns:p14="http://schemas.microsoft.com/office/powerpoint/2010/main" val="1852261090"/>
              </p:ext>
            </p:extLst>
          </p:nvPr>
        </p:nvGraphicFramePr>
        <p:xfrm>
          <a:off x="626009" y="797242"/>
          <a:ext cx="4673013" cy="38709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39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Technical specification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 err="1">
                          <a:solidFill>
                            <a:schemeClr val="lt1"/>
                          </a:solidFill>
                        </a:rPr>
                        <a:t>MethaneAIR</a:t>
                      </a:r>
                      <a:endParaRPr lang="en-US" sz="11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Size of Target Area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~100 km x ~100 km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Target Frequency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~4 targets per week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Time to Observe a Target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2.7 </a:t>
                      </a:r>
                      <a:r>
                        <a:rPr lang="en-US" sz="1100" u="none" strike="noStrike" cap="none" dirty="0" err="1">
                          <a:solidFill>
                            <a:schemeClr val="lt1"/>
                          </a:solidFill>
                        </a:rPr>
                        <a:t>hrs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Daily Coverage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20,000 km</a:t>
                      </a:r>
                      <a:r>
                        <a:rPr lang="en-US" sz="1100" u="none" strike="noStrike" cap="none" baseline="30000" dirty="0">
                          <a:solidFill>
                            <a:schemeClr val="lt1"/>
                          </a:solidFill>
                        </a:rPr>
                        <a:t>2</a:t>
                      </a:r>
                      <a:endParaRPr sz="1100" u="none" strike="noStrike" cap="none" baseline="30000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Access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Continental North America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Angular Field of View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23.7°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lt1"/>
                          </a:solidFill>
                        </a:rPr>
                        <a:t>Altitude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40,000 ft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Swath Width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5 km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>
                          <a:solidFill>
                            <a:schemeClr val="lt1"/>
                          </a:solidFill>
                        </a:rPr>
                        <a:t>Native </a:t>
                      </a: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Pixel Size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5m x 25m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>
                          <a:solidFill>
                            <a:schemeClr val="lt1"/>
                          </a:solidFill>
                        </a:rPr>
                        <a:t>Point source detection threshold</a:t>
                      </a:r>
                      <a:endParaRPr sz="11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150-200 kg/</a:t>
                      </a:r>
                      <a:r>
                        <a:rPr lang="en-US" sz="1100" u="none" strike="noStrike" cap="none" dirty="0" err="1">
                          <a:solidFill>
                            <a:schemeClr val="lt1"/>
                          </a:solidFill>
                        </a:rPr>
                        <a:t>hr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8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chemeClr val="lt1"/>
                          </a:solidFill>
                        </a:rPr>
                        <a:t>Area sources detection threshold </a:t>
                      </a:r>
                      <a:endParaRPr sz="1100" b="1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5 kg/</a:t>
                      </a:r>
                      <a:r>
                        <a:rPr lang="en-US" sz="1100" u="none" strike="noStrike" cap="none" dirty="0" err="1">
                          <a:solidFill>
                            <a:schemeClr val="lt1"/>
                          </a:solidFill>
                        </a:rPr>
                        <a:t>hr</a:t>
                      </a:r>
                      <a:r>
                        <a:rPr lang="en-US" sz="1100" u="none" strike="noStrike" cap="none" dirty="0">
                          <a:solidFill>
                            <a:schemeClr val="lt1"/>
                          </a:solidFill>
                        </a:rPr>
                        <a:t>/km2</a:t>
                      </a:r>
                      <a:endParaRPr sz="1100" u="none" strike="noStrike" cap="none" dirty="0">
                        <a:solidFill>
                          <a:schemeClr val="lt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object 3">
            <a:extLst>
              <a:ext uri="{FF2B5EF4-FFF2-40B4-BE49-F238E27FC236}">
                <a16:creationId xmlns:a16="http://schemas.microsoft.com/office/drawing/2014/main" id="{3D166090-127C-B855-0BD9-1E566538E036}"/>
              </a:ext>
            </a:extLst>
          </p:cNvPr>
          <p:cNvSpPr txBox="1">
            <a:spLocks/>
          </p:cNvSpPr>
          <p:nvPr/>
        </p:nvSpPr>
        <p:spPr>
          <a:xfrm>
            <a:off x="423642" y="123675"/>
            <a:ext cx="7358512" cy="3738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" marR="3810">
              <a:lnSpc>
                <a:spcPct val="150000"/>
              </a:lnSpc>
              <a:spcBef>
                <a:spcPts val="75"/>
              </a:spcBef>
            </a:pPr>
            <a:r>
              <a:rPr lang="en-US" sz="1800" kern="0" spc="34" dirty="0" err="1">
                <a:solidFill>
                  <a:srgbClr val="FFFFFF"/>
                </a:solidFill>
                <a:latin typeface="+mn-lt"/>
                <a:cs typeface="Book Antiqua"/>
              </a:rPr>
              <a:t>MethaneAIR</a:t>
            </a:r>
            <a:endParaRPr lang="en-US" sz="1800" kern="0" dirty="0">
              <a:solidFill>
                <a:sysClr val="windowText" lastClr="000000"/>
              </a:solidFill>
              <a:latin typeface="+mn-lt"/>
              <a:cs typeface="Book Antiqua"/>
            </a:endParaRPr>
          </a:p>
        </p:txBody>
      </p:sp>
      <p:pic>
        <p:nvPicPr>
          <p:cNvPr id="2050" name="Picture 2" descr="Jet">
            <a:extLst>
              <a:ext uri="{FF2B5EF4-FFF2-40B4-BE49-F238E27FC236}">
                <a16:creationId xmlns:a16="http://schemas.microsoft.com/office/drawing/2014/main" id="{8CAFD5CC-8E45-57B4-8EB9-7C7169732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121" y="1639313"/>
            <a:ext cx="3192780" cy="186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state of south dakota&#10;&#10;AI-generated content may be incorrect.">
            <a:extLst>
              <a:ext uri="{FF2B5EF4-FFF2-40B4-BE49-F238E27FC236}">
                <a16:creationId xmlns:a16="http://schemas.microsoft.com/office/drawing/2014/main" id="{EA6541C8-1098-49D4-92F7-5167D4BF9F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00635"/>
      </p:ext>
    </p:extLst>
  </p:cSld>
  <p:clrMapOvr>
    <a:masterClrMapping/>
  </p:clrMapOvr>
</p:sld>
</file>

<file path=ppt/theme/theme1.xml><?xml version="1.0" encoding="utf-8"?>
<a:theme xmlns:a="http://schemas.openxmlformats.org/drawingml/2006/main" name="EDF Title/End Slides BLUE">
  <a:themeElements>
    <a:clrScheme name="EDF Colors 1">
      <a:dk1>
        <a:srgbClr val="000000"/>
      </a:dk1>
      <a:lt1>
        <a:srgbClr val="FFFFFF"/>
      </a:lt1>
      <a:dk2>
        <a:srgbClr val="00338D"/>
      </a:dk2>
      <a:lt2>
        <a:srgbClr val="59595B"/>
      </a:lt2>
      <a:accent1>
        <a:srgbClr val="243C86"/>
      </a:accent1>
      <a:accent2>
        <a:srgbClr val="029EDA"/>
      </a:accent2>
      <a:accent3>
        <a:srgbClr val="C8DA2C"/>
      </a:accent3>
      <a:accent4>
        <a:srgbClr val="00985F"/>
      </a:accent4>
      <a:accent5>
        <a:srgbClr val="59595B"/>
      </a:accent5>
      <a:accent6>
        <a:srgbClr val="9C5FB5"/>
      </a:accent6>
      <a:hlink>
        <a:srgbClr val="243C86"/>
      </a:hlink>
      <a:folHlink>
        <a:srgbClr val="029E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7284C78A-1F55-1642-A072-5034C96A10E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EDF Title/End Slides - Color logo">
  <a:themeElements>
    <a:clrScheme name="EDF Colors">
      <a:dk1>
        <a:srgbClr val="000000"/>
      </a:dk1>
      <a:lt1>
        <a:srgbClr val="FFFFFF"/>
      </a:lt1>
      <a:dk2>
        <a:srgbClr val="00338D"/>
      </a:dk2>
      <a:lt2>
        <a:srgbClr val="59595B"/>
      </a:lt2>
      <a:accent1>
        <a:srgbClr val="243C86"/>
      </a:accent1>
      <a:accent2>
        <a:srgbClr val="029EDA"/>
      </a:accent2>
      <a:accent3>
        <a:srgbClr val="C8DA2C"/>
      </a:accent3>
      <a:accent4>
        <a:srgbClr val="00985F"/>
      </a:accent4>
      <a:accent5>
        <a:srgbClr val="59595B"/>
      </a:accent5>
      <a:accent6>
        <a:srgbClr val="9C5FB5"/>
      </a:accent6>
      <a:hlink>
        <a:srgbClr val="243C86"/>
      </a:hlink>
      <a:folHlink>
        <a:srgbClr val="029E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48A396A0-111B-8244-AA36-4E9151CB598C}"/>
    </a:ext>
  </a:extLst>
</a:theme>
</file>

<file path=ppt/theme/theme3.xml><?xml version="1.0" encoding="utf-8"?>
<a:theme xmlns:a="http://schemas.openxmlformats.org/drawingml/2006/main" name="EDF ACTION Title/End Slides BLUE">
  <a:themeElements>
    <a:clrScheme name="EDF Colors 1">
      <a:dk1>
        <a:srgbClr val="000000"/>
      </a:dk1>
      <a:lt1>
        <a:srgbClr val="FFFFFF"/>
      </a:lt1>
      <a:dk2>
        <a:srgbClr val="00338D"/>
      </a:dk2>
      <a:lt2>
        <a:srgbClr val="59595B"/>
      </a:lt2>
      <a:accent1>
        <a:srgbClr val="243C86"/>
      </a:accent1>
      <a:accent2>
        <a:srgbClr val="029EDA"/>
      </a:accent2>
      <a:accent3>
        <a:srgbClr val="C8DA2C"/>
      </a:accent3>
      <a:accent4>
        <a:srgbClr val="00985F"/>
      </a:accent4>
      <a:accent5>
        <a:srgbClr val="59595B"/>
      </a:accent5>
      <a:accent6>
        <a:srgbClr val="9C5FB5"/>
      </a:accent6>
      <a:hlink>
        <a:srgbClr val="243C86"/>
      </a:hlink>
      <a:folHlink>
        <a:srgbClr val="029E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0E53C346-BDEE-D04B-B602-B2B25DD14BDE}"/>
    </a:ext>
  </a:extLst>
</a:theme>
</file>

<file path=ppt/theme/theme4.xml><?xml version="1.0" encoding="utf-8"?>
<a:theme xmlns:a="http://schemas.openxmlformats.org/drawingml/2006/main" name="Section Divider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45395903-7542-E34E-90C4-514233FDC487}"/>
    </a:ext>
  </a:extLst>
</a:theme>
</file>

<file path=ppt/theme/theme5.xml><?xml version="1.0" encoding="utf-8"?>
<a:theme xmlns:a="http://schemas.openxmlformats.org/drawingml/2006/main" name="Content Slides">
  <a:themeElements>
    <a:clrScheme name="EDF Colors v4">
      <a:dk1>
        <a:sysClr val="windowText" lastClr="000000"/>
      </a:dk1>
      <a:lt1>
        <a:sysClr val="window" lastClr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7B720BB6-5641-6644-9A7A-094D2AD75382}"/>
    </a:ext>
  </a:extLst>
</a:theme>
</file>

<file path=ppt/theme/theme6.xml><?xml version="1.0" encoding="utf-8"?>
<a:theme xmlns:a="http://schemas.openxmlformats.org/drawingml/2006/main" name="Photo/Dark slide">
  <a:themeElements>
    <a:clrScheme name="EDF 2023 Colors">
      <a:dk1>
        <a:srgbClr val="000000"/>
      </a:dk1>
      <a:lt1>
        <a:srgbClr val="FFFFFF"/>
      </a:lt1>
      <a:dk2>
        <a:srgbClr val="0033CC"/>
      </a:dk2>
      <a:lt2>
        <a:srgbClr val="71757E"/>
      </a:lt2>
      <a:accent1>
        <a:srgbClr val="33CCFF"/>
      </a:accent1>
      <a:accent2>
        <a:srgbClr val="33CCFF"/>
      </a:accent2>
      <a:accent3>
        <a:srgbClr val="A1E214"/>
      </a:accent3>
      <a:accent4>
        <a:srgbClr val="009933"/>
      </a:accent4>
      <a:accent5>
        <a:srgbClr val="71757E"/>
      </a:accent5>
      <a:accent6>
        <a:srgbClr val="B76CD9"/>
      </a:accent6>
      <a:hlink>
        <a:srgbClr val="0033CC"/>
      </a:hlink>
      <a:folHlink>
        <a:srgbClr val="33CCFF"/>
      </a:folHlink>
    </a:clrScheme>
    <a:fontScheme name="EDF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F_PPT_template_Master2023_July" id="{171E642B-023B-1E4B-AB8A-762868649D6A}" vid="{BF589135-23BC-194E-8569-B55E2A84EABE}"/>
    </a:ext>
  </a:extLst>
</a:theme>
</file>

<file path=ppt/theme/theme7.xml><?xml version="1.0" encoding="utf-8"?>
<a:theme xmlns:a="http://schemas.openxmlformats.org/drawingml/2006/main" name="EDF_powerpoint_template">
  <a:themeElements>
    <a:clrScheme name="EDF Colors v4">
      <a:dk1>
        <a:srgbClr val="1D233A"/>
      </a:dk1>
      <a:lt1>
        <a:srgbClr val="FFFFFF"/>
      </a:lt1>
      <a:dk2>
        <a:srgbClr val="00338D"/>
      </a:dk2>
      <a:lt2>
        <a:srgbClr val="999999"/>
      </a:lt2>
      <a:accent1>
        <a:srgbClr val="00338D"/>
      </a:accent1>
      <a:accent2>
        <a:srgbClr val="7BBBB2"/>
      </a:accent2>
      <a:accent3>
        <a:srgbClr val="00985F"/>
      </a:accent3>
      <a:accent4>
        <a:srgbClr val="009FDA"/>
      </a:accent4>
      <a:accent5>
        <a:srgbClr val="E00034"/>
      </a:accent5>
      <a:accent6>
        <a:srgbClr val="9C5FB5"/>
      </a:accent6>
      <a:hlink>
        <a:srgbClr val="00338D"/>
      </a:hlink>
      <a:folHlink>
        <a:srgbClr val="009FD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haneSAT PPT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MethaneSAT PPT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e4574ed-bcfd-4bf0-bde8-43713c3f434f}" enabled="0" method="" siteId="{fe4574ed-bcfd-4bf0-bde8-43713c3f434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311</TotalTime>
  <Words>246</Words>
  <Application>Microsoft Office PowerPoint</Application>
  <PresentationFormat>On-screen Show (16:9)</PresentationFormat>
  <Paragraphs>58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</vt:i4>
      </vt:variant>
    </vt:vector>
  </HeadingPairs>
  <TitlesOfParts>
    <vt:vector size="21" baseType="lpstr">
      <vt:lpstr>Aptos</vt:lpstr>
      <vt:lpstr>Arial</vt:lpstr>
      <vt:lpstr>Book Antiqua</vt:lpstr>
      <vt:lpstr>Calibri</vt:lpstr>
      <vt:lpstr>Impact</vt:lpstr>
      <vt:lpstr>Merriweather</vt:lpstr>
      <vt:lpstr>Merriweather Light</vt:lpstr>
      <vt:lpstr>EDF Title/End Slides BLUE</vt:lpstr>
      <vt:lpstr>EDF Title/End Slides - Color logo</vt:lpstr>
      <vt:lpstr>EDF ACTION Title/End Slides BLUE</vt:lpstr>
      <vt:lpstr>Section Divider</vt:lpstr>
      <vt:lpstr>Content Slides</vt:lpstr>
      <vt:lpstr>Photo/Dark slide</vt:lpstr>
      <vt:lpstr>EDF_powerpoint_template</vt:lpstr>
      <vt:lpstr>MethaneSAT PPT Template</vt:lpstr>
      <vt:lpstr>1_MethaneSAT PPT Template</vt:lpstr>
      <vt:lpstr>MethaneSAT and What’s Next </vt:lpstr>
      <vt:lpstr>Where do we go from here?</vt:lpstr>
      <vt:lpstr>MethaneSAT was a critical complement to, not a substitute for, other satellites.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Anderson</dc:creator>
  <cp:lastModifiedBy>JP Parisien</cp:lastModifiedBy>
  <cp:revision>4</cp:revision>
  <dcterms:created xsi:type="dcterms:W3CDTF">2025-07-14T21:38:36Z</dcterms:created>
  <dcterms:modified xsi:type="dcterms:W3CDTF">2025-08-25T15:53:46Z</dcterms:modified>
</cp:coreProperties>
</file>