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44B9B-7768-6D3A-EDEC-7970C78B7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FFD556-B95D-4A99-C8FF-FAC246E5F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CD30D-0C30-0228-AD45-37348408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2FED7-387C-EB1E-3FE8-80A781CD2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2A84E-DFAC-7AC7-1FE0-255F6FD42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8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49AB4-FBB7-4958-55B6-D84109140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ADE37E-24F2-A409-9FFE-996EABCBB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E9B7A-B184-407E-699D-DC838F47B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34A87-07D1-0A58-D57A-9C0B8B7E3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8A82D-3A33-6872-16C3-AB8143D53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00251-3A26-D67F-72A3-E7E511F075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18213-4E69-9A95-D1F7-399855B48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A0969-32B0-BC05-404A-85BC39986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4BF4F-9A7E-53A8-CFE6-336C7FB4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130B8-1D54-54D1-5250-AE9CA7B3F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4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40733-10DE-8009-BC64-EBDA7033B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9AEEB-5476-B353-61B1-7B4BA0F14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2B42D-8D90-9E29-9C3A-D3F011165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76CF7-6117-7A7A-87A9-531F9346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473BF-2D87-86FD-2968-8557D62CD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8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543B6-0EF7-342E-E202-0376CDDC2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54A779-3E84-DB44-522A-E75B2A26F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9E2D2-9CE5-2DE5-99B8-584BE3537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2D8FC-EADE-FC41-1375-D35E414FF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45B46-F241-1E07-94A2-28AF6350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5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B479B-4C87-4780-A883-EE8C3049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43495-864E-F342-D228-E945F82EB6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1107E-DAC9-D80F-1622-92577CA0C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36638-5B88-746D-82DB-4BC64B8CC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FF88B-A361-5746-5F7F-036D5B052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C54492-CF81-6440-8A06-303F92C6B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1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CD38E-084E-0C69-218D-9147CF36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32609-0A5B-08FC-2FDA-D410C0753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71F66-41B9-3EF7-973E-6FF857882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D2CE29-22B1-A55D-16A9-AF6ABC426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8486B-AFC7-D219-DCA5-B4F22BE620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F68AC1-E8FC-7CDC-5037-5914624A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AF6EB3-607F-487D-1EA3-4FBB82673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04024E-DF59-F2FF-B4E2-B04B5ADC2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8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5C15C-E7C3-5CB4-F5D0-8CAE6040C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B8402-F64D-EC47-698D-E4662524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80A746-E33D-440F-A062-C48F3253B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9AB6FE-36A1-CAF2-B5A3-6FEFDB3A9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6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526F45-5538-289A-A318-CB405A8D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FE4B68-8243-32DF-3860-17C49CBB4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6C511-5C83-D4A6-1955-5A0DBC4E1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82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7AB90-080E-4386-324D-D93BCA7D0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E43D5-F1EC-0527-8D2B-4905B3B03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09218-13B5-C835-B664-88ACEC2A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9C66B-9252-367D-A20C-11969E41F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934EC-807B-15D5-2D27-C6D96399C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EB09D-E1A6-4C85-BD7C-4D93FC59F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1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7416-0BDD-EDC9-2992-800190BBE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3C6979-0353-9DF3-CC3F-F5D9CFE90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3105C4-E9D1-8674-F9BC-95FB9D793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D0001-F7D3-2F25-4AD7-0550D3F83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05EB1-BC0D-6673-5E7F-4DE276AB0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F6921-BC1B-1AF4-CD55-0572FD6D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2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C3F628-CC77-88F6-D54F-F9FF6A43D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B71A1-12D7-265E-157A-C425568CC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92DA8-593F-4740-2876-5A54C35AA9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932837-854A-4A0C-8AF3-B7088D89F66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39820-1FFA-B2AA-478C-B3DA94C45D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01475-6AA7-1159-D159-797D4FDC35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F0C4F5-D3CF-49AA-A523-162940CA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5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B5A1D91-1BB8-3193-6300-DF6BA028B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456" y="218809"/>
            <a:ext cx="8976187" cy="66391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B18B25-D84D-13DE-18C1-7651E8E4A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4357" y="6581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Workforce Solutions </a:t>
            </a:r>
            <a:br>
              <a:rPr lang="en-US" dirty="0"/>
            </a:br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Budget Woes</a:t>
            </a:r>
          </a:p>
        </p:txBody>
      </p:sp>
    </p:spTree>
    <p:extLst>
      <p:ext uri="{BB962C8B-B14F-4D97-AF65-F5344CB8AC3E}">
        <p14:creationId xmlns:p14="http://schemas.microsoft.com/office/powerpoint/2010/main" val="121631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do I write a problem statement?">
            <a:extLst>
              <a:ext uri="{FF2B5EF4-FFF2-40B4-BE49-F238E27FC236}">
                <a16:creationId xmlns:a16="http://schemas.microsoft.com/office/drawing/2014/main" id="{17FBF094-E51D-512D-232F-8BFB675D4E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37"/>
          <a:stretch>
            <a:fillRect/>
          </a:stretch>
        </p:blipFill>
        <p:spPr bwMode="auto">
          <a:xfrm>
            <a:off x="7326086" y="2082465"/>
            <a:ext cx="5047364" cy="288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7D8AA2-85EF-0EC3-4820-339801FC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4FBE1-76AF-A1DF-1924-81C729A4A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69008"/>
            <a:ext cx="6879771" cy="53889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/>
              <a:t>States have received unprecedented federal funding for water infrastructure work and need to deploy it to maximum effect, despite the following:</a:t>
            </a:r>
          </a:p>
          <a:p>
            <a:pPr marL="0" indent="0">
              <a:buNone/>
            </a:pPr>
            <a:endParaRPr lang="en-US" sz="800" dirty="0"/>
          </a:p>
          <a:p>
            <a:pPr lvl="1"/>
            <a:r>
              <a:rPr lang="en-US" sz="2800" dirty="0"/>
              <a:t>Dramatic scaling (first up and soon down) in federal funding for water infrastructure</a:t>
            </a:r>
          </a:p>
          <a:p>
            <a:pPr lvl="2"/>
            <a:r>
              <a:rPr lang="en-US" sz="2400" dirty="0"/>
              <a:t>ARPA; IIJA; IRA</a:t>
            </a:r>
          </a:p>
          <a:p>
            <a:pPr lvl="1"/>
            <a:r>
              <a:rPr lang="en-US" sz="2800" dirty="0"/>
              <a:t>Level federal funding for delegated state programs</a:t>
            </a:r>
          </a:p>
          <a:p>
            <a:pPr lvl="1"/>
            <a:r>
              <a:rPr lang="en-US" sz="2800" dirty="0"/>
              <a:t>Limited appetite/capacity for increased fees to support the work</a:t>
            </a:r>
          </a:p>
          <a:p>
            <a:pPr lvl="1"/>
            <a:r>
              <a:rPr lang="en-US" sz="2800" dirty="0"/>
              <a:t>Workforce/hiring challenges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13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DF281-A157-063D-ECFA-3082299E7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Strategies Have You Used to Overcome These Barriers?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A6939-508C-7510-AFAD-4BE3DF106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Hiring</a:t>
            </a:r>
          </a:p>
          <a:p>
            <a:pPr marL="0" indent="0">
              <a:buNone/>
            </a:pPr>
            <a:endParaRPr lang="en-US" sz="800" dirty="0"/>
          </a:p>
          <a:p>
            <a:pPr lvl="1"/>
            <a:r>
              <a:rPr lang="en-US" sz="2800" dirty="0"/>
              <a:t>Limited-service positions</a:t>
            </a:r>
          </a:p>
          <a:p>
            <a:pPr lvl="1"/>
            <a:r>
              <a:rPr lang="en-US" sz="2800" dirty="0"/>
              <a:t>Senior Environmental Employment or SEE Program, funded through EPA</a:t>
            </a:r>
          </a:p>
          <a:p>
            <a:pPr lvl="1"/>
            <a:r>
              <a:rPr lang="en-US" sz="2800" dirty="0"/>
              <a:t>Virtual job fairs</a:t>
            </a:r>
          </a:p>
          <a:p>
            <a:pPr lvl="1"/>
            <a:r>
              <a:rPr lang="en-US" sz="2800" dirty="0"/>
              <a:t>Targeted recruitment of federal employees</a:t>
            </a:r>
          </a:p>
          <a:p>
            <a:pPr lvl="1"/>
            <a:r>
              <a:rPr lang="en-US" sz="2800" dirty="0"/>
              <a:t>Other?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2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23A76E-72A1-6562-DFC4-B90D060AA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CD03A-CDA5-349C-D6ED-68F329AEF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Strategies Have You Used to Overcome These Barriers?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A43FE-6E99-348F-655B-0284FA69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Continuing to accelerate infrastructure investments</a:t>
            </a:r>
          </a:p>
          <a:p>
            <a:pPr marL="0" indent="0">
              <a:buNone/>
            </a:pPr>
            <a:endParaRPr lang="en-US" sz="800" dirty="0"/>
          </a:p>
          <a:p>
            <a:pPr lvl="1"/>
            <a:r>
              <a:rPr lang="en-US" sz="2800" dirty="0"/>
              <a:t>Resilience (revolving) loan programs</a:t>
            </a:r>
          </a:p>
          <a:p>
            <a:pPr lvl="1"/>
            <a:r>
              <a:rPr lang="en-US" sz="2800" dirty="0"/>
              <a:t>Leveraging SRFs</a:t>
            </a:r>
          </a:p>
          <a:p>
            <a:pPr lvl="1"/>
            <a:r>
              <a:rPr lang="en-US" sz="2800" dirty="0"/>
              <a:t>VT CHIP</a:t>
            </a:r>
          </a:p>
          <a:p>
            <a:pPr lvl="2"/>
            <a:r>
              <a:rPr lang="en-US" sz="2400" dirty="0"/>
              <a:t>Allows municipalities to utilize future local property tax revenue growth to fund projects and repay the costs over time</a:t>
            </a:r>
          </a:p>
          <a:p>
            <a:pPr lvl="1"/>
            <a:r>
              <a:rPr lang="en-US" sz="2800" dirty="0"/>
              <a:t>Others?</a:t>
            </a:r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407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Workforce Solutions  and  Budget Woes</vt:lpstr>
      <vt:lpstr>Problem Statement</vt:lpstr>
      <vt:lpstr>What Strategies Have You Used to Overcome These Barriers?</vt:lpstr>
      <vt:lpstr>What Strategies Have You Used to Overcome These Barriers?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Moore, Julie</dc:creator>
  <cp:lastModifiedBy>Beth Graves</cp:lastModifiedBy>
  <cp:revision>1</cp:revision>
  <dcterms:created xsi:type="dcterms:W3CDTF">2025-08-27T10:45:48Z</dcterms:created>
  <dcterms:modified xsi:type="dcterms:W3CDTF">2025-08-27T18:09:05Z</dcterms:modified>
</cp:coreProperties>
</file>