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  <p:sldId id="256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Graves\Downloads\Cat%20Grant%20Enacted%20Graph%20and%20Combined%20Chart%20through%20FY25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Graves\Downloads\Cat%20Grant%20Enacted%20Graph%20and%20Combined%20Chart%20through%20FY25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Lato"/>
              </a:rPr>
              <a:t>All Categorical Grants, Enacted Levels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005583529526601E-2"/>
          <c:y val="0.14718253968254"/>
          <c:w val="0.87515032723913799"/>
          <c:h val="0.67661386076740404"/>
        </c:manualLayout>
      </c:layout>
      <c:scatterChart>
        <c:scatterStyle val="lineMarker"/>
        <c:varyColors val="0"/>
        <c:ser>
          <c:idx val="0"/>
          <c:order val="0"/>
          <c:tx>
            <c:strRef>
              <c:f>'Cat Grant Enacted'!$B$1</c:f>
              <c:strCache>
                <c:ptCount val="1"/>
                <c:pt idx="0">
                  <c:v>Categorical Grants, Enacted Levels</c:v>
                </c:pt>
              </c:strCache>
            </c:strRef>
          </c:tx>
          <c:spPr>
            <a:ln w="95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5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8725868725868723E-2"/>
                  <c:y val="-3.816088315593716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/>
                      <a:t>$</a:t>
                    </a:r>
                    <a:fld id="{AC16F03C-7755-4DD0-B30F-5BB910A3BD2F}" type="YVALUE">
                      <a:rPr lang="en-US" b="0"/>
                      <a:pPr>
                        <a:defRPr/>
                      </a:pPr>
                      <a:t>[Y VALUE]</a:t>
                    </a:fld>
                    <a:endParaRPr lang="en-US" b="1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8C7-4C63-8D81-492D31F9F6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E96F2FFB-9AC9-4193-9D00-964D250253AA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C7-4C63-8D81-492D31F9F6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49F89F3F-1374-4FDF-BAB8-0B783D65F498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8C7-4C63-8D81-492D31F9F63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8E0B2EC2-D8AF-46AA-A9DB-2EF133CC2A7B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C7-4C63-8D81-492D31F9F63C}"/>
                </c:ext>
              </c:extLst>
            </c:dLbl>
            <c:dLbl>
              <c:idx val="4"/>
              <c:layout>
                <c:manualLayout>
                  <c:x val="-2.4599458851427392E-2"/>
                  <c:y val="-5.02211846634748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A087DD01-E41A-4FD7-BE64-269F502210D4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8C7-4C63-8D81-492D31F9F63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164775B6-24EB-4442-978C-5BDBDB7BA490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C7-4C63-8D81-492D31F9F63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9FC3680F-2148-4821-A86A-77911B2C1FD8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8C7-4C63-8D81-492D31F9F63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934E30CA-FC1E-48AE-9872-E542A0F93074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C7-4C63-8D81-492D31F9F63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01A896BE-56F4-4BBC-A88F-77993EF09365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8C7-4C63-8D81-492D31F9F63C}"/>
                </c:ext>
              </c:extLst>
            </c:dLbl>
            <c:dLbl>
              <c:idx val="9"/>
              <c:layout>
                <c:manualLayout>
                  <c:x val="-4.058401483598334E-2"/>
                  <c:y val="-6.630158667352510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A8F6019D-DF57-4FF6-9DEB-7AAF06845109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C7-4C63-8D81-492D31F9F63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7D3CEF77-7508-4868-8874-31DDFA21B49F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8C7-4C63-8D81-492D31F9F63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26795F37-1593-4908-8C18-3BFD4931DAE4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8C7-4C63-8D81-492D31F9F63C}"/>
                </c:ext>
              </c:extLst>
            </c:dLbl>
            <c:dLbl>
              <c:idx val="12"/>
              <c:layout>
                <c:manualLayout>
                  <c:x val="-3.6165016276004575E-2"/>
                  <c:y val="4.58374041623606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5A28C08E-5567-459D-8B2B-45A7103BE45D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8C7-4C63-8D81-492D31F9F63C}"/>
                </c:ext>
              </c:extLst>
            </c:dLbl>
            <c:dLbl>
              <c:idx val="13"/>
              <c:layout>
                <c:manualLayout>
                  <c:x val="-3.6165016276004575E-2"/>
                  <c:y val="-3.78112714002763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D7F56317-747F-408E-A4BA-DE1508914541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8C7-4C63-8D81-492D31F9F63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CB6B2197-95E7-4056-A0E2-E4803905B5C0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58C7-4C63-8D81-492D31F9F63C}"/>
                </c:ext>
              </c:extLst>
            </c:dLbl>
            <c:dLbl>
              <c:idx val="15"/>
              <c:layout>
                <c:manualLayout>
                  <c:x val="-3.4234487580944419E-2"/>
                  <c:y val="-9.003569026233529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6EAB6647-ABAB-4AC6-AD59-932DDBD6CC7E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8C7-4C63-8D81-492D31F9F63C}"/>
                </c:ext>
              </c:extLst>
            </c:dLbl>
            <c:dLbl>
              <c:idx val="16"/>
              <c:layout>
                <c:manualLayout>
                  <c:x val="-3.6165016276004713E-2"/>
                  <c:y val="3.787086363258566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F10D0AC0-686C-4DA4-BAAF-DA86C0EC4E1C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8C7-4C63-8D81-492D31F9F63C}"/>
                </c:ext>
              </c:extLst>
            </c:dLbl>
            <c:dLbl>
              <c:idx val="17"/>
              <c:layout>
                <c:manualLayout>
                  <c:x val="-2.4587592252849726E-2"/>
                  <c:y val="2.59210528379231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F10ED8FE-6810-455F-B853-302C4A744380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7-4C63-8D81-492D31F9F63C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F933BCC0-6A6A-4A67-8785-10B3335142A3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58C7-4C63-8D81-492D31F9F63C}"/>
                </c:ext>
              </c:extLst>
            </c:dLbl>
            <c:dLbl>
              <c:idx val="19"/>
              <c:layout>
                <c:manualLayout>
                  <c:x val="-2.2658021582323919E-2"/>
                  <c:y val="-4.97610821949387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33C4FD10-4F27-484E-9706-621E136005DC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58C7-4C63-8D81-492D31F9F63C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9A0E51C5-917B-4485-808B-FC1C34F3DE49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58C7-4C63-8D81-492D31F9F63C}"/>
                </c:ext>
              </c:extLst>
            </c:dLbl>
            <c:dLbl>
              <c:idx val="21"/>
              <c:layout>
                <c:manualLayout>
                  <c:x val="-4.5543762925040018E-2"/>
                  <c:y val="5.0450830373223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8C7-4C63-8D81-492D31F9F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4.1162908182063349E-2"/>
                  <c:y val="0.3860444401231363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14106574594239396"/>
                  <c:y val="0.3940109806529112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'Cat Grant Enacted'!$A$2:$A$24</c:f>
              <c:numCache>
                <c:formatCode>General</c:formatCode>
                <c:ptCount val="2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  <c:pt idx="21">
                  <c:v>2024</c:v>
                </c:pt>
                <c:pt idx="22">
                  <c:v>2025</c:v>
                </c:pt>
              </c:numCache>
            </c:numRef>
          </c:xVal>
          <c:yVal>
            <c:numRef>
              <c:f>'Cat Grant Enacted'!$B$2:$B$24</c:f>
              <c:numCache>
                <c:formatCode>#,##0</c:formatCode>
                <c:ptCount val="23"/>
                <c:pt idx="0">
                  <c:v>1143</c:v>
                </c:pt>
                <c:pt idx="1">
                  <c:v>1168</c:v>
                </c:pt>
                <c:pt idx="2">
                  <c:v>1137</c:v>
                </c:pt>
                <c:pt idx="3">
                  <c:v>1113</c:v>
                </c:pt>
                <c:pt idx="4">
                  <c:v>1113</c:v>
                </c:pt>
                <c:pt idx="5">
                  <c:v>1078</c:v>
                </c:pt>
                <c:pt idx="6">
                  <c:v>1095</c:v>
                </c:pt>
                <c:pt idx="7">
                  <c:v>1116</c:v>
                </c:pt>
                <c:pt idx="8">
                  <c:v>1104</c:v>
                </c:pt>
                <c:pt idx="9">
                  <c:v>1089</c:v>
                </c:pt>
                <c:pt idx="10">
                  <c:v>1032</c:v>
                </c:pt>
                <c:pt idx="11">
                  <c:v>1054</c:v>
                </c:pt>
                <c:pt idx="12">
                  <c:v>1054</c:v>
                </c:pt>
                <c:pt idx="13">
                  <c:v>1081</c:v>
                </c:pt>
                <c:pt idx="14">
                  <c:v>1066</c:v>
                </c:pt>
                <c:pt idx="15">
                  <c:v>1076</c:v>
                </c:pt>
                <c:pt idx="16">
                  <c:v>1076</c:v>
                </c:pt>
                <c:pt idx="17">
                  <c:v>1075</c:v>
                </c:pt>
                <c:pt idx="18">
                  <c:v>1099</c:v>
                </c:pt>
                <c:pt idx="19">
                  <c:v>1099</c:v>
                </c:pt>
                <c:pt idx="20">
                  <c:v>1160</c:v>
                </c:pt>
                <c:pt idx="21">
                  <c:v>1106</c:v>
                </c:pt>
                <c:pt idx="22">
                  <c:v>1106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58C7-4C63-8D81-492D31F9F63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-2109487704"/>
        <c:axId val="-2108718344"/>
      </c:scatterChart>
      <c:valAx>
        <c:axId val="-2109487704"/>
        <c:scaling>
          <c:orientation val="minMax"/>
          <c:max val="2025"/>
          <c:min val="2003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8718344"/>
        <c:crosses val="autoZero"/>
        <c:crossBetween val="midCat"/>
        <c:majorUnit val="2"/>
      </c:valAx>
      <c:valAx>
        <c:axId val="-2108718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Dollars in Millions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4877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Lato"/>
              </a:rPr>
              <a:t>All Categorical Grants, Enacted Levels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005583529526601E-2"/>
          <c:y val="0.14718253968254"/>
          <c:w val="0.87515032723913799"/>
          <c:h val="0.67661386076740404"/>
        </c:manualLayout>
      </c:layout>
      <c:scatterChart>
        <c:scatterStyle val="lineMarker"/>
        <c:varyColors val="0"/>
        <c:ser>
          <c:idx val="0"/>
          <c:order val="0"/>
          <c:tx>
            <c:strRef>
              <c:f>'Cat Grant Enacted'!$B$1</c:f>
              <c:strCache>
                <c:ptCount val="1"/>
                <c:pt idx="0">
                  <c:v>Categorical Grants, Enacted Levels</c:v>
                </c:pt>
              </c:strCache>
            </c:strRef>
          </c:tx>
          <c:spPr>
            <a:ln w="95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5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8725868725868723E-2"/>
                  <c:y val="-3.816088315593716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/>
                      <a:t>$</a:t>
                    </a:r>
                    <a:fld id="{AC16F03C-7755-4DD0-B30F-5BB910A3BD2F}" type="YVALUE">
                      <a:rPr lang="en-US" b="0"/>
                      <a:pPr>
                        <a:defRPr/>
                      </a:pPr>
                      <a:t>[Y VALUE]</a:t>
                    </a:fld>
                    <a:endParaRPr lang="en-US" b="1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8C7-4C63-8D81-492D31F9F6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E96F2FFB-9AC9-4193-9D00-964D250253AA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C7-4C63-8D81-492D31F9F6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49F89F3F-1374-4FDF-BAB8-0B783D65F498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8C7-4C63-8D81-492D31F9F63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8E0B2EC2-D8AF-46AA-A9DB-2EF133CC2A7B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C7-4C63-8D81-492D31F9F63C}"/>
                </c:ext>
              </c:extLst>
            </c:dLbl>
            <c:dLbl>
              <c:idx val="4"/>
              <c:layout>
                <c:manualLayout>
                  <c:x val="-2.4599458851427392E-2"/>
                  <c:y val="-5.02211846634748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A087DD01-E41A-4FD7-BE64-269F502210D4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8C7-4C63-8D81-492D31F9F63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164775B6-24EB-4442-978C-5BDBDB7BA490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C7-4C63-8D81-492D31F9F63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9FC3680F-2148-4821-A86A-77911B2C1FD8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8C7-4C63-8D81-492D31F9F63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934E30CA-FC1E-48AE-9872-E542A0F93074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C7-4C63-8D81-492D31F9F63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01A896BE-56F4-4BBC-A88F-77993EF09365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8C7-4C63-8D81-492D31F9F63C}"/>
                </c:ext>
              </c:extLst>
            </c:dLbl>
            <c:dLbl>
              <c:idx val="9"/>
              <c:layout>
                <c:manualLayout>
                  <c:x val="-4.058401483598334E-2"/>
                  <c:y val="-6.630158667352510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A8F6019D-DF57-4FF6-9DEB-7AAF06845109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C7-4C63-8D81-492D31F9F63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7D3CEF77-7508-4868-8874-31DDFA21B49F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8C7-4C63-8D81-492D31F9F63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26795F37-1593-4908-8C18-3BFD4931DAE4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8C7-4C63-8D81-492D31F9F63C}"/>
                </c:ext>
              </c:extLst>
            </c:dLbl>
            <c:dLbl>
              <c:idx val="12"/>
              <c:layout>
                <c:manualLayout>
                  <c:x val="-3.6165016276004575E-2"/>
                  <c:y val="4.58374041623606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5A28C08E-5567-459D-8B2B-45A7103BE45D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8C7-4C63-8D81-492D31F9F63C}"/>
                </c:ext>
              </c:extLst>
            </c:dLbl>
            <c:dLbl>
              <c:idx val="13"/>
              <c:layout>
                <c:manualLayout>
                  <c:x val="-3.6165016276004575E-2"/>
                  <c:y val="-3.78112714002763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D7F56317-747F-408E-A4BA-DE1508914541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8C7-4C63-8D81-492D31F9F63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CB6B2197-95E7-4056-A0E2-E4803905B5C0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58C7-4C63-8D81-492D31F9F63C}"/>
                </c:ext>
              </c:extLst>
            </c:dLbl>
            <c:dLbl>
              <c:idx val="15"/>
              <c:layout>
                <c:manualLayout>
                  <c:x val="-3.4234487580944419E-2"/>
                  <c:y val="-9.003569026233529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6EAB6647-ABAB-4AC6-AD59-932DDBD6CC7E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8C7-4C63-8D81-492D31F9F63C}"/>
                </c:ext>
              </c:extLst>
            </c:dLbl>
            <c:dLbl>
              <c:idx val="16"/>
              <c:layout>
                <c:manualLayout>
                  <c:x val="-3.6165016276004713E-2"/>
                  <c:y val="3.787086363258566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F10D0AC0-686C-4DA4-BAAF-DA86C0EC4E1C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8C7-4C63-8D81-492D31F9F63C}"/>
                </c:ext>
              </c:extLst>
            </c:dLbl>
            <c:dLbl>
              <c:idx val="17"/>
              <c:layout>
                <c:manualLayout>
                  <c:x val="-2.4587592252849726E-2"/>
                  <c:y val="2.59210528379231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F10ED8FE-6810-455F-B853-302C4A744380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7-4C63-8D81-492D31F9F63C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F933BCC0-6A6A-4A67-8785-10B3335142A3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58C7-4C63-8D81-492D31F9F63C}"/>
                </c:ext>
              </c:extLst>
            </c:dLbl>
            <c:dLbl>
              <c:idx val="19"/>
              <c:layout>
                <c:manualLayout>
                  <c:x val="-2.2658021582323919E-2"/>
                  <c:y val="-4.97610821949387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33C4FD10-4F27-484E-9706-621E136005DC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58C7-4C63-8D81-492D31F9F63C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fld id="{9A0E51C5-917B-4485-808B-FC1C34F3DE49}" type="YVALUE">
                      <a:rPr lang="en-US"/>
                      <a:pPr/>
                      <a:t>[Y 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58C7-4C63-8D81-492D31F9F63C}"/>
                </c:ext>
              </c:extLst>
            </c:dLbl>
            <c:dLbl>
              <c:idx val="21"/>
              <c:layout>
                <c:manualLayout>
                  <c:x val="-4.5543762925040018E-2"/>
                  <c:y val="5.0450830373223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8C7-4C63-8D81-492D31F9F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0"/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4.1162908182063349E-2"/>
                  <c:y val="0.3860444401231363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9525" cap="rnd">
                <a:solidFill>
                  <a:schemeClr val="accent5"/>
                </a:solidFill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14106574594239396"/>
                  <c:y val="0.3940109806529112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'Cat Grant Enacted'!$A$2:$A$24</c:f>
              <c:numCache>
                <c:formatCode>General</c:formatCode>
                <c:ptCount val="2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  <c:pt idx="21">
                  <c:v>2024</c:v>
                </c:pt>
                <c:pt idx="22">
                  <c:v>2025</c:v>
                </c:pt>
              </c:numCache>
            </c:numRef>
          </c:xVal>
          <c:yVal>
            <c:numRef>
              <c:f>'Cat Grant Enacted'!$B$2:$B$24</c:f>
              <c:numCache>
                <c:formatCode>#,##0</c:formatCode>
                <c:ptCount val="23"/>
                <c:pt idx="0">
                  <c:v>1143</c:v>
                </c:pt>
                <c:pt idx="1">
                  <c:v>1168</c:v>
                </c:pt>
                <c:pt idx="2">
                  <c:v>1137</c:v>
                </c:pt>
                <c:pt idx="3">
                  <c:v>1113</c:v>
                </c:pt>
                <c:pt idx="4">
                  <c:v>1113</c:v>
                </c:pt>
                <c:pt idx="5">
                  <c:v>1078</c:v>
                </c:pt>
                <c:pt idx="6">
                  <c:v>1095</c:v>
                </c:pt>
                <c:pt idx="7">
                  <c:v>1116</c:v>
                </c:pt>
                <c:pt idx="8">
                  <c:v>1104</c:v>
                </c:pt>
                <c:pt idx="9">
                  <c:v>1089</c:v>
                </c:pt>
                <c:pt idx="10">
                  <c:v>1032</c:v>
                </c:pt>
                <c:pt idx="11">
                  <c:v>1054</c:v>
                </c:pt>
                <c:pt idx="12">
                  <c:v>1054</c:v>
                </c:pt>
                <c:pt idx="13">
                  <c:v>1081</c:v>
                </c:pt>
                <c:pt idx="14">
                  <c:v>1066</c:v>
                </c:pt>
                <c:pt idx="15">
                  <c:v>1076</c:v>
                </c:pt>
                <c:pt idx="16">
                  <c:v>1076</c:v>
                </c:pt>
                <c:pt idx="17">
                  <c:v>1075</c:v>
                </c:pt>
                <c:pt idx="18">
                  <c:v>1099</c:v>
                </c:pt>
                <c:pt idx="19">
                  <c:v>1099</c:v>
                </c:pt>
                <c:pt idx="20">
                  <c:v>1160</c:v>
                </c:pt>
                <c:pt idx="21">
                  <c:v>1106</c:v>
                </c:pt>
                <c:pt idx="22">
                  <c:v>1106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58C7-4C63-8D81-492D31F9F63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-2109487704"/>
        <c:axId val="-2108718344"/>
      </c:scatterChart>
      <c:valAx>
        <c:axId val="-2109487704"/>
        <c:scaling>
          <c:orientation val="minMax"/>
          <c:max val="2025"/>
          <c:min val="2003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8718344"/>
        <c:crosses val="autoZero"/>
        <c:crossBetween val="midCat"/>
        <c:majorUnit val="2"/>
      </c:valAx>
      <c:valAx>
        <c:axId val="-2108718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Dollars in Millions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4877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0.57308</cdr:x>
      <cdr:y>0.94881</cdr:y>
    </cdr:from>
    <cdr:to>
      <cdr:x>0.70507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E1D4337-DF00-DE7A-79E6-153C15960A19}"/>
            </a:ext>
          </a:extLst>
        </cdr:cNvPr>
        <cdr:cNvSpPr txBox="1"/>
      </cdr:nvSpPr>
      <cdr:spPr>
        <a:xfrm xmlns:a="http://schemas.openxmlformats.org/drawingml/2006/main">
          <a:off x="3771900" y="3025139"/>
          <a:ext cx="868680" cy="163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/>
        </a:p>
      </cdr:txBody>
    </cdr:sp>
  </cdr:relSizeAnchor>
  <cdr:relSizeAnchor xmlns:cdr="http://schemas.openxmlformats.org/drawingml/2006/chartDrawing">
    <cdr:from>
      <cdr:x>0.0081</cdr:x>
      <cdr:y>0.91536</cdr:y>
    </cdr:from>
    <cdr:to>
      <cdr:x>0.46657</cdr:x>
      <cdr:y>0.99283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E6C8B07-B40C-EC8B-04A0-BF9D5C26ECF7}"/>
            </a:ext>
          </a:extLst>
        </cdr:cNvPr>
        <cdr:cNvSpPr txBox="1"/>
      </cdr:nvSpPr>
      <cdr:spPr>
        <a:xfrm xmlns:a="http://schemas.openxmlformats.org/drawingml/2006/main">
          <a:off x="53340" y="2918460"/>
          <a:ext cx="3017520" cy="247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kern="1200"/>
            <a:t>Data sources from</a:t>
          </a:r>
          <a:r>
            <a:rPr lang="en-US" sz="1000" kern="1200" baseline="0"/>
            <a:t> annual Congressional Appropriations</a:t>
          </a:r>
          <a:endParaRPr lang="en-US" sz="1000" kern="12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0.57308</cdr:x>
      <cdr:y>0.94881</cdr:y>
    </cdr:from>
    <cdr:to>
      <cdr:x>0.70507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E1D4337-DF00-DE7A-79E6-153C15960A19}"/>
            </a:ext>
          </a:extLst>
        </cdr:cNvPr>
        <cdr:cNvSpPr txBox="1"/>
      </cdr:nvSpPr>
      <cdr:spPr>
        <a:xfrm xmlns:a="http://schemas.openxmlformats.org/drawingml/2006/main">
          <a:off x="3771900" y="3025139"/>
          <a:ext cx="868680" cy="163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/>
        </a:p>
      </cdr:txBody>
    </cdr:sp>
  </cdr:relSizeAnchor>
  <cdr:relSizeAnchor xmlns:cdr="http://schemas.openxmlformats.org/drawingml/2006/chartDrawing">
    <cdr:from>
      <cdr:x>0.0081</cdr:x>
      <cdr:y>0.91536</cdr:y>
    </cdr:from>
    <cdr:to>
      <cdr:x>0.46657</cdr:x>
      <cdr:y>0.99283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E6C8B07-B40C-EC8B-04A0-BF9D5C26ECF7}"/>
            </a:ext>
          </a:extLst>
        </cdr:cNvPr>
        <cdr:cNvSpPr txBox="1"/>
      </cdr:nvSpPr>
      <cdr:spPr>
        <a:xfrm xmlns:a="http://schemas.openxmlformats.org/drawingml/2006/main">
          <a:off x="53340" y="2918460"/>
          <a:ext cx="3017520" cy="247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kern="1200"/>
            <a:t>Data sources from</a:t>
          </a:r>
          <a:r>
            <a:rPr lang="en-US" sz="1000" kern="1200" baseline="0"/>
            <a:t> annual Congressional Appropriations</a:t>
          </a:r>
          <a:endParaRPr lang="en-US" sz="1000" kern="12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D30CF-4BEC-09AA-B162-5CB56F221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FFEB0-713E-5536-72E2-0C2311CE6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E9354-84F3-DF86-71C2-7541128B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3870-9F15-61C5-4CCD-740440638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7CB9B-0A31-787B-E8D7-17A59AFD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2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AC7E2-8F12-ED2B-E457-7FDDDE47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E9756-F48E-B71B-F01C-D8A1991C8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0D4C-8C1E-F46F-FAC6-309708BD7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AC5AB-25D0-75EA-C1C9-7CDFD1D2E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98C42-579C-13F3-13CC-80E7C599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0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E74B5-0CE5-0D6F-E7C0-31CFF09DC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18C16-6659-579D-51E4-680051ED9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5ADFD-F52E-E3AA-D37A-BA59B432D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4036F-F351-C471-42C8-B61AD53A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2E1E-BC55-8C2D-61D9-C50F018A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4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173F-8E8C-C313-A5AA-C0546B33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3A314-7807-A73E-1A33-453BA4EC0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1C197-C49E-F3D5-2E19-7B59ED96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720D7-64AA-A637-9EB2-11705AE8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4E412-7FD5-7A0D-DD7C-4A2FB641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1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AA1E-453C-7416-C877-1CBFC1CE7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F5C3B-ED04-12D1-1632-D4EA01F46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E606-1865-0A20-E7DD-D3DDDCC6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A8270-C60B-4DB3-B400-091806FB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56F23-4DA5-C352-1093-6E88E4E1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3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3EB60-F32F-B113-0C34-A0A6FF55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2FB03-311B-F08F-7952-869B9C54E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E232A-034E-127A-8C72-5189DFCF7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3DCA4-B48A-9346-961E-BEB68F29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5DCD4-1619-2030-640C-FDCBD109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D5F6C-F621-8410-42C6-D70BC403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0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4464E-71E0-1ABE-3F82-8723FC05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AF920-07E3-57B1-00B0-3CD1C2887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CB7E0-1401-7699-8266-F12459EFD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66FB0-C3FB-04EB-31A3-17FCC689A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6ACDC1-1032-C75E-6DDB-3F7E44FA7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B2652-598E-017A-1F58-73A0C171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BC6E84-6484-7524-22B5-C091D2577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323F9-4893-575A-EC42-B3646B0E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7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B4D3-B6CE-2381-7ED5-794182C4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282E3-701B-A133-696C-68F0125A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088C9-2D5D-36A1-2341-6BC5147E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DEC5B-2708-1121-F35D-EFF6B8A6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96CB4-3587-6814-0C80-58A2E1EE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DC22F-ADB5-F2AE-0204-209E7A5C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22141-304E-B1EA-47E2-DBC7CB9C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4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0309-DF72-E7A1-DA80-D170FC53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9EBC7-F7EF-E7DE-A12D-7B350E77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8E0C2-3D64-BC4E-3DDD-6156F83B5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93A63-9BFB-A6A7-E7E0-1AFD82F9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C05B8-1F1A-F880-D027-A324C357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DF2F5-30B9-E83F-E255-B448A986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3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343D-0872-A671-3657-6DE045F26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A1DC2F-351F-8B9D-953E-ADFBE34C6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56EEE-3D3F-46E4-AA96-45EE5D335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1C827-B1CA-4699-53D7-1D93C889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13C51-5340-8862-F22E-0C19293A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6C790-D2B5-B4A5-FA02-42C37AF1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3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100BC-917F-E3E1-9937-CDF9594B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65324-D840-FBC6-EA82-3B1329ECE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1F8CE-4531-4261-1266-91ED85C27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3CA406-5D76-4A18-91CA-E1799CDE120C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0A6C3-F595-25D3-BDF7-57828DFBC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9DC6A-ED20-C211-7864-DABA9A720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D911CC-DFCE-4811-8E90-9606A200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0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FF19065-106A-13E2-11F7-C1DE039EBE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251605"/>
              </p:ext>
            </p:extLst>
          </p:nvPr>
        </p:nvGraphicFramePr>
        <p:xfrm>
          <a:off x="789709" y="318656"/>
          <a:ext cx="10848109" cy="617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22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D7899F-F6D8-C51D-1D91-31A495FEB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2" y="152400"/>
            <a:ext cx="12036708" cy="648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CA06E2-E681-A94F-33B9-85C4414EC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54" y="132080"/>
            <a:ext cx="11635073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1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8FC21D-4ED0-2789-8868-BDB9793EB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09" y="604296"/>
            <a:ext cx="11965381" cy="545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7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680B49-D9D2-E725-CB6F-2DB7893DC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3" y="421640"/>
            <a:ext cx="12044554" cy="601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6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61717-0CAF-1F24-9C45-0541F15CA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0AF337E-7C08-1FDA-600F-B4A28A8846F0}"/>
              </a:ext>
            </a:extLst>
          </p:cNvPr>
          <p:cNvGraphicFramePr>
            <a:graphicFrameLocks/>
          </p:cNvGraphicFramePr>
          <p:nvPr/>
        </p:nvGraphicFramePr>
        <p:xfrm>
          <a:off x="789709" y="318656"/>
          <a:ext cx="10848109" cy="617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586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120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Graves</dc:creator>
  <cp:lastModifiedBy>Beth Graves</cp:lastModifiedBy>
  <cp:revision>5</cp:revision>
  <dcterms:created xsi:type="dcterms:W3CDTF">2025-08-25T19:37:19Z</dcterms:created>
  <dcterms:modified xsi:type="dcterms:W3CDTF">2025-09-01T22:08:58Z</dcterms:modified>
</cp:coreProperties>
</file>