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19"/>
  </p:notesMasterIdLst>
  <p:handoutMasterIdLst>
    <p:handoutMasterId r:id="rId20"/>
  </p:handoutMasterIdLst>
  <p:sldIdLst>
    <p:sldId id="256" r:id="rId5"/>
    <p:sldId id="2145707620" r:id="rId6"/>
    <p:sldId id="2145707701" r:id="rId7"/>
    <p:sldId id="2145707622" r:id="rId8"/>
    <p:sldId id="2145707634" r:id="rId9"/>
    <p:sldId id="2145707637" r:id="rId10"/>
    <p:sldId id="2145707709" r:id="rId11"/>
    <p:sldId id="2145707714" r:id="rId12"/>
    <p:sldId id="2145707712" r:id="rId13"/>
    <p:sldId id="2145707679" r:id="rId14"/>
    <p:sldId id="2145707681" r:id="rId15"/>
    <p:sldId id="2145707715" r:id="rId16"/>
    <p:sldId id="2145707717" r:id="rId17"/>
    <p:sldId id="2145707633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E8035C-8016-0789-FA5D-F2A0E0B871E5}" name="Wilson, Reid" initials="RW" userId="S::Reid.Wilson@deq.nc.gov::53deaf39-3933-4bd3-9d3d-b00dec69bd9d" providerId="AD"/>
  <p188:author id="{FB956166-6D16-B4A5-10F5-E5ACAF744D42}" name="Byrne, Marlena" initials="BM" userId="S::marlena.byrne@deq.nc.gov::d2886367-4e81-41ff-abdb-c4aeb3bda0a3" providerId="AD"/>
  <p188:author id="{6721A49B-A660-DC51-A4B8-437B7E8AF660}" name="Morkoc, Suna" initials="" userId="S::suna.morkoc@deq.nc.gov::63171a22-6f6e-4376-ad5e-ba9de05de489" providerId="AD"/>
  <p188:author id="{1615829D-1BA9-24F1-125E-79C6832E7C68}" name="Brown, Stuart" initials="SB" userId="S::Stuart.brown@deq.nc.gov::bf5151c6-df77-401a-83cf-abfaa7c44a26" providerId="AD"/>
  <p188:author id="{DFF01BA7-DD07-535C-B649-645449A8FEAE}" name="Dodge, Grace" initials="GD" userId="S::Grace.dodge@deq.nc.gov::7be5eac6-d66c-40b4-ba4a-740348d0213a" providerId="AD"/>
  <p188:author id="{D16265EC-A3DD-731B-275E-20418BE6FEC2}" name="Recktenwald, Marc" initials="RM" userId="S::marc.recktenwald@deq.nc.gov::9e03ca82-3763-4976-84be-f22b2e89ed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500"/>
    <a:srgbClr val="F2C8FE"/>
    <a:srgbClr val="000000"/>
    <a:srgbClr val="8EB4E2"/>
    <a:srgbClr val="1F497D"/>
    <a:srgbClr val="83CCEB"/>
    <a:srgbClr val="83E28E"/>
    <a:srgbClr val="288DC2"/>
    <a:srgbClr val="7F9E3F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08935-FE5A-470C-851A-1341CE507EAD}" v="29" dt="2025-08-29T13:24:59.968"/>
    <p1510:client id="{B8F667BB-D17B-4ADF-974C-0E72C25C2D87}" v="3" dt="2025-08-29T18:51:33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4098" autoAdjust="0"/>
  </p:normalViewPr>
  <p:slideViewPr>
    <p:cSldViewPr snapToGrid="0">
      <p:cViewPr varScale="1">
        <p:scale>
          <a:sx n="36" d="100"/>
          <a:sy n="36" d="100"/>
        </p:scale>
        <p:origin x="2453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3E90D-EB19-40C9-A06C-C068D055C98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D9EEEC7-6B4A-466F-893E-048EEF1CA13F}">
      <dgm:prSet custT="1"/>
      <dgm:spPr/>
      <dgm:t>
        <a:bodyPr/>
        <a:lstStyle/>
        <a:p>
          <a:pPr rtl="0"/>
          <a:r>
            <a:rPr lang="en-US" sz="1800" b="0" i="0"/>
            <a:t>Building </a:t>
          </a:r>
          <a:r>
            <a:rPr lang="en-US" sz="1800" b="0" i="0">
              <a:latin typeface="Aptos Display" panose="020B0004020202020204" pitchFamily="34" charset="0"/>
            </a:rPr>
            <a:t>Level</a:t>
          </a:r>
          <a:r>
            <a:rPr lang="en-US" sz="1800" b="0" i="0"/>
            <a:t> Mitigation</a:t>
          </a:r>
          <a:endParaRPr lang="en-US" sz="1800"/>
        </a:p>
      </dgm:t>
    </dgm:pt>
    <dgm:pt modelId="{62A5CFAC-9763-4628-B9BF-0C1179BAA94B}" type="parTrans" cxnId="{383ACD4E-F148-4851-ABD0-8CB3FB5DD70F}">
      <dgm:prSet/>
      <dgm:spPr/>
      <dgm:t>
        <a:bodyPr/>
        <a:lstStyle/>
        <a:p>
          <a:endParaRPr lang="en-US" sz="3600"/>
        </a:p>
      </dgm:t>
    </dgm:pt>
    <dgm:pt modelId="{69C78831-5788-4B37-BFC5-17161B9E4C4D}" type="sibTrans" cxnId="{383ACD4E-F148-4851-ABD0-8CB3FB5DD70F}">
      <dgm:prSet/>
      <dgm:spPr/>
      <dgm:t>
        <a:bodyPr/>
        <a:lstStyle/>
        <a:p>
          <a:endParaRPr lang="en-US" sz="3600"/>
        </a:p>
      </dgm:t>
    </dgm:pt>
    <dgm:pt modelId="{75C2E91E-55EE-4104-BF52-4728817580B7}">
      <dgm:prSet custT="1"/>
      <dgm:spPr/>
      <dgm:t>
        <a:bodyPr/>
        <a:lstStyle/>
        <a:p>
          <a:pPr rtl="0"/>
          <a:r>
            <a:rPr lang="en-US" sz="1800" b="0" i="0"/>
            <a:t>Channel Modifications</a:t>
          </a:r>
        </a:p>
      </dgm:t>
    </dgm:pt>
    <dgm:pt modelId="{E6F8E3F9-F7FD-4536-99C5-6A916D01D16F}" type="parTrans" cxnId="{7BAA139F-442A-4BBA-B540-A9DE17E3FB83}">
      <dgm:prSet/>
      <dgm:spPr/>
      <dgm:t>
        <a:bodyPr/>
        <a:lstStyle/>
        <a:p>
          <a:endParaRPr lang="en-US"/>
        </a:p>
      </dgm:t>
    </dgm:pt>
    <dgm:pt modelId="{D031386E-0FE3-454E-8D64-B568282F9430}" type="sibTrans" cxnId="{7BAA139F-442A-4BBA-B540-A9DE17E3FB83}">
      <dgm:prSet/>
      <dgm:spPr/>
      <dgm:t>
        <a:bodyPr/>
        <a:lstStyle/>
        <a:p>
          <a:endParaRPr lang="en-US"/>
        </a:p>
      </dgm:t>
    </dgm:pt>
    <dgm:pt modelId="{9DF94360-D525-452E-ACC6-31803251E7BE}">
      <dgm:prSet custT="1"/>
      <dgm:spPr/>
      <dgm:t>
        <a:bodyPr/>
        <a:lstStyle/>
        <a:p>
          <a:pPr rtl="0"/>
          <a:r>
            <a:rPr lang="en-US" sz="1800" b="0" i="0"/>
            <a:t>Nature Based Solutions</a:t>
          </a:r>
        </a:p>
      </dgm:t>
    </dgm:pt>
    <dgm:pt modelId="{246AAF31-009C-40F2-8CAA-58509AB739CF}" type="parTrans" cxnId="{3981A4B9-17C9-4E1A-A526-DD5323624577}">
      <dgm:prSet/>
      <dgm:spPr/>
      <dgm:t>
        <a:bodyPr/>
        <a:lstStyle/>
        <a:p>
          <a:endParaRPr lang="en-US"/>
        </a:p>
      </dgm:t>
    </dgm:pt>
    <dgm:pt modelId="{A9A6373A-F58E-4211-8900-A1076AED7094}" type="sibTrans" cxnId="{3981A4B9-17C9-4E1A-A526-DD5323624577}">
      <dgm:prSet/>
      <dgm:spPr/>
      <dgm:t>
        <a:bodyPr/>
        <a:lstStyle/>
        <a:p>
          <a:endParaRPr lang="en-US"/>
        </a:p>
      </dgm:t>
    </dgm:pt>
    <dgm:pt modelId="{5329289E-FF75-49F1-ACB1-41B4E581C653}">
      <dgm:prSet custT="1"/>
      <dgm:spPr/>
      <dgm:t>
        <a:bodyPr/>
        <a:lstStyle/>
        <a:p>
          <a:pPr rtl="0"/>
          <a:r>
            <a:rPr lang="en-US" sz="1800" b="0" i="0"/>
            <a:t>Infrastructure and Control Structures</a:t>
          </a:r>
        </a:p>
      </dgm:t>
    </dgm:pt>
    <dgm:pt modelId="{4AC263D9-4DA4-4D81-8A30-113017EA60E1}" type="parTrans" cxnId="{8441ADE0-623F-46EF-B29F-60E5F6AD4588}">
      <dgm:prSet/>
      <dgm:spPr/>
      <dgm:t>
        <a:bodyPr/>
        <a:lstStyle/>
        <a:p>
          <a:endParaRPr lang="en-US"/>
        </a:p>
      </dgm:t>
    </dgm:pt>
    <dgm:pt modelId="{324A77A5-FD4D-4D40-9486-3D06EB6BA6F7}" type="sibTrans" cxnId="{8441ADE0-623F-46EF-B29F-60E5F6AD4588}">
      <dgm:prSet/>
      <dgm:spPr/>
      <dgm:t>
        <a:bodyPr/>
        <a:lstStyle/>
        <a:p>
          <a:endParaRPr lang="en-US"/>
        </a:p>
      </dgm:t>
    </dgm:pt>
    <dgm:pt modelId="{BA7A73D3-6BD1-4342-917B-C10460463AA4}">
      <dgm:prSet custT="1"/>
      <dgm:spPr/>
      <dgm:t>
        <a:bodyPr/>
        <a:lstStyle/>
        <a:p>
          <a:pPr rtl="0"/>
          <a:r>
            <a:rPr lang="en-US" sz="1800" b="0" i="0"/>
            <a:t>Policy and Planning</a:t>
          </a:r>
        </a:p>
      </dgm:t>
    </dgm:pt>
    <dgm:pt modelId="{B4446980-599C-493D-B70D-36D1D492697D}" type="parTrans" cxnId="{89F551E7-1E77-48DA-A773-072D71753DED}">
      <dgm:prSet/>
      <dgm:spPr/>
      <dgm:t>
        <a:bodyPr/>
        <a:lstStyle/>
        <a:p>
          <a:endParaRPr lang="en-US"/>
        </a:p>
      </dgm:t>
    </dgm:pt>
    <dgm:pt modelId="{46A4EF54-975D-4DC0-9977-2C3882CB8068}" type="sibTrans" cxnId="{89F551E7-1E77-48DA-A773-072D71753DED}">
      <dgm:prSet/>
      <dgm:spPr/>
      <dgm:t>
        <a:bodyPr/>
        <a:lstStyle/>
        <a:p>
          <a:endParaRPr lang="en-US"/>
        </a:p>
      </dgm:t>
    </dgm:pt>
    <dgm:pt modelId="{99CEAC0C-DFB0-4012-A419-B5EE5866FA5C}">
      <dgm:prSet custT="1"/>
      <dgm:spPr/>
      <dgm:t>
        <a:bodyPr/>
        <a:lstStyle/>
        <a:p>
          <a:pPr rtl="0"/>
          <a:r>
            <a:rPr lang="en-US" sz="1400" b="0" i="0"/>
            <a:t>Relocation, Utility Elevation, Structural Elevation, Reconstruction, Wet Floodproofing, Dry Floodproofing, Acquisition/Demolition</a:t>
          </a:r>
          <a:endParaRPr lang="en-US" sz="1400"/>
        </a:p>
      </dgm:t>
    </dgm:pt>
    <dgm:pt modelId="{A324E499-B65D-4D4D-8D25-6D9D9CA1ADC4}" type="parTrans" cxnId="{C35072A4-F469-4EBE-B53B-125106352D3A}">
      <dgm:prSet/>
      <dgm:spPr/>
      <dgm:t>
        <a:bodyPr/>
        <a:lstStyle/>
        <a:p>
          <a:endParaRPr lang="en-US"/>
        </a:p>
      </dgm:t>
    </dgm:pt>
    <dgm:pt modelId="{B0DB27D8-B112-4367-8629-8E6C367C7448}" type="sibTrans" cxnId="{C35072A4-F469-4EBE-B53B-125106352D3A}">
      <dgm:prSet/>
      <dgm:spPr/>
      <dgm:t>
        <a:bodyPr/>
        <a:lstStyle/>
        <a:p>
          <a:endParaRPr lang="en-US"/>
        </a:p>
      </dgm:t>
    </dgm:pt>
    <dgm:pt modelId="{A9880629-9086-4223-8395-CFF90DCD22B5}">
      <dgm:prSet custT="1"/>
      <dgm:spPr/>
      <dgm:t>
        <a:bodyPr/>
        <a:lstStyle/>
        <a:p>
          <a:pPr rtl="0"/>
          <a:r>
            <a:rPr lang="en-US" sz="1200" b="0" i="0"/>
            <a:t>Water Farming, Afforestation, Flood Storage Wetlands, Floodplain Restoration, Riparian Buffers, Floodplain Preservation</a:t>
          </a:r>
        </a:p>
      </dgm:t>
    </dgm:pt>
    <dgm:pt modelId="{FB4F442C-78CB-4C8A-B3EF-9C18A6508094}" type="parTrans" cxnId="{93B1976F-92C4-4EDC-A11D-C33C5CE1EF95}">
      <dgm:prSet/>
      <dgm:spPr/>
      <dgm:t>
        <a:bodyPr/>
        <a:lstStyle/>
        <a:p>
          <a:endParaRPr lang="en-US"/>
        </a:p>
      </dgm:t>
    </dgm:pt>
    <dgm:pt modelId="{EC9F2EF4-CDD5-4F2F-9140-C0833127425D}" type="sibTrans" cxnId="{93B1976F-92C4-4EDC-A11D-C33C5CE1EF95}">
      <dgm:prSet/>
      <dgm:spPr/>
      <dgm:t>
        <a:bodyPr/>
        <a:lstStyle/>
        <a:p>
          <a:endParaRPr lang="en-US"/>
        </a:p>
      </dgm:t>
    </dgm:pt>
    <dgm:pt modelId="{753DCB17-1747-464F-8786-328591513C8C}">
      <dgm:prSet custT="1"/>
      <dgm:spPr/>
      <dgm:t>
        <a:bodyPr/>
        <a:lstStyle/>
        <a:p>
          <a:pPr rtl="0"/>
          <a:r>
            <a:rPr lang="en-US" sz="1400" b="0" i="0"/>
            <a:t>Levee/Dike/Berm, Dams, Roadway Elevation/Road Crossing Modification, Storm Water Management Activities</a:t>
          </a:r>
        </a:p>
      </dgm:t>
    </dgm:pt>
    <dgm:pt modelId="{A78A86EB-1225-493A-9006-9FF4031F1F05}" type="parTrans" cxnId="{42CC4170-F0FC-4FEE-B14B-3E65116B0C8D}">
      <dgm:prSet/>
      <dgm:spPr/>
      <dgm:t>
        <a:bodyPr/>
        <a:lstStyle/>
        <a:p>
          <a:endParaRPr lang="en-US"/>
        </a:p>
      </dgm:t>
    </dgm:pt>
    <dgm:pt modelId="{96F7B746-794B-4CA9-8875-2FE8756CE67B}" type="sibTrans" cxnId="{42CC4170-F0FC-4FEE-B14B-3E65116B0C8D}">
      <dgm:prSet/>
      <dgm:spPr/>
      <dgm:t>
        <a:bodyPr/>
        <a:lstStyle/>
        <a:p>
          <a:endParaRPr lang="en-US"/>
        </a:p>
      </dgm:t>
    </dgm:pt>
    <dgm:pt modelId="{4AB1E6E1-D330-4055-8A16-37A3CFC88954}">
      <dgm:prSet custT="1"/>
      <dgm:spPr/>
      <dgm:t>
        <a:bodyPr/>
        <a:lstStyle/>
        <a:p>
          <a:pPr rtl="0"/>
          <a:r>
            <a:rPr lang="en-US" sz="1400" b="0" i="0"/>
            <a:t>Enhanced Zoning, Land Use/Impervious Area Restrictions, Multi-use Floodplains, Stormwater, Water Quality, Floodplain Regulations</a:t>
          </a:r>
        </a:p>
      </dgm:t>
    </dgm:pt>
    <dgm:pt modelId="{920F18F3-1270-4EB7-A845-EB3BDB4D315D}" type="parTrans" cxnId="{E5373EBD-7E21-4F3F-8BED-DFE52C04E122}">
      <dgm:prSet/>
      <dgm:spPr/>
      <dgm:t>
        <a:bodyPr/>
        <a:lstStyle/>
        <a:p>
          <a:endParaRPr lang="en-US"/>
        </a:p>
      </dgm:t>
    </dgm:pt>
    <dgm:pt modelId="{8C43FBAB-B0C1-4202-839A-7ED102EAA296}" type="sibTrans" cxnId="{E5373EBD-7E21-4F3F-8BED-DFE52C04E122}">
      <dgm:prSet/>
      <dgm:spPr/>
      <dgm:t>
        <a:bodyPr/>
        <a:lstStyle/>
        <a:p>
          <a:endParaRPr lang="en-US"/>
        </a:p>
      </dgm:t>
    </dgm:pt>
    <dgm:pt modelId="{4993A645-2428-42E9-A83E-8E5AE94B1B12}">
      <dgm:prSet custT="1"/>
      <dgm:spPr/>
      <dgm:t>
        <a:bodyPr/>
        <a:lstStyle/>
        <a:p>
          <a:pPr rtl="0"/>
          <a:r>
            <a:rPr lang="en-US" sz="1400" b="0" i="0"/>
            <a:t>Debris Removal, Channel Dredging, Widening, Diversion</a:t>
          </a:r>
          <a:endParaRPr lang="en-US" sz="1800" b="0" i="0"/>
        </a:p>
      </dgm:t>
    </dgm:pt>
    <dgm:pt modelId="{AECC4F96-F1C3-4574-9478-0B5B6160CE87}" type="parTrans" cxnId="{B6B6A16F-C44C-4636-886D-51344B0CFD04}">
      <dgm:prSet/>
      <dgm:spPr/>
      <dgm:t>
        <a:bodyPr/>
        <a:lstStyle/>
        <a:p>
          <a:endParaRPr lang="en-US"/>
        </a:p>
      </dgm:t>
    </dgm:pt>
    <dgm:pt modelId="{0B06969E-2FC5-4324-B330-92B39EC4BECF}" type="sibTrans" cxnId="{B6B6A16F-C44C-4636-886D-51344B0CFD04}">
      <dgm:prSet/>
      <dgm:spPr/>
      <dgm:t>
        <a:bodyPr/>
        <a:lstStyle/>
        <a:p>
          <a:endParaRPr lang="en-US"/>
        </a:p>
      </dgm:t>
    </dgm:pt>
    <dgm:pt modelId="{424BEEBA-377C-44C9-8CDE-583357363ECE}" type="pres">
      <dgm:prSet presAssocID="{5A53E90D-EB19-40C9-A06C-C068D055C983}" presName="Name0" presStyleCnt="0">
        <dgm:presLayoutVars>
          <dgm:dir/>
          <dgm:animLvl val="lvl"/>
          <dgm:resizeHandles/>
        </dgm:presLayoutVars>
      </dgm:prSet>
      <dgm:spPr/>
    </dgm:pt>
    <dgm:pt modelId="{365312BD-0F01-4F5E-9273-45726DEF5981}" type="pres">
      <dgm:prSet presAssocID="{FD9EEEC7-6B4A-466F-893E-048EEF1CA13F}" presName="linNode" presStyleCnt="0"/>
      <dgm:spPr/>
    </dgm:pt>
    <dgm:pt modelId="{F4878132-644B-46AD-8BF2-1DF425A914D6}" type="pres">
      <dgm:prSet presAssocID="{FD9EEEC7-6B4A-466F-893E-048EEF1CA13F}" presName="parentShp" presStyleLbl="node1" presStyleIdx="0" presStyleCnt="5">
        <dgm:presLayoutVars>
          <dgm:bulletEnabled val="1"/>
        </dgm:presLayoutVars>
      </dgm:prSet>
      <dgm:spPr/>
    </dgm:pt>
    <dgm:pt modelId="{6587685A-590D-4662-A768-17879B36D197}" type="pres">
      <dgm:prSet presAssocID="{FD9EEEC7-6B4A-466F-893E-048EEF1CA13F}" presName="childShp" presStyleLbl="bgAccFollowNode1" presStyleIdx="0" presStyleCnt="5">
        <dgm:presLayoutVars>
          <dgm:bulletEnabled val="1"/>
        </dgm:presLayoutVars>
      </dgm:prSet>
      <dgm:spPr/>
    </dgm:pt>
    <dgm:pt modelId="{7B54E1CE-F873-4FEA-8559-496ECC5086D7}" type="pres">
      <dgm:prSet presAssocID="{69C78831-5788-4B37-BFC5-17161B9E4C4D}" presName="spacing" presStyleCnt="0"/>
      <dgm:spPr/>
    </dgm:pt>
    <dgm:pt modelId="{4B341069-B6B4-4B0A-ABE4-0AA2ED419E81}" type="pres">
      <dgm:prSet presAssocID="{75C2E91E-55EE-4104-BF52-4728817580B7}" presName="linNode" presStyleCnt="0"/>
      <dgm:spPr/>
    </dgm:pt>
    <dgm:pt modelId="{1C21174F-02E7-49EE-8B89-34F01D15321A}" type="pres">
      <dgm:prSet presAssocID="{75C2E91E-55EE-4104-BF52-4728817580B7}" presName="parentShp" presStyleLbl="node1" presStyleIdx="1" presStyleCnt="5">
        <dgm:presLayoutVars>
          <dgm:bulletEnabled val="1"/>
        </dgm:presLayoutVars>
      </dgm:prSet>
      <dgm:spPr/>
    </dgm:pt>
    <dgm:pt modelId="{3FBE3EBF-0635-4600-95BF-1A8051940486}" type="pres">
      <dgm:prSet presAssocID="{75C2E91E-55EE-4104-BF52-4728817580B7}" presName="childShp" presStyleLbl="bgAccFollowNode1" presStyleIdx="1" presStyleCnt="5">
        <dgm:presLayoutVars>
          <dgm:bulletEnabled val="1"/>
        </dgm:presLayoutVars>
      </dgm:prSet>
      <dgm:spPr/>
    </dgm:pt>
    <dgm:pt modelId="{63F795B8-2253-47B2-A79B-1B452C2B074D}" type="pres">
      <dgm:prSet presAssocID="{D031386E-0FE3-454E-8D64-B568282F9430}" presName="spacing" presStyleCnt="0"/>
      <dgm:spPr/>
    </dgm:pt>
    <dgm:pt modelId="{52BD8386-397F-464D-8582-A5A330A836E7}" type="pres">
      <dgm:prSet presAssocID="{9DF94360-D525-452E-ACC6-31803251E7BE}" presName="linNode" presStyleCnt="0"/>
      <dgm:spPr/>
    </dgm:pt>
    <dgm:pt modelId="{B8DEA5CD-A143-4AE5-A8A3-540D953441CF}" type="pres">
      <dgm:prSet presAssocID="{9DF94360-D525-452E-ACC6-31803251E7BE}" presName="parentShp" presStyleLbl="node1" presStyleIdx="2" presStyleCnt="5">
        <dgm:presLayoutVars>
          <dgm:bulletEnabled val="1"/>
        </dgm:presLayoutVars>
      </dgm:prSet>
      <dgm:spPr/>
    </dgm:pt>
    <dgm:pt modelId="{C15E9174-6FEF-44B8-AE12-80F7E58CD40E}" type="pres">
      <dgm:prSet presAssocID="{9DF94360-D525-452E-ACC6-31803251E7BE}" presName="childShp" presStyleLbl="bgAccFollowNode1" presStyleIdx="2" presStyleCnt="5">
        <dgm:presLayoutVars>
          <dgm:bulletEnabled val="1"/>
        </dgm:presLayoutVars>
      </dgm:prSet>
      <dgm:spPr/>
    </dgm:pt>
    <dgm:pt modelId="{8A4CBD4D-0C48-4216-94E6-016B0B26393B}" type="pres">
      <dgm:prSet presAssocID="{A9A6373A-F58E-4211-8900-A1076AED7094}" presName="spacing" presStyleCnt="0"/>
      <dgm:spPr/>
    </dgm:pt>
    <dgm:pt modelId="{22157056-5625-4582-A8FE-F4EEB9557F38}" type="pres">
      <dgm:prSet presAssocID="{5329289E-FF75-49F1-ACB1-41B4E581C653}" presName="linNode" presStyleCnt="0"/>
      <dgm:spPr/>
    </dgm:pt>
    <dgm:pt modelId="{E93CDD37-2E3F-46C0-8A67-7CC16DA529FE}" type="pres">
      <dgm:prSet presAssocID="{5329289E-FF75-49F1-ACB1-41B4E581C653}" presName="parentShp" presStyleLbl="node1" presStyleIdx="3" presStyleCnt="5">
        <dgm:presLayoutVars>
          <dgm:bulletEnabled val="1"/>
        </dgm:presLayoutVars>
      </dgm:prSet>
      <dgm:spPr/>
    </dgm:pt>
    <dgm:pt modelId="{D10CA7FA-6FE5-48C9-B37F-F59FA905AF54}" type="pres">
      <dgm:prSet presAssocID="{5329289E-FF75-49F1-ACB1-41B4E581C653}" presName="childShp" presStyleLbl="bgAccFollowNode1" presStyleIdx="3" presStyleCnt="5">
        <dgm:presLayoutVars>
          <dgm:bulletEnabled val="1"/>
        </dgm:presLayoutVars>
      </dgm:prSet>
      <dgm:spPr/>
    </dgm:pt>
    <dgm:pt modelId="{3F2A5F46-01BE-4C60-A891-94A2F0679477}" type="pres">
      <dgm:prSet presAssocID="{324A77A5-FD4D-4D40-9486-3D06EB6BA6F7}" presName="spacing" presStyleCnt="0"/>
      <dgm:spPr/>
    </dgm:pt>
    <dgm:pt modelId="{FDAB2855-A799-49C2-A720-2F597BF01AEF}" type="pres">
      <dgm:prSet presAssocID="{BA7A73D3-6BD1-4342-917B-C10460463AA4}" presName="linNode" presStyleCnt="0"/>
      <dgm:spPr/>
    </dgm:pt>
    <dgm:pt modelId="{F08CC7B7-806A-46EC-A249-4246EE6A071E}" type="pres">
      <dgm:prSet presAssocID="{BA7A73D3-6BD1-4342-917B-C10460463AA4}" presName="parentShp" presStyleLbl="node1" presStyleIdx="4" presStyleCnt="5">
        <dgm:presLayoutVars>
          <dgm:bulletEnabled val="1"/>
        </dgm:presLayoutVars>
      </dgm:prSet>
      <dgm:spPr/>
    </dgm:pt>
    <dgm:pt modelId="{F9E32A17-DF8C-460A-B867-50F1437510EE}" type="pres">
      <dgm:prSet presAssocID="{BA7A73D3-6BD1-4342-917B-C10460463AA4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6C982304-C43F-474E-89CE-4A4825257CB3}" type="presOf" srcId="{FD9EEEC7-6B4A-466F-893E-048EEF1CA13F}" destId="{F4878132-644B-46AD-8BF2-1DF425A914D6}" srcOrd="0" destOrd="0" presId="urn:microsoft.com/office/officeart/2005/8/layout/vList6"/>
    <dgm:cxn modelId="{F1A91711-D3AC-4897-9C62-8617FBA2F516}" type="presOf" srcId="{4993A645-2428-42E9-A83E-8E5AE94B1B12}" destId="{3FBE3EBF-0635-4600-95BF-1A8051940486}" srcOrd="0" destOrd="0" presId="urn:microsoft.com/office/officeart/2005/8/layout/vList6"/>
    <dgm:cxn modelId="{C2A1F340-FF64-4F71-81D4-DF23C7D761C6}" type="presOf" srcId="{4AB1E6E1-D330-4055-8A16-37A3CFC88954}" destId="{F9E32A17-DF8C-460A-B867-50F1437510EE}" srcOrd="0" destOrd="0" presId="urn:microsoft.com/office/officeart/2005/8/layout/vList6"/>
    <dgm:cxn modelId="{A15A6942-4632-4C9F-9F85-6C2C870F11E7}" type="presOf" srcId="{A9880629-9086-4223-8395-CFF90DCD22B5}" destId="{C15E9174-6FEF-44B8-AE12-80F7E58CD40E}" srcOrd="0" destOrd="0" presId="urn:microsoft.com/office/officeart/2005/8/layout/vList6"/>
    <dgm:cxn modelId="{478F3C43-E78D-485D-83F9-F53E512DA315}" type="presOf" srcId="{99CEAC0C-DFB0-4012-A419-B5EE5866FA5C}" destId="{6587685A-590D-4662-A768-17879B36D197}" srcOrd="0" destOrd="0" presId="urn:microsoft.com/office/officeart/2005/8/layout/vList6"/>
    <dgm:cxn modelId="{383ACD4E-F148-4851-ABD0-8CB3FB5DD70F}" srcId="{5A53E90D-EB19-40C9-A06C-C068D055C983}" destId="{FD9EEEC7-6B4A-466F-893E-048EEF1CA13F}" srcOrd="0" destOrd="0" parTransId="{62A5CFAC-9763-4628-B9BF-0C1179BAA94B}" sibTransId="{69C78831-5788-4B37-BFC5-17161B9E4C4D}"/>
    <dgm:cxn modelId="{93B1976F-92C4-4EDC-A11D-C33C5CE1EF95}" srcId="{9DF94360-D525-452E-ACC6-31803251E7BE}" destId="{A9880629-9086-4223-8395-CFF90DCD22B5}" srcOrd="0" destOrd="0" parTransId="{FB4F442C-78CB-4C8A-B3EF-9C18A6508094}" sibTransId="{EC9F2EF4-CDD5-4F2F-9140-C0833127425D}"/>
    <dgm:cxn modelId="{B6B6A16F-C44C-4636-886D-51344B0CFD04}" srcId="{75C2E91E-55EE-4104-BF52-4728817580B7}" destId="{4993A645-2428-42E9-A83E-8E5AE94B1B12}" srcOrd="0" destOrd="0" parTransId="{AECC4F96-F1C3-4574-9478-0B5B6160CE87}" sibTransId="{0B06969E-2FC5-4324-B330-92B39EC4BECF}"/>
    <dgm:cxn modelId="{42CC4170-F0FC-4FEE-B14B-3E65116B0C8D}" srcId="{5329289E-FF75-49F1-ACB1-41B4E581C653}" destId="{753DCB17-1747-464F-8786-328591513C8C}" srcOrd="0" destOrd="0" parTransId="{A78A86EB-1225-493A-9006-9FF4031F1F05}" sibTransId="{96F7B746-794B-4CA9-8875-2FE8756CE67B}"/>
    <dgm:cxn modelId="{A438099D-9D20-4F7F-99AE-63BBFE5A1D1C}" type="presOf" srcId="{753DCB17-1747-464F-8786-328591513C8C}" destId="{D10CA7FA-6FE5-48C9-B37F-F59FA905AF54}" srcOrd="0" destOrd="0" presId="urn:microsoft.com/office/officeart/2005/8/layout/vList6"/>
    <dgm:cxn modelId="{7BAA139F-442A-4BBA-B540-A9DE17E3FB83}" srcId="{5A53E90D-EB19-40C9-A06C-C068D055C983}" destId="{75C2E91E-55EE-4104-BF52-4728817580B7}" srcOrd="1" destOrd="0" parTransId="{E6F8E3F9-F7FD-4536-99C5-6A916D01D16F}" sibTransId="{D031386E-0FE3-454E-8D64-B568282F9430}"/>
    <dgm:cxn modelId="{C35072A4-F469-4EBE-B53B-125106352D3A}" srcId="{FD9EEEC7-6B4A-466F-893E-048EEF1CA13F}" destId="{99CEAC0C-DFB0-4012-A419-B5EE5866FA5C}" srcOrd="0" destOrd="0" parTransId="{A324E499-B65D-4D4D-8D25-6D9D9CA1ADC4}" sibTransId="{B0DB27D8-B112-4367-8629-8E6C367C7448}"/>
    <dgm:cxn modelId="{6F827CB2-8D83-4318-AFD7-FDCC44536A2D}" type="presOf" srcId="{75C2E91E-55EE-4104-BF52-4728817580B7}" destId="{1C21174F-02E7-49EE-8B89-34F01D15321A}" srcOrd="0" destOrd="0" presId="urn:microsoft.com/office/officeart/2005/8/layout/vList6"/>
    <dgm:cxn modelId="{3981A4B9-17C9-4E1A-A526-DD5323624577}" srcId="{5A53E90D-EB19-40C9-A06C-C068D055C983}" destId="{9DF94360-D525-452E-ACC6-31803251E7BE}" srcOrd="2" destOrd="0" parTransId="{246AAF31-009C-40F2-8CAA-58509AB739CF}" sibTransId="{A9A6373A-F58E-4211-8900-A1076AED7094}"/>
    <dgm:cxn modelId="{E5373EBD-7E21-4F3F-8BED-DFE52C04E122}" srcId="{BA7A73D3-6BD1-4342-917B-C10460463AA4}" destId="{4AB1E6E1-D330-4055-8A16-37A3CFC88954}" srcOrd="0" destOrd="0" parTransId="{920F18F3-1270-4EB7-A845-EB3BDB4D315D}" sibTransId="{8C43FBAB-B0C1-4202-839A-7ED102EAA296}"/>
    <dgm:cxn modelId="{7E7FB2BE-7BCE-49C8-8A10-CC7EC215211D}" type="presOf" srcId="{9DF94360-D525-452E-ACC6-31803251E7BE}" destId="{B8DEA5CD-A143-4AE5-A8A3-540D953441CF}" srcOrd="0" destOrd="0" presId="urn:microsoft.com/office/officeart/2005/8/layout/vList6"/>
    <dgm:cxn modelId="{83D480D8-E405-4711-B4EE-AF482BEA3A43}" type="presOf" srcId="{5A53E90D-EB19-40C9-A06C-C068D055C983}" destId="{424BEEBA-377C-44C9-8CDE-583357363ECE}" srcOrd="0" destOrd="0" presId="urn:microsoft.com/office/officeart/2005/8/layout/vList6"/>
    <dgm:cxn modelId="{8441ADE0-623F-46EF-B29F-60E5F6AD4588}" srcId="{5A53E90D-EB19-40C9-A06C-C068D055C983}" destId="{5329289E-FF75-49F1-ACB1-41B4E581C653}" srcOrd="3" destOrd="0" parTransId="{4AC263D9-4DA4-4D81-8A30-113017EA60E1}" sibTransId="{324A77A5-FD4D-4D40-9486-3D06EB6BA6F7}"/>
    <dgm:cxn modelId="{2BC0CCE0-C65D-455C-B697-56706EDE79AF}" type="presOf" srcId="{BA7A73D3-6BD1-4342-917B-C10460463AA4}" destId="{F08CC7B7-806A-46EC-A249-4246EE6A071E}" srcOrd="0" destOrd="0" presId="urn:microsoft.com/office/officeart/2005/8/layout/vList6"/>
    <dgm:cxn modelId="{89F551E7-1E77-48DA-A773-072D71753DED}" srcId="{5A53E90D-EB19-40C9-A06C-C068D055C983}" destId="{BA7A73D3-6BD1-4342-917B-C10460463AA4}" srcOrd="4" destOrd="0" parTransId="{B4446980-599C-493D-B70D-36D1D492697D}" sibTransId="{46A4EF54-975D-4DC0-9977-2C3882CB8068}"/>
    <dgm:cxn modelId="{15246BEB-4826-4D58-BE82-79890FDD46EC}" type="presOf" srcId="{5329289E-FF75-49F1-ACB1-41B4E581C653}" destId="{E93CDD37-2E3F-46C0-8A67-7CC16DA529FE}" srcOrd="0" destOrd="0" presId="urn:microsoft.com/office/officeart/2005/8/layout/vList6"/>
    <dgm:cxn modelId="{B91719CE-F7AF-4A92-9C9A-4BDE3B74B763}" type="presParOf" srcId="{424BEEBA-377C-44C9-8CDE-583357363ECE}" destId="{365312BD-0F01-4F5E-9273-45726DEF5981}" srcOrd="0" destOrd="0" presId="urn:microsoft.com/office/officeart/2005/8/layout/vList6"/>
    <dgm:cxn modelId="{1AA64F30-6EB3-4E0D-8988-99C23B5EFEA4}" type="presParOf" srcId="{365312BD-0F01-4F5E-9273-45726DEF5981}" destId="{F4878132-644B-46AD-8BF2-1DF425A914D6}" srcOrd="0" destOrd="0" presId="urn:microsoft.com/office/officeart/2005/8/layout/vList6"/>
    <dgm:cxn modelId="{DF74B4A4-C168-4BED-BA2B-F9FB0E6E65EB}" type="presParOf" srcId="{365312BD-0F01-4F5E-9273-45726DEF5981}" destId="{6587685A-590D-4662-A768-17879B36D197}" srcOrd="1" destOrd="0" presId="urn:microsoft.com/office/officeart/2005/8/layout/vList6"/>
    <dgm:cxn modelId="{3C1E0776-8CF6-44B5-90B3-F840EBB68801}" type="presParOf" srcId="{424BEEBA-377C-44C9-8CDE-583357363ECE}" destId="{7B54E1CE-F873-4FEA-8559-496ECC5086D7}" srcOrd="1" destOrd="0" presId="urn:microsoft.com/office/officeart/2005/8/layout/vList6"/>
    <dgm:cxn modelId="{97ADB326-8D94-4219-929F-A5DF783C6CD3}" type="presParOf" srcId="{424BEEBA-377C-44C9-8CDE-583357363ECE}" destId="{4B341069-B6B4-4B0A-ABE4-0AA2ED419E81}" srcOrd="2" destOrd="0" presId="urn:microsoft.com/office/officeart/2005/8/layout/vList6"/>
    <dgm:cxn modelId="{CBFA37A3-1E92-4CAF-A949-6D4AEEB7DD22}" type="presParOf" srcId="{4B341069-B6B4-4B0A-ABE4-0AA2ED419E81}" destId="{1C21174F-02E7-49EE-8B89-34F01D15321A}" srcOrd="0" destOrd="0" presId="urn:microsoft.com/office/officeart/2005/8/layout/vList6"/>
    <dgm:cxn modelId="{E11DB5B3-4930-4F9F-9240-5062F07F9423}" type="presParOf" srcId="{4B341069-B6B4-4B0A-ABE4-0AA2ED419E81}" destId="{3FBE3EBF-0635-4600-95BF-1A8051940486}" srcOrd="1" destOrd="0" presId="urn:microsoft.com/office/officeart/2005/8/layout/vList6"/>
    <dgm:cxn modelId="{70DB3A34-CDAD-46EE-B719-ACE6CEBCE90C}" type="presParOf" srcId="{424BEEBA-377C-44C9-8CDE-583357363ECE}" destId="{63F795B8-2253-47B2-A79B-1B452C2B074D}" srcOrd="3" destOrd="0" presId="urn:microsoft.com/office/officeart/2005/8/layout/vList6"/>
    <dgm:cxn modelId="{E6BE8577-114C-418C-8E9F-6E3714C4480D}" type="presParOf" srcId="{424BEEBA-377C-44C9-8CDE-583357363ECE}" destId="{52BD8386-397F-464D-8582-A5A330A836E7}" srcOrd="4" destOrd="0" presId="urn:microsoft.com/office/officeart/2005/8/layout/vList6"/>
    <dgm:cxn modelId="{BEE3AE1C-0B8C-4EB4-91B1-3275BFD7C47E}" type="presParOf" srcId="{52BD8386-397F-464D-8582-A5A330A836E7}" destId="{B8DEA5CD-A143-4AE5-A8A3-540D953441CF}" srcOrd="0" destOrd="0" presId="urn:microsoft.com/office/officeart/2005/8/layout/vList6"/>
    <dgm:cxn modelId="{F2E39B92-6BF9-48DF-AAA3-15A8BFE57430}" type="presParOf" srcId="{52BD8386-397F-464D-8582-A5A330A836E7}" destId="{C15E9174-6FEF-44B8-AE12-80F7E58CD40E}" srcOrd="1" destOrd="0" presId="urn:microsoft.com/office/officeart/2005/8/layout/vList6"/>
    <dgm:cxn modelId="{C753A6F6-6012-4FC4-9E9D-0E05C61A00AE}" type="presParOf" srcId="{424BEEBA-377C-44C9-8CDE-583357363ECE}" destId="{8A4CBD4D-0C48-4216-94E6-016B0B26393B}" srcOrd="5" destOrd="0" presId="urn:microsoft.com/office/officeart/2005/8/layout/vList6"/>
    <dgm:cxn modelId="{D05BE9F5-0986-49C9-A77A-D30A31A73171}" type="presParOf" srcId="{424BEEBA-377C-44C9-8CDE-583357363ECE}" destId="{22157056-5625-4582-A8FE-F4EEB9557F38}" srcOrd="6" destOrd="0" presId="urn:microsoft.com/office/officeart/2005/8/layout/vList6"/>
    <dgm:cxn modelId="{3459B6EE-8322-44E3-8D41-6396B4369805}" type="presParOf" srcId="{22157056-5625-4582-A8FE-F4EEB9557F38}" destId="{E93CDD37-2E3F-46C0-8A67-7CC16DA529FE}" srcOrd="0" destOrd="0" presId="urn:microsoft.com/office/officeart/2005/8/layout/vList6"/>
    <dgm:cxn modelId="{46FA2825-C13F-4EF6-9104-630316AB90AD}" type="presParOf" srcId="{22157056-5625-4582-A8FE-F4EEB9557F38}" destId="{D10CA7FA-6FE5-48C9-B37F-F59FA905AF54}" srcOrd="1" destOrd="0" presId="urn:microsoft.com/office/officeart/2005/8/layout/vList6"/>
    <dgm:cxn modelId="{41856D58-D30E-43F2-AA33-544F7941E57E}" type="presParOf" srcId="{424BEEBA-377C-44C9-8CDE-583357363ECE}" destId="{3F2A5F46-01BE-4C60-A891-94A2F0679477}" srcOrd="7" destOrd="0" presId="urn:microsoft.com/office/officeart/2005/8/layout/vList6"/>
    <dgm:cxn modelId="{92CC2B10-AA43-46FE-AAD5-5DB58ECA4CE8}" type="presParOf" srcId="{424BEEBA-377C-44C9-8CDE-583357363ECE}" destId="{FDAB2855-A799-49C2-A720-2F597BF01AEF}" srcOrd="8" destOrd="0" presId="urn:microsoft.com/office/officeart/2005/8/layout/vList6"/>
    <dgm:cxn modelId="{0A7DF6BA-6E63-474D-8CB8-45C7DEE5CF13}" type="presParOf" srcId="{FDAB2855-A799-49C2-A720-2F597BF01AEF}" destId="{F08CC7B7-806A-46EC-A249-4246EE6A071E}" srcOrd="0" destOrd="0" presId="urn:microsoft.com/office/officeart/2005/8/layout/vList6"/>
    <dgm:cxn modelId="{15C7439E-EA37-43F0-A89A-9BEEA8E5A3AB}" type="presParOf" srcId="{FDAB2855-A799-49C2-A720-2F597BF01AEF}" destId="{F9E32A17-DF8C-460A-B867-50F1437510EE}" srcOrd="1" destOrd="0" presId="urn:microsoft.com/office/officeart/2005/8/layout/vList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7685A-590D-4662-A768-17879B36D197}">
      <dsp:nvSpPr>
        <dsp:cNvPr id="0" name=""/>
        <dsp:cNvSpPr/>
      </dsp:nvSpPr>
      <dsp:spPr>
        <a:xfrm>
          <a:off x="2961508" y="1692"/>
          <a:ext cx="4442262" cy="9165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/>
            <a:t>Relocation, Utility Elevation, Structural Elevation, Reconstruction, Wet Floodproofing, Dry Floodproofing, Acquisition/Demolition</a:t>
          </a:r>
          <a:endParaRPr lang="en-US" sz="1400" kern="1200"/>
        </a:p>
      </dsp:txBody>
      <dsp:txXfrm>
        <a:off x="2961508" y="116264"/>
        <a:ext cx="4098546" cy="687431"/>
      </dsp:txXfrm>
    </dsp:sp>
    <dsp:sp modelId="{F4878132-644B-46AD-8BF2-1DF425A914D6}">
      <dsp:nvSpPr>
        <dsp:cNvPr id="0" name=""/>
        <dsp:cNvSpPr/>
      </dsp:nvSpPr>
      <dsp:spPr>
        <a:xfrm>
          <a:off x="0" y="1692"/>
          <a:ext cx="2961508" cy="9165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Building </a:t>
          </a:r>
          <a:r>
            <a:rPr lang="en-US" sz="1800" b="0" i="0" kern="1200">
              <a:latin typeface="Aptos Display" panose="020B0004020202020204" pitchFamily="34" charset="0"/>
            </a:rPr>
            <a:t>Level</a:t>
          </a:r>
          <a:r>
            <a:rPr lang="en-US" sz="1800" b="0" i="0" kern="1200"/>
            <a:t> Mitigation</a:t>
          </a:r>
          <a:endParaRPr lang="en-US" sz="1800" kern="1200"/>
        </a:p>
      </dsp:txBody>
      <dsp:txXfrm>
        <a:off x="44744" y="46436"/>
        <a:ext cx="2872020" cy="827087"/>
      </dsp:txXfrm>
    </dsp:sp>
    <dsp:sp modelId="{3FBE3EBF-0635-4600-95BF-1A8051940486}">
      <dsp:nvSpPr>
        <dsp:cNvPr id="0" name=""/>
        <dsp:cNvSpPr/>
      </dsp:nvSpPr>
      <dsp:spPr>
        <a:xfrm>
          <a:off x="2961508" y="1009926"/>
          <a:ext cx="4442262" cy="9165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706120"/>
            <a:satOff val="-6641"/>
            <a:lumOff val="-145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706120"/>
              <a:satOff val="-6641"/>
              <a:lumOff val="-14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/>
            <a:t>Debris Removal, Channel Dredging, Widening, Diversion</a:t>
          </a:r>
          <a:endParaRPr lang="en-US" sz="1800" b="0" i="0" kern="1200"/>
        </a:p>
      </dsp:txBody>
      <dsp:txXfrm>
        <a:off x="2961508" y="1124498"/>
        <a:ext cx="4098546" cy="687431"/>
      </dsp:txXfrm>
    </dsp:sp>
    <dsp:sp modelId="{1C21174F-02E7-49EE-8B89-34F01D15321A}">
      <dsp:nvSpPr>
        <dsp:cNvPr id="0" name=""/>
        <dsp:cNvSpPr/>
      </dsp:nvSpPr>
      <dsp:spPr>
        <a:xfrm>
          <a:off x="0" y="1009926"/>
          <a:ext cx="2961508" cy="916575"/>
        </a:xfrm>
        <a:prstGeom prst="roundRect">
          <a:avLst/>
        </a:prstGeom>
        <a:solidFill>
          <a:schemeClr val="accent4">
            <a:hueOff val="1739515"/>
            <a:satOff val="-335"/>
            <a:lumOff val="-7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Channel Modifications</a:t>
          </a:r>
        </a:p>
      </dsp:txBody>
      <dsp:txXfrm>
        <a:off x="44744" y="1054670"/>
        <a:ext cx="2872020" cy="827087"/>
      </dsp:txXfrm>
    </dsp:sp>
    <dsp:sp modelId="{C15E9174-6FEF-44B8-AE12-80F7E58CD40E}">
      <dsp:nvSpPr>
        <dsp:cNvPr id="0" name=""/>
        <dsp:cNvSpPr/>
      </dsp:nvSpPr>
      <dsp:spPr>
        <a:xfrm>
          <a:off x="2961508" y="2018160"/>
          <a:ext cx="4442262" cy="9165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3412240"/>
            <a:satOff val="-13282"/>
            <a:lumOff val="-289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412240"/>
              <a:satOff val="-13282"/>
              <a:lumOff val="-28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Water Farming, Afforestation, Flood Storage Wetlands, Floodplain Restoration, Riparian Buffers, Floodplain Preservation</a:t>
          </a:r>
        </a:p>
      </dsp:txBody>
      <dsp:txXfrm>
        <a:off x="2961508" y="2132732"/>
        <a:ext cx="4098546" cy="687431"/>
      </dsp:txXfrm>
    </dsp:sp>
    <dsp:sp modelId="{B8DEA5CD-A143-4AE5-A8A3-540D953441CF}">
      <dsp:nvSpPr>
        <dsp:cNvPr id="0" name=""/>
        <dsp:cNvSpPr/>
      </dsp:nvSpPr>
      <dsp:spPr>
        <a:xfrm>
          <a:off x="0" y="2018160"/>
          <a:ext cx="2961508" cy="916575"/>
        </a:xfrm>
        <a:prstGeom prst="roundRect">
          <a:avLst/>
        </a:prstGeom>
        <a:solidFill>
          <a:schemeClr val="accent4">
            <a:hueOff val="3479030"/>
            <a:satOff val="-670"/>
            <a:lumOff val="-1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Nature Based Solutions</a:t>
          </a:r>
        </a:p>
      </dsp:txBody>
      <dsp:txXfrm>
        <a:off x="44744" y="2062904"/>
        <a:ext cx="2872020" cy="827087"/>
      </dsp:txXfrm>
    </dsp:sp>
    <dsp:sp modelId="{D10CA7FA-6FE5-48C9-B37F-F59FA905AF54}">
      <dsp:nvSpPr>
        <dsp:cNvPr id="0" name=""/>
        <dsp:cNvSpPr/>
      </dsp:nvSpPr>
      <dsp:spPr>
        <a:xfrm>
          <a:off x="2961508" y="3026393"/>
          <a:ext cx="4442262" cy="9165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118359"/>
            <a:satOff val="-19923"/>
            <a:lumOff val="-434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118359"/>
              <a:satOff val="-19923"/>
              <a:lumOff val="-43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/>
            <a:t>Levee/Dike/Berm, Dams, Roadway Elevation/Road Crossing Modification, Storm Water Management Activities</a:t>
          </a:r>
        </a:p>
      </dsp:txBody>
      <dsp:txXfrm>
        <a:off x="2961508" y="3140965"/>
        <a:ext cx="4098546" cy="687431"/>
      </dsp:txXfrm>
    </dsp:sp>
    <dsp:sp modelId="{E93CDD37-2E3F-46C0-8A67-7CC16DA529FE}">
      <dsp:nvSpPr>
        <dsp:cNvPr id="0" name=""/>
        <dsp:cNvSpPr/>
      </dsp:nvSpPr>
      <dsp:spPr>
        <a:xfrm>
          <a:off x="0" y="3026393"/>
          <a:ext cx="2961508" cy="916575"/>
        </a:xfrm>
        <a:prstGeom prst="roundRect">
          <a:avLst/>
        </a:prstGeom>
        <a:solidFill>
          <a:schemeClr val="accent4">
            <a:hueOff val="5218546"/>
            <a:satOff val="-1004"/>
            <a:lumOff val="-22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Infrastructure and Control Structures</a:t>
          </a:r>
        </a:p>
      </dsp:txBody>
      <dsp:txXfrm>
        <a:off x="44744" y="3071137"/>
        <a:ext cx="2872020" cy="827087"/>
      </dsp:txXfrm>
    </dsp:sp>
    <dsp:sp modelId="{F9E32A17-DF8C-460A-B867-50F1437510EE}">
      <dsp:nvSpPr>
        <dsp:cNvPr id="0" name=""/>
        <dsp:cNvSpPr/>
      </dsp:nvSpPr>
      <dsp:spPr>
        <a:xfrm>
          <a:off x="2961508" y="4034627"/>
          <a:ext cx="4442262" cy="9165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6824479"/>
            <a:satOff val="-26564"/>
            <a:lumOff val="-579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824479"/>
              <a:satOff val="-26564"/>
              <a:lumOff val="-57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/>
            <a:t>Enhanced Zoning, Land Use/Impervious Area Restrictions, Multi-use Floodplains, Stormwater, Water Quality, Floodplain Regulations</a:t>
          </a:r>
        </a:p>
      </dsp:txBody>
      <dsp:txXfrm>
        <a:off x="2961508" y="4149199"/>
        <a:ext cx="4098546" cy="687431"/>
      </dsp:txXfrm>
    </dsp:sp>
    <dsp:sp modelId="{F08CC7B7-806A-46EC-A249-4246EE6A071E}">
      <dsp:nvSpPr>
        <dsp:cNvPr id="0" name=""/>
        <dsp:cNvSpPr/>
      </dsp:nvSpPr>
      <dsp:spPr>
        <a:xfrm>
          <a:off x="0" y="4034627"/>
          <a:ext cx="2961508" cy="916575"/>
        </a:xfrm>
        <a:prstGeom prst="roundRect">
          <a:avLst/>
        </a:prstGeom>
        <a:solidFill>
          <a:schemeClr val="accent4">
            <a:hueOff val="6958061"/>
            <a:satOff val="-1339"/>
            <a:lumOff val="-2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Policy and Planning</a:t>
          </a:r>
        </a:p>
      </dsp:txBody>
      <dsp:txXfrm>
        <a:off x="44744" y="4079371"/>
        <a:ext cx="2872020" cy="827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8C45B8-FC77-B3BF-B621-24A60F2AF3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A60F7-9106-C8A3-A2DE-B1D1653AED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B35CD-6957-4725-99F3-5F2C9D3BD11F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3DB0B-831F-76C7-C8F6-C397FDEA9F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210C9-97FA-C1B4-A80C-4B889DD0E6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FABF-C77B-4300-ABE0-6D3B8A796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80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NC has the 3</a:t>
            </a:r>
            <a:r>
              <a:rPr lang="en-US" sz="2000" baseline="30000" dirty="0"/>
              <a:t>rd</a:t>
            </a:r>
            <a:r>
              <a:rPr lang="en-US" sz="2000" dirty="0"/>
              <a:t> highest frequency of flooding events - LA, FL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Matthew, Florence – 2 1,000 year storms in 2 years; Michael Helene catastrophic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Response: Create NC Flood Resiliency Blueprint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Multi-agency, bottom up - local  government planners, flood plain managers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dirty="0"/>
              <a:t>NCGA 2021 - $20M plan and create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$96M – specific projects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Staff of 7 plus consultants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dirty="0"/>
              <a:t>I’m told we are the first state to create such a tool- experiment in progress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dirty="0"/>
              <a:t>1 of numerous resiliency programs underway at DEQ, will briefly mention a couple later.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dirty="0"/>
              <a:t>Just hired Asst Sec for Resilience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3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F2C7B-5D8D-A417-1E58-EE398D03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39D6E-AD15-4736-2FE6-A31238876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9F488D-9079-CBFF-8B98-E74845914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River Basin Action Strategies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Not simply local governments doing their own thing in a vacuum.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Pull together basin entities to be more efficient and effective.  Build synergy, create funding 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Near final draft done for Neuse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Other 5 in progress, ‘26-’27 completion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For other 11 basins, Blueprint data and tool available, but not at same level as first 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9DCF8-5286-1067-E44F-D462548B9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074FA-079B-87DF-ED2E-98DDF479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BFEBE6-5C6E-4C37-6B96-24F810CA0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ECE08-63E8-EACD-3BFE-B596CD731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We have funded 68 resilience projects for ~$32M (will be 72 projects very soon.)</a:t>
            </a:r>
          </a:p>
          <a:p>
            <a:endParaRPr lang="en-US" sz="1400" dirty="0"/>
          </a:p>
          <a:p>
            <a:r>
              <a:rPr lang="en-US" sz="1400" dirty="0"/>
              <a:t>They range from green infrastructure, to innovative stormwater projects, to fortifying critical infrastructure, to relocating public housing out of a flood zone,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4DA59-4310-DB3C-16B8-080210AE0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10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CBEC5-7678-05B8-142A-5546A1EAD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1CFC2-6A6F-0C72-6BBE-CF14469C7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2E309-2CD8-4845-2846-CA767CF86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Examples: $11.2M specific River Basin Action Strategy (RBAS) actions</a:t>
            </a:r>
          </a:p>
          <a:p>
            <a:r>
              <a:rPr lang="en-US" sz="1400" dirty="0"/>
              <a:t>	Ag Dept –Streamflow Rehabilitation Assistance Program (</a:t>
            </a:r>
            <a:r>
              <a:rPr lang="en-US" sz="1400" dirty="0" err="1"/>
              <a:t>StRAP</a:t>
            </a:r>
            <a:r>
              <a:rPr lang="en-US" sz="1400" dirty="0"/>
              <a:t>)</a:t>
            </a:r>
          </a:p>
          <a:p>
            <a:r>
              <a:rPr lang="en-US" sz="1400" dirty="0"/>
              <a:t>	Lumberton infrastructure</a:t>
            </a:r>
          </a:p>
          <a:p>
            <a:endParaRPr lang="en-US" sz="1400" dirty="0"/>
          </a:p>
          <a:p>
            <a:r>
              <a:rPr lang="en-US" sz="1400" dirty="0"/>
              <a:t>Also, $42M allocated in progress, not yet under contract</a:t>
            </a:r>
          </a:p>
          <a:p>
            <a:endParaRPr lang="en-US" sz="1400" dirty="0"/>
          </a:p>
          <a:p>
            <a:r>
              <a:rPr lang="en-US" sz="1400" dirty="0"/>
              <a:t>What’s Next? </a:t>
            </a:r>
          </a:p>
          <a:p>
            <a:endParaRPr lang="en-US" sz="1400" dirty="0"/>
          </a:p>
          <a:p>
            <a:r>
              <a:rPr lang="en-US" sz="1400" dirty="0"/>
              <a:t>Expanded outreach to local governments to make them aware of this tool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NCGA push and pull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$20M of $98M removed; staffing concerns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RBAS – Finishing first 6, moving on to next 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MORE STORMS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0B340-27FB-2D7B-3F13-8AE7E2C21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0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Picture 1: Hurricane Helene damage to Old Fort water system </a:t>
            </a:r>
          </a:p>
          <a:p>
            <a:endParaRPr lang="en-US" sz="1400" dirty="0"/>
          </a:p>
          <a:p>
            <a:r>
              <a:rPr lang="en-US" sz="1400" dirty="0"/>
              <a:t>$685M federal Helene recovery bill – thank you, EPA region 4!</a:t>
            </a:r>
          </a:p>
          <a:p>
            <a:endParaRPr lang="en-US" sz="1400" dirty="0"/>
          </a:p>
          <a:p>
            <a:r>
              <a:rPr lang="en-US" sz="1400" dirty="0"/>
              <a:t>Worked with local governments, pre-applications, applications – 16 projects from 11 communities, SWIA mtg 9/17 to begin allocations</a:t>
            </a:r>
          </a:p>
          <a:p>
            <a:endParaRPr lang="en-US" sz="1400" dirty="0"/>
          </a:p>
          <a:p>
            <a:r>
              <a:rPr lang="en-US" sz="1400" dirty="0"/>
              <a:t>Rolling quarterly approvals for next year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Picture 2: 25 mobile microgrid being set up in Pensacola NC after Helene. 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dirty="0"/>
              <a:t>$5M BIL microgrids for Helene communities – hubs </a:t>
            </a:r>
            <a:r>
              <a:rPr lang="en-US" sz="1400"/>
              <a:t>for communications, power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24 permanent in 4 counties – though COG, plus 2 mobile</a:t>
            </a:r>
          </a:p>
          <a:p>
            <a:endParaRPr lang="en-US" sz="1400" dirty="0"/>
          </a:p>
          <a:p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2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is a graph of billion dollar disasters in NC since 1982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– The Yellows, Greens and blues are all flooding related. </a:t>
            </a:r>
            <a:r>
              <a:rPr lang="en-US" sz="14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Simply put</a:t>
            </a:r>
            <a:r>
              <a:rPr lang="en-US" sz="1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– North Carolina is seeing more frequent, more severe, and more costly storms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2462">
              <a:defRPr/>
            </a:pPr>
            <a:fld id="{07148B39-0650-41D2-905A-D6677138686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246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674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3FB82-1DEC-467A-088E-DE5A2A753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5C2C9-E2B3-E1D2-7FA8-F07F48EAE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F895F-5F17-ED8F-A0FF-54C453F19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FRB - The goal is simply to make North Carolina more resilient to flooding—to reduce the loss of life, loss of property, the cost rom future flood events. 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The Blueprint is the framework for how we get there. It is the process, data, and tools and the capacity to answer the question: how can local governments, the state, and their partners best invest to mitigate future flood risk and reduce the cost and disruption from future flood events </a:t>
            </a:r>
          </a:p>
          <a:p>
            <a:endParaRPr lang="en-US" sz="1400" dirty="0"/>
          </a:p>
          <a:p>
            <a:r>
              <a:rPr lang="en-US" sz="1400" dirty="0"/>
              <a:t>We are developing the data and tools to empower local governments do data-driven resilience planning and implement prioritized actions.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6DFCD-BB0D-5A4C-2308-89CDE832D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The law instructed us to start with 6 basins – worst flooding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Reduce the cost and complexity for local governments to identify and implement solutions.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Actionable </a:t>
            </a:r>
            <a:r>
              <a:rPr lang="en-US" sz="1400" b="0" dirty="0">
                <a:solidFill>
                  <a:schemeClr val="tx1"/>
                </a:solidFill>
              </a:rPr>
              <a:t>set of projects </a:t>
            </a:r>
            <a:r>
              <a:rPr lang="en-US" sz="1400" dirty="0">
                <a:solidFill>
                  <a:schemeClr val="tx1"/>
                </a:solidFill>
              </a:rPr>
              <a:t>and funding strategies that the State can implement.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8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We're moving from the 1D regulatory models to 2D Rain-on-grid models.  This will not only give us a better understanding of our current exposure to flooding, but we will also model future conditions including changes in precipitation, sea level rise, and continued development.</a:t>
            </a:r>
          </a:p>
          <a:p>
            <a:endParaRPr lang="en-US" sz="1400" dirty="0"/>
          </a:p>
          <a:p>
            <a:r>
              <a:rPr lang="en-US" sz="1400" dirty="0"/>
              <a:t>This is important because existing maps are frequently already outdated or insufficient </a:t>
            </a:r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26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2CC55-F8CA-0576-32C2-BDFE1F46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3D24D-F14E-0533-E4D5-4237E6E50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77652-8BCA-9328-782E-C26A91B62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Will provide data-driven risk and vulnerability assessments.</a:t>
            </a:r>
          </a:p>
          <a:p>
            <a:endParaRPr lang="en-US" dirty="0"/>
          </a:p>
          <a:p>
            <a:r>
              <a:rPr lang="en-US" dirty="0"/>
              <a:t>Impacts on people, environment, infrastructure, local economies</a:t>
            </a:r>
          </a:p>
          <a:p>
            <a:endParaRPr lang="en-US" dirty="0"/>
          </a:p>
          <a:p>
            <a:r>
              <a:rPr lang="en-US" dirty="0"/>
              <a:t>Kinston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84E2D-67CC-D4D8-B054-77CDFB18A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9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BF65-B6E6-83F7-F721-010B52C2F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427D8-AFB1-2572-9231-6986C4A06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6C3D1-B409-4540-F4B2-C02D01FC9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We have traditional metrics for flood exposure and damage to buildings and infrastructure but also developing analyses on how flooding affects people, the economy, critical infrastructure, … </a:t>
            </a:r>
          </a:p>
          <a:p>
            <a:endParaRPr lang="en-US" sz="1400" dirty="0"/>
          </a:p>
          <a:p>
            <a:r>
              <a:rPr lang="en-US" sz="1400" dirty="0"/>
              <a:t>The example here is looking at drive times to hospitals, shelters, emergency operation centers during flood events.   Goldsboro, NC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787C2-1792-3153-E172-2CB9BC390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29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02AB2-B5F1-0B26-498B-9EED28AF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77725-7A39-DC08-52D4-7F7ED23ED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8F6CA-F53F-8CF2-F5BD-2D7523AB1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Data will influence the actions that local governments prioritize.</a:t>
            </a:r>
          </a:p>
          <a:p>
            <a:endParaRPr lang="en-US" sz="1400" dirty="0"/>
          </a:p>
          <a:p>
            <a:r>
              <a:rPr lang="en-US" sz="1400" dirty="0"/>
              <a:t>A wide range of actions – </a:t>
            </a:r>
          </a:p>
          <a:p>
            <a:endParaRPr lang="en-US" sz="1400" dirty="0"/>
          </a:p>
          <a:p>
            <a:r>
              <a:rPr lang="en-US" sz="1400" dirty="0"/>
              <a:t>building level mitigation, </a:t>
            </a:r>
          </a:p>
          <a:p>
            <a:endParaRPr lang="en-US" sz="1400" dirty="0"/>
          </a:p>
          <a:p>
            <a:r>
              <a:rPr lang="en-US" sz="1400" dirty="0"/>
              <a:t>channel modifications, </a:t>
            </a:r>
          </a:p>
          <a:p>
            <a:endParaRPr lang="en-US" sz="1400" dirty="0"/>
          </a:p>
          <a:p>
            <a:r>
              <a:rPr lang="en-US" sz="1400" dirty="0"/>
              <a:t>nature based solutions, </a:t>
            </a:r>
          </a:p>
          <a:p>
            <a:endParaRPr lang="en-US" sz="1400" dirty="0"/>
          </a:p>
          <a:p>
            <a:r>
              <a:rPr lang="en-US" sz="1400" dirty="0"/>
              <a:t>infrastructure and control structures, </a:t>
            </a:r>
          </a:p>
          <a:p>
            <a:endParaRPr lang="en-US" sz="1400" dirty="0"/>
          </a:p>
          <a:p>
            <a:r>
              <a:rPr lang="en-US" sz="1400" dirty="0"/>
              <a:t>policy &amp; planning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363C0-30D4-1D4E-0076-384B55472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39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3E1B-2776-FDCB-DB3A-DD442CDC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36D40-F887-EB3F-21AB-3FF55DE3E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574C1-1518-1729-BA81-15C9415EC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simplified example of how a user might explore/define a flood resilience action, This example is a </a:t>
            </a:r>
            <a:r>
              <a:rPr lang="en-US" u="sng" dirty="0"/>
              <a:t>floodplain restoration </a:t>
            </a:r>
            <a:r>
              <a:rPr lang="en-US" dirty="0"/>
              <a:t>action.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The user can identify an area of interest where there is known or expected flood hazards (red dot)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from this the tool defines the catchment--where a retention or runoff reduction project could potentially help. 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[CLICK]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 startAt="3"/>
            </a:pPr>
            <a:r>
              <a:rPr lang="en-US" kern="0" dirty="0">
                <a:latin typeface="Arial" panose="020B0604020202020204" pitchFamily="34" charset="0"/>
                <a:ea typeface="Times New Roman" panose="02020603050405020304" pitchFamily="18" charset="0"/>
              </a:rPr>
              <a:t>The tool identifies opportunities for floodplain restoration based on stream and land use characteristics</a:t>
            </a:r>
          </a:p>
          <a:p>
            <a:pPr marL="228600" indent="-228600">
              <a:buAutoNum type="arabicPeriod" startAt="3"/>
            </a:pPr>
            <a:endParaRPr lang="en-US" kern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28600" indent="-228600">
              <a:buAutoNum type="arabicPeriod" startAt="3"/>
            </a:pPr>
            <a:r>
              <a:rPr lang="en-US" kern="0" dirty="0">
                <a:latin typeface="Arial" panose="020B0604020202020204" pitchFamily="34" charset="0"/>
                <a:ea typeface="Times New Roman" panose="02020603050405020304" pitchFamily="18" charset="0"/>
              </a:rPr>
              <a:t>The user selects the stream segments where they want to explore floodplain restoration.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kern="0" dirty="0">
                <a:latin typeface="Arial" panose="020B0604020202020204" pitchFamily="34" charset="0"/>
                <a:ea typeface="Times New Roman" panose="02020603050405020304" pitchFamily="18" charset="0"/>
              </a:rPr>
              <a:t>5. The tool estimates project costs and flood storage volume.</a:t>
            </a:r>
          </a:p>
          <a:p>
            <a:pPr marL="0" indent="0">
              <a:buNone/>
            </a:pPr>
            <a:r>
              <a:rPr lang="en-US" kern="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kern="0" dirty="0">
                <a:latin typeface="Arial" panose="020B0604020202020204" pitchFamily="34" charset="0"/>
              </a:rPr>
              <a:t>6.  Outputs and user-provided information used to estimate risk and resilience impacts </a:t>
            </a:r>
          </a:p>
          <a:p>
            <a:pPr marL="228600" indent="-228600">
              <a:buAutoNum type="arabicPeriod" startAt="3"/>
            </a:pPr>
            <a:endParaRPr lang="en-US" kern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kern="0" dirty="0">
                <a:latin typeface="Arial" panose="020B0604020202020204" pitchFamily="34" charset="0"/>
              </a:rPr>
              <a:t>7.  Helps local governments prioritize actions among thousands of options/decisions.</a:t>
            </a: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A1A60-347D-6C7C-671F-E1FB5A01D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2"/>
          <a:stretch/>
        </p:blipFill>
        <p:spPr>
          <a:xfrm>
            <a:off x="0" y="4716378"/>
            <a:ext cx="12192000" cy="2141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4"/>
          <a:stretch/>
        </p:blipFill>
        <p:spPr>
          <a:xfrm>
            <a:off x="0" y="0"/>
            <a:ext cx="12192000" cy="22779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373371" y="3347412"/>
            <a:ext cx="5126263" cy="1061245"/>
          </a:xfrm>
        </p:spPr>
        <p:txBody>
          <a:bodyPr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Divider No Image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slide – long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Chart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Large Chart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0" r:id="rId3"/>
    <p:sldLayoutId id="2147483681" r:id="rId4"/>
    <p:sldLayoutId id="2147483682" r:id="rId5"/>
    <p:sldLayoutId id="2147483688" r:id="rId6"/>
    <p:sldLayoutId id="2147483689" r:id="rId7"/>
    <p:sldLayoutId id="2147483683" r:id="rId8"/>
    <p:sldLayoutId id="2147483695" r:id="rId9"/>
    <p:sldLayoutId id="2147483696" r:id="rId10"/>
    <p:sldLayoutId id="2147483684" r:id="rId11"/>
    <p:sldLayoutId id="2147483697" r:id="rId12"/>
    <p:sldLayoutId id="2147483698" r:id="rId13"/>
    <p:sldLayoutId id="2147483685" r:id="rId14"/>
    <p:sldLayoutId id="2147483686" r:id="rId15"/>
    <p:sldLayoutId id="214748368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72357" y="3183769"/>
            <a:ext cx="10727278" cy="1104452"/>
          </a:xfrm>
        </p:spPr>
        <p:txBody>
          <a:bodyPr>
            <a:noAutofit/>
          </a:bodyPr>
          <a:lstStyle/>
          <a:p>
            <a:pPr algn="r"/>
            <a:r>
              <a:rPr lang="en-US" sz="3600">
                <a:ea typeface="Source Sans Pro"/>
              </a:rPr>
              <a:t>North Carolina Flood Resiliency Blueprint</a:t>
            </a:r>
            <a:br>
              <a:rPr lang="en-US" sz="3600">
                <a:ea typeface="Source Sans Pro"/>
              </a:rPr>
            </a:br>
            <a:br>
              <a:rPr lang="en-US" sz="1800">
                <a:ea typeface="Source Sans Pro"/>
              </a:rPr>
            </a:br>
            <a:r>
              <a:rPr lang="en-US" sz="1600">
                <a:latin typeface="Mangal Pro" panose="020B0502040204020203" pitchFamily="2" charset="0"/>
                <a:ea typeface="Source Sans Pro"/>
                <a:cs typeface="Mangal Pro" panose="020B0502040204020203" pitchFamily="2" charset="0"/>
              </a:rPr>
              <a:t>REID WILSON</a:t>
            </a:r>
            <a:br>
              <a:rPr lang="en-US" sz="1600">
                <a:latin typeface="Mangal Pro" panose="020B0502040204020203" pitchFamily="2" charset="0"/>
                <a:ea typeface="Source Sans Pro"/>
                <a:cs typeface="Mangal Pro" panose="020B0502040204020203" pitchFamily="2" charset="0"/>
              </a:rPr>
            </a:br>
            <a:r>
              <a:rPr lang="en-US" sz="1600">
                <a:latin typeface="Mangal Pro" panose="020B0502040204020203" pitchFamily="2" charset="0"/>
                <a:ea typeface="Source Sans Pro"/>
                <a:cs typeface="Mangal Pro" panose="020B0502040204020203" pitchFamily="2" charset="0"/>
              </a:rPr>
              <a:t>SECREATARY, NCDEQ </a:t>
            </a:r>
            <a:endParaRPr lang="en-US" sz="1800">
              <a:latin typeface="Mangal Pro" panose="020B0502040204020203" pitchFamily="2" charset="0"/>
              <a:cs typeface="Mangal Pro" panose="020B05020402040202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010493" y="2460196"/>
            <a:ext cx="4489142" cy="36346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sz="2000" i="1">
                <a:solidFill>
                  <a:srgbClr val="002060"/>
                </a:solidFill>
              </a:rPr>
              <a:t>September 4,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03DB6A-54CD-EA4D-F554-9506779FB4A2}"/>
              </a:ext>
            </a:extLst>
          </p:cNvPr>
          <p:cNvSpPr txBox="1">
            <a:spLocks/>
          </p:cNvSpPr>
          <p:nvPr/>
        </p:nvSpPr>
        <p:spPr>
          <a:xfrm>
            <a:off x="772357" y="3540518"/>
            <a:ext cx="10727278" cy="886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endParaRPr lang="en-US" sz="1800" i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1A83B-4E80-7BB0-7C24-F7DED39A9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5FD078-84AA-69D9-49CF-4264E9E1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Blueprint Overview - Phase III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CD9012-A959-D875-8717-11CF1BCA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356"/>
            <a:ext cx="5867400" cy="5293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Phase III </a:t>
            </a:r>
            <a:r>
              <a:rPr 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(2024 - 2026) - </a:t>
            </a:r>
            <a:r>
              <a:rPr lang="en-US" sz="1800" i="1">
                <a:solidFill>
                  <a:schemeClr val="tx2">
                    <a:lumMod val="60000"/>
                    <a:lumOff val="40000"/>
                  </a:schemeClr>
                </a:solidFill>
              </a:rPr>
              <a:t>Ongoing</a:t>
            </a:r>
          </a:p>
          <a:p>
            <a:pPr lvl="1"/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Develop River Basin Action Strategies for 6 priority basins</a:t>
            </a:r>
          </a:p>
          <a:p>
            <a:pPr marL="0" indent="0">
              <a:buNone/>
            </a:pPr>
            <a:endParaRPr 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River Basin Action Strategy</a:t>
            </a:r>
          </a:p>
          <a:p>
            <a:pPr lvl="1">
              <a:buFontTx/>
              <a:buChar char="-"/>
            </a:pPr>
            <a:r>
              <a:rPr lang="en-US" kern="0"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Data Collection, Modeling, and Analysis</a:t>
            </a:r>
          </a:p>
          <a:p>
            <a:pPr lvl="2">
              <a:buFontTx/>
              <a:buChar char="-"/>
            </a:pPr>
            <a:r>
              <a:rPr lang="en-US" sz="1800" kern="0">
                <a:solidFill>
                  <a:schemeClr val="tx1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Vulnerability Assessment</a:t>
            </a:r>
          </a:p>
          <a:p>
            <a:pPr lvl="2">
              <a:buFontTx/>
              <a:buChar char="-"/>
            </a:pPr>
            <a:r>
              <a:rPr lang="en-US" sz="1800" kern="0"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Capacity Assessment</a:t>
            </a:r>
          </a:p>
          <a:p>
            <a:pPr lvl="1">
              <a:buFontTx/>
              <a:buChar char="-"/>
            </a:pPr>
            <a:r>
              <a:rPr lang="en-US" kern="0"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Engagement and Discovery</a:t>
            </a:r>
            <a:endParaRPr lang="en-US" kern="0">
              <a:solidFill>
                <a:schemeClr val="tx1"/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en-US" kern="0"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Flood Risk Planning and Analysis</a:t>
            </a:r>
          </a:p>
          <a:p>
            <a:pPr lvl="1">
              <a:buFontTx/>
              <a:buChar char="-"/>
            </a:pPr>
            <a:r>
              <a:rPr lang="en-US" kern="0"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Resiliency Action Review and Adjustment</a:t>
            </a:r>
            <a:endParaRPr lang="en-US" kern="0">
              <a:solidFill>
                <a:schemeClr val="tx1"/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en-US" kern="0">
                <a:solidFill>
                  <a:schemeClr val="tx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Basin-Wide Action Analysis and Ranking </a:t>
            </a:r>
            <a:endParaRPr lang="en-US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n-US" sz="1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C15781-699B-ECDE-A593-38D99237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CA3F43-970E-A4FA-EE26-91192FD225E1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/>
              <a:t>Department of Environmental Quality</a:t>
            </a:r>
          </a:p>
        </p:txBody>
      </p:sp>
      <p:pic>
        <p:nvPicPr>
          <p:cNvPr id="1026" name="Picture 2" descr="Map&#10;&#10;AI-generated content may be incorrect.">
            <a:extLst>
              <a:ext uri="{FF2B5EF4-FFF2-40B4-BE49-F238E27FC236}">
                <a16:creationId xmlns:a16="http://schemas.microsoft.com/office/drawing/2014/main" id="{086EA62F-A647-0C17-FE98-85FF1CBF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67" y="926095"/>
            <a:ext cx="5146858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385EFE-C70D-8DC8-1CDC-6FCFB42E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342" y="3566214"/>
            <a:ext cx="4609973" cy="253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620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FDD7-4675-7B00-1AA6-298557AB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7FEF7F-88D8-8D5D-8964-492A80AF6B1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Implementation – Projects Under Contract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69A5-2AD5-4739-14EA-DAE3BADEA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785225-B0E6-D216-AD5C-18DCB5503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336" y="1228727"/>
            <a:ext cx="4748463" cy="501967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7F0EBE-A0EA-C8C7-AD64-221F71F0F0AE}"/>
              </a:ext>
            </a:extLst>
          </p:cNvPr>
          <p:cNvSpPr/>
          <p:nvPr/>
        </p:nvSpPr>
        <p:spPr>
          <a:xfrm>
            <a:off x="2925042" y="2374323"/>
            <a:ext cx="62345" cy="72736"/>
          </a:xfrm>
          <a:prstGeom prst="ellipse">
            <a:avLst/>
          </a:prstGeom>
          <a:solidFill>
            <a:srgbClr val="E6E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C121B3-BEEA-EE71-B459-FA966CB853B7}"/>
              </a:ext>
            </a:extLst>
          </p:cNvPr>
          <p:cNvGrpSpPr/>
          <p:nvPr/>
        </p:nvGrpSpPr>
        <p:grpSpPr>
          <a:xfrm>
            <a:off x="1188156" y="1567433"/>
            <a:ext cx="9037700" cy="4184213"/>
            <a:chOff x="1714120" y="1371421"/>
            <a:chExt cx="9037700" cy="4184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4549F6-4FCE-0FB9-F4A1-6A99CC51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120" y="1371421"/>
              <a:ext cx="8763759" cy="41151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9EE63A-3A24-E4CF-F218-1A8366E5DDC5}"/>
                </a:ext>
              </a:extLst>
            </p:cNvPr>
            <p:cNvSpPr txBox="1"/>
            <p:nvPr/>
          </p:nvSpPr>
          <p:spPr>
            <a:xfrm>
              <a:off x="3164204" y="3523119"/>
              <a:ext cx="130492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/>
                <a:t>Project Partner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D8363C-2E89-B761-6E24-F3D1BC7E2D57}"/>
                </a:ext>
              </a:extLst>
            </p:cNvPr>
            <p:cNvSpPr/>
            <p:nvPr/>
          </p:nvSpPr>
          <p:spPr>
            <a:xfrm>
              <a:off x="8808720" y="4922520"/>
              <a:ext cx="1943100" cy="633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05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5155D-781B-3394-8BCB-FE06234CC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327E5-1492-BD20-3BA4-EB912BB6E9E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Implementation – Funding Partnerships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0EA33-CD70-A7EC-A140-9E75D3F1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22C5C4-CEE4-0AB9-573A-8C1F183B0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882044"/>
              </p:ext>
            </p:extLst>
          </p:nvPr>
        </p:nvGraphicFramePr>
        <p:xfrm>
          <a:off x="723900" y="947098"/>
          <a:ext cx="10960100" cy="46821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53100">
                  <a:extLst>
                    <a:ext uri="{9D8B030D-6E8A-4147-A177-3AD203B41FA5}">
                      <a16:colId xmlns:a16="http://schemas.microsoft.com/office/drawing/2014/main" val="2065791944"/>
                    </a:ext>
                  </a:extLst>
                </a:gridCol>
                <a:gridCol w="1794156">
                  <a:extLst>
                    <a:ext uri="{9D8B030D-6E8A-4147-A177-3AD203B41FA5}">
                      <a16:colId xmlns:a16="http://schemas.microsoft.com/office/drawing/2014/main" val="3978008477"/>
                    </a:ext>
                  </a:extLst>
                </a:gridCol>
                <a:gridCol w="1677169">
                  <a:extLst>
                    <a:ext uri="{9D8B030D-6E8A-4147-A177-3AD203B41FA5}">
                      <a16:colId xmlns:a16="http://schemas.microsoft.com/office/drawing/2014/main" val="1294802578"/>
                    </a:ext>
                  </a:extLst>
                </a:gridCol>
                <a:gridCol w="1735675">
                  <a:extLst>
                    <a:ext uri="{9D8B030D-6E8A-4147-A177-3AD203B41FA5}">
                      <a16:colId xmlns:a16="http://schemas.microsoft.com/office/drawing/2014/main" val="2191109077"/>
                    </a:ext>
                  </a:extLst>
                </a:gridCol>
              </a:tblGrid>
              <a:tr h="4060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</a:rPr>
                        <a:t>Implementation Opportunity - Partner 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</a:rPr>
                        <a:t>Total Committed With Partners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</a:rPr>
                        <a:t>Under Contract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</a:rPr>
                        <a:t>In process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659594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StRAP</a:t>
                      </a:r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2023 - Department of Agriculture Consumer Services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$4,387,666.00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5054"/>
                  </a:ext>
                </a:extLst>
              </a:tr>
              <a:tr h="19830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Land Water Fund - DNCR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$9,047,404.00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$1,139,351.00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667512"/>
                  </a:ext>
                </a:extLst>
              </a:tr>
              <a:tr h="208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Disaster Relief and Mitigation Grants - NCEM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$3,910,000.00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898471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RISE Priority Projects - Direct Funding Local Governments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$120,000.00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$3,559,476.00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013039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Lumberton Recovery and Infrastructure Resilience - NCORR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$8,000,000.00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973856"/>
                  </a:ext>
                </a:extLst>
              </a:tr>
              <a:tr h="255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Water Resources Development Grants - DEQ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$5,858,513.00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$5,000,000.00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392259"/>
                  </a:ext>
                </a:extLst>
              </a:tr>
              <a:tr h="1996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Agricultural Pond Flood Storage - DACS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$9,000,000.00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 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64439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Natural Infrastructure Flood Mitigation Program – DEQ-DMS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 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$5,000,000.00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295352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Resilient Transportation - NC DOT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$2,730,000.00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$270,000.00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950401"/>
                  </a:ext>
                </a:extLst>
              </a:tr>
              <a:tr h="406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French Broad Resilient Recovery Opportunities – </a:t>
                      </a:r>
                    </a:p>
                    <a:p>
                      <a:pPr algn="l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Direct Funding Local Governments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$9,000,000.00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9516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Funds for Actions Prioritized RBAS process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$11,240,090.00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764897"/>
                  </a:ext>
                </a:extLst>
              </a:tr>
              <a:tr h="250396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63917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$31,970,090.00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 $32,473,583.00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$9,698,827.00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77130"/>
                  </a:ext>
                </a:extLst>
              </a:tr>
              <a:tr h="233106"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$76,142,500.00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1" marR="7581" marT="7581" marB="4548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003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24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8540-F5DC-2397-841C-C5011CCD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427"/>
            <a:ext cx="10755489" cy="852248"/>
          </a:xfrm>
        </p:spPr>
        <p:txBody>
          <a:bodyPr/>
          <a:lstStyle/>
          <a:p>
            <a:r>
              <a:rPr lang="en-US" dirty="0"/>
              <a:t>Two Additional Resilience Programs, Post-Helene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93FF3-1F40-3637-CC10-F0823E65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05103-7A93-7E49-5B0F-C06723BC06DE}"/>
              </a:ext>
            </a:extLst>
          </p:cNvPr>
          <p:cNvSpPr txBox="1"/>
          <p:nvPr/>
        </p:nvSpPr>
        <p:spPr>
          <a:xfrm>
            <a:off x="8715023" y="5441892"/>
            <a:ext cx="3149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/>
              <a:t>Photo Credit: Land of Sky Regional Council </a:t>
            </a:r>
          </a:p>
        </p:txBody>
      </p:sp>
      <p:pic>
        <p:nvPicPr>
          <p:cNvPr id="13" name="Picture 12" descr="A picture containing ground, outdoor, dirt&#10;&#10;AI-generated content may be incorrect.">
            <a:extLst>
              <a:ext uri="{FF2B5EF4-FFF2-40B4-BE49-F238E27FC236}">
                <a16:creationId xmlns:a16="http://schemas.microsoft.com/office/drawing/2014/main" id="{003EAD1E-452C-05A0-46F6-BD8C379DE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" y="1130827"/>
            <a:ext cx="6867608" cy="3172835"/>
          </a:xfrm>
          <a:prstGeom prst="rect">
            <a:avLst/>
          </a:prstGeom>
        </p:spPr>
      </p:pic>
      <p:pic>
        <p:nvPicPr>
          <p:cNvPr id="6" name="Content Placeholder 5" descr="A picture containing grass, outdoor, field&#10;&#10;AI-generated content may be incorrect.">
            <a:extLst>
              <a:ext uri="{FF2B5EF4-FFF2-40B4-BE49-F238E27FC236}">
                <a16:creationId xmlns:a16="http://schemas.microsoft.com/office/drawing/2014/main" id="{53F8674F-C40F-B711-2B5A-70D1AEFB6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6" b="23546"/>
          <a:stretch>
            <a:fillRect/>
          </a:stretch>
        </p:blipFill>
        <p:spPr>
          <a:xfrm>
            <a:off x="6127077" y="2717244"/>
            <a:ext cx="5737544" cy="272464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A7085-B663-9E81-C72A-F05CF464EB0C}"/>
              </a:ext>
            </a:extLst>
          </p:cNvPr>
          <p:cNvSpPr txBox="1"/>
          <p:nvPr/>
        </p:nvSpPr>
        <p:spPr>
          <a:xfrm>
            <a:off x="296334" y="4303662"/>
            <a:ext cx="3070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Photo Credit: NCDEQ</a:t>
            </a:r>
          </a:p>
        </p:txBody>
      </p:sp>
    </p:spTree>
    <p:extLst>
      <p:ext uri="{BB962C8B-B14F-4D97-AF65-F5344CB8AC3E}">
        <p14:creationId xmlns:p14="http://schemas.microsoft.com/office/powerpoint/2010/main" val="1617251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70338-8800-A2C2-2D09-528BE15F8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BB48741-392C-78F4-5C08-D807F83129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3" b="26123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80B05-313D-BA90-6B8B-EBCC5783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54865F-4896-9A85-514B-3DC700FEB423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/>
              <a:t>Department of Environmental Quality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4FCCF3-00D4-B251-B48D-E7447AE2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63" y="858366"/>
            <a:ext cx="3751483" cy="497994"/>
          </a:xfrm>
        </p:spPr>
        <p:txBody>
          <a:bodyPr>
            <a:normAutofit/>
          </a:bodyPr>
          <a:lstStyle/>
          <a:p>
            <a:r>
              <a:rPr lang="en-US" b="1" dirty="0"/>
              <a:t>Thank You!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E200C8-20F6-620B-25EB-0E7EF56763DC}"/>
              </a:ext>
            </a:extLst>
          </p:cNvPr>
          <p:cNvSpPr/>
          <p:nvPr/>
        </p:nvSpPr>
        <p:spPr>
          <a:xfrm>
            <a:off x="1200150" y="2604183"/>
            <a:ext cx="9791700" cy="1687102"/>
          </a:xfrm>
          <a:prstGeom prst="rect">
            <a:avLst/>
          </a:prstGeom>
          <a:solidFill>
            <a:srgbClr val="1F497D">
              <a:alpha val="89804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en-US" b="1"/>
              <a:t>Contacts:</a:t>
            </a:r>
          </a:p>
          <a:p>
            <a:endParaRPr lang="en-US"/>
          </a:p>
          <a:p>
            <a:r>
              <a:rPr lang="en-US"/>
              <a:t>Stuart Brown</a:t>
            </a:r>
          </a:p>
          <a:p>
            <a:r>
              <a:rPr lang="en-US" i="1"/>
              <a:t>NC Flood Resiliency Blueprint Manager</a:t>
            </a:r>
            <a:endParaRPr lang="en-US"/>
          </a:p>
          <a:p>
            <a:r>
              <a:rPr lang="en-US"/>
              <a:t>stuart.brown@deq.nc.gov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5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8D442-C416-6E61-A938-2BAB257F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78" y="1100549"/>
            <a:ext cx="9629819" cy="5287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79FDA5-0195-457B-8C36-64C37EF7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143" y="124979"/>
            <a:ext cx="8353687" cy="919582"/>
          </a:xfrm>
        </p:spPr>
        <p:txBody>
          <a:bodyPr>
            <a:normAutofit/>
          </a:bodyPr>
          <a:lstStyle/>
          <a:p>
            <a:r>
              <a:rPr lang="en-US"/>
              <a:t>Billion-Dollar Disaster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3DFC2-FF4C-4DC1-9399-7BAFDDAE33B9}"/>
              </a:ext>
            </a:extLst>
          </p:cNvPr>
          <p:cNvSpPr txBox="1"/>
          <p:nvPr/>
        </p:nvSpPr>
        <p:spPr>
          <a:xfrm>
            <a:off x="5308333" y="2623258"/>
            <a:ext cx="1459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Hurricane Matthew (2016)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0B34FE-E728-4F6E-A984-177711497212}"/>
              </a:ext>
            </a:extLst>
          </p:cNvPr>
          <p:cNvCxnSpPr>
            <a:cxnSpLocks/>
          </p:cNvCxnSpPr>
          <p:nvPr/>
        </p:nvCxnSpPr>
        <p:spPr>
          <a:xfrm>
            <a:off x="6767356" y="3000777"/>
            <a:ext cx="1326925" cy="13036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FD6847-FB1A-408D-9745-C98FDF90E6D1}"/>
              </a:ext>
            </a:extLst>
          </p:cNvPr>
          <p:cNvSpPr txBox="1"/>
          <p:nvPr/>
        </p:nvSpPr>
        <p:spPr>
          <a:xfrm>
            <a:off x="6820245" y="2362222"/>
            <a:ext cx="1632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Hurricanes Michael and Florence (2018)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8F1BFD-FC77-4F87-8C84-F3C9EBAC1454}"/>
              </a:ext>
            </a:extLst>
          </p:cNvPr>
          <p:cNvCxnSpPr>
            <a:cxnSpLocks/>
          </p:cNvCxnSpPr>
          <p:nvPr/>
        </p:nvCxnSpPr>
        <p:spPr>
          <a:xfrm>
            <a:off x="7804634" y="3074645"/>
            <a:ext cx="647759" cy="1229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BAAB23-05B9-4A77-8A21-FC18D8B71C0F}"/>
              </a:ext>
            </a:extLst>
          </p:cNvPr>
          <p:cNvSpPr txBox="1"/>
          <p:nvPr/>
        </p:nvSpPr>
        <p:spPr>
          <a:xfrm>
            <a:off x="10227558" y="1770175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Hurricane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Isaias (2020)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AB4634-EB82-4BD3-8AFE-E18C9670616B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802709" y="2031785"/>
            <a:ext cx="1424849" cy="340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D4A8F9-9665-478C-8662-C5A9193ED2B9}"/>
              </a:ext>
            </a:extLst>
          </p:cNvPr>
          <p:cNvSpPr txBox="1"/>
          <p:nvPr/>
        </p:nvSpPr>
        <p:spPr>
          <a:xfrm>
            <a:off x="10225335" y="4179573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Hurricane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Dorian (2019)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B2A3CD-7982-4591-9008-66555C170FAA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638857" y="4441183"/>
            <a:ext cx="1586478" cy="457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9962068-5D5E-4419-A2AC-BF8607F54068}"/>
              </a:ext>
            </a:extLst>
          </p:cNvPr>
          <p:cNvSpPr txBox="1"/>
          <p:nvPr/>
        </p:nvSpPr>
        <p:spPr>
          <a:xfrm>
            <a:off x="10227558" y="2976394"/>
            <a:ext cx="154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Storm Fred  (2021)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20E4BC-F6FF-40C2-BD15-00739AC8D34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014460" y="3238004"/>
            <a:ext cx="1213098" cy="8855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C2EA67-2F75-29B3-CE15-1724A74F9A02}"/>
              </a:ext>
            </a:extLst>
          </p:cNvPr>
          <p:cNvSpPr txBox="1"/>
          <p:nvPr/>
        </p:nvSpPr>
        <p:spPr>
          <a:xfrm>
            <a:off x="10225335" y="2422186"/>
            <a:ext cx="163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Hurricane Helene (2024)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B3B0AF-C45F-B01F-57F3-3095E5F1572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9609394" y="2683796"/>
            <a:ext cx="615941" cy="370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7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727C-90BD-2466-91DF-723E286AD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75EF5BD-2B9D-6DD8-C46B-F1BBB2173C7D}"/>
              </a:ext>
            </a:extLst>
          </p:cNvPr>
          <p:cNvGrpSpPr/>
          <p:nvPr/>
        </p:nvGrpSpPr>
        <p:grpSpPr>
          <a:xfrm>
            <a:off x="960120" y="2553244"/>
            <a:ext cx="10265664" cy="3819446"/>
            <a:chOff x="960120" y="2553244"/>
            <a:chExt cx="10265664" cy="3819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66E7A1-B20B-BD94-0751-C3FF9B78EAB2}"/>
                </a:ext>
              </a:extLst>
            </p:cNvPr>
            <p:cNvSpPr/>
            <p:nvPr/>
          </p:nvSpPr>
          <p:spPr>
            <a:xfrm>
              <a:off x="966216" y="2852633"/>
              <a:ext cx="10259568" cy="35200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/>
                <a:t>Blueprint – The process, data, tools, and capacity to answer the question: </a:t>
              </a:r>
            </a:p>
            <a:p>
              <a:r>
                <a:rPr lang="en-US" sz="2000"/>
                <a:t>How can local governments, the state, and their partners best invest to mitigate future flood risk and reduce the cost and disruption from future flood events?</a:t>
              </a:r>
            </a:p>
            <a:p>
              <a:endParaRPr lang="en-US" sz="2000"/>
            </a:p>
            <a:p>
              <a:r>
                <a:rPr lang="en-US" sz="2000"/>
                <a:t> </a:t>
              </a: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2A37451-9E5D-97C4-E4E5-7E4E0969864D}"/>
                </a:ext>
              </a:extLst>
            </p:cNvPr>
            <p:cNvSpPr/>
            <p:nvPr/>
          </p:nvSpPr>
          <p:spPr>
            <a:xfrm>
              <a:off x="960120" y="2553244"/>
              <a:ext cx="10259568" cy="2993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71AC8F0-2391-963E-DAE9-5090D139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 Carolina Flood Resiliency Blueprint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F7A5E-B6F6-A410-ADA2-0151C348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58E1AE-A1C3-A846-AD7B-8BD3FA089E7B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/>
              <a:t>Department of Environmental Quality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783EC-0E8B-5B5C-F04F-9A910F714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280" y="1080081"/>
            <a:ext cx="7037440" cy="355094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</a:rPr>
              <a:t>Goal: </a:t>
            </a:r>
            <a:r>
              <a:rPr lang="en-US" b="1">
                <a:solidFill>
                  <a:schemeClr val="tx1"/>
                </a:solidFill>
              </a:rPr>
              <a:t>Make North Carolina more resilient to flooding.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11387-5E27-3BDE-8063-CD216068D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57" t="20321" r="8214" b="3701"/>
          <a:stretch/>
        </p:blipFill>
        <p:spPr>
          <a:xfrm>
            <a:off x="1085809" y="4029848"/>
            <a:ext cx="2244847" cy="2152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04C3F-C470-FD97-0210-1AB84810B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031" y="4048137"/>
            <a:ext cx="3104160" cy="1926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5BACB-D07A-EF0E-FDD3-D77D9795B76F}"/>
              </a:ext>
            </a:extLst>
          </p:cNvPr>
          <p:cNvGrpSpPr/>
          <p:nvPr/>
        </p:nvGrpSpPr>
        <p:grpSpPr>
          <a:xfrm>
            <a:off x="9554111" y="4119050"/>
            <a:ext cx="1201544" cy="1126261"/>
            <a:chOff x="9401174" y="1493660"/>
            <a:chExt cx="2115005" cy="17950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63C996-19B6-5A4B-EA75-2667A3FF5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01175" y="1493660"/>
              <a:ext cx="2115004" cy="14223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F6BAC93-27D8-F5B8-4137-07A1D6BAFA0A}"/>
                </a:ext>
              </a:extLst>
            </p:cNvPr>
            <p:cNvCxnSpPr>
              <a:cxnSpLocks/>
            </p:cNvCxnSpPr>
            <p:nvPr/>
          </p:nvCxnSpPr>
          <p:spPr>
            <a:xfrm>
              <a:off x="9401175" y="2916031"/>
              <a:ext cx="0" cy="372649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14F6E4-9DD6-A432-B5FA-DA25D6B012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1174" y="2916031"/>
              <a:ext cx="2115005" cy="372649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5391848-5AFD-6FDC-C570-72CB6C62B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829" y="4350439"/>
            <a:ext cx="2977658" cy="1926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E479C-8427-16C1-77A9-DBBD351340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324"/>
          <a:stretch/>
        </p:blipFill>
        <p:spPr>
          <a:xfrm>
            <a:off x="3420382" y="4033785"/>
            <a:ext cx="2924709" cy="15734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1DFDB24-090B-9692-D619-951E26F2925E}"/>
              </a:ext>
            </a:extLst>
          </p:cNvPr>
          <p:cNvGrpSpPr/>
          <p:nvPr/>
        </p:nvGrpSpPr>
        <p:grpSpPr>
          <a:xfrm>
            <a:off x="2370057" y="1480262"/>
            <a:ext cx="7451886" cy="977950"/>
            <a:chOff x="2370057" y="1480262"/>
            <a:chExt cx="7451886" cy="9779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968E79-C5B1-2B3F-4D7A-B39AD0E644D9}"/>
                </a:ext>
              </a:extLst>
            </p:cNvPr>
            <p:cNvSpPr/>
            <p:nvPr/>
          </p:nvSpPr>
          <p:spPr>
            <a:xfrm>
              <a:off x="2370057" y="1713315"/>
              <a:ext cx="7451886" cy="7448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Implement more and more effective flood resilience actions (projects and policies)</a:t>
              </a: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42699D75-59E9-9E7C-48CC-15D12817A9AA}"/>
                </a:ext>
              </a:extLst>
            </p:cNvPr>
            <p:cNvSpPr/>
            <p:nvPr/>
          </p:nvSpPr>
          <p:spPr>
            <a:xfrm>
              <a:off x="2404872" y="1480262"/>
              <a:ext cx="7379208" cy="23305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 Carolina Flood Resiliency Blueprint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1025" y="1344686"/>
            <a:ext cx="5589749" cy="3870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Goals:</a:t>
            </a:r>
          </a:p>
          <a:p>
            <a:r>
              <a:rPr lang="en-US">
                <a:solidFill>
                  <a:schemeClr val="tx1"/>
                </a:solidFill>
              </a:rPr>
              <a:t>Increase community resilience to flooding</a:t>
            </a:r>
          </a:p>
          <a:p>
            <a:r>
              <a:rPr lang="en-US">
                <a:solidFill>
                  <a:schemeClr val="tx1"/>
                </a:solidFill>
              </a:rPr>
              <a:t>Serve as the backbone of State flood planning</a:t>
            </a:r>
          </a:p>
          <a:p>
            <a:r>
              <a:rPr lang="en-US">
                <a:solidFill>
                  <a:schemeClr val="tx1"/>
                </a:solidFill>
              </a:rPr>
              <a:t>Reduce the cost and complexity for local governments in the planning and implementation of flood risk reduction projects</a:t>
            </a:r>
          </a:p>
          <a:p>
            <a:r>
              <a:rPr lang="en-US">
                <a:solidFill>
                  <a:schemeClr val="tx1"/>
                </a:solidFill>
              </a:rPr>
              <a:t>“...A successful blueprint should ultimately lead to a </a:t>
            </a:r>
            <a:r>
              <a:rPr lang="en-US" b="1">
                <a:solidFill>
                  <a:schemeClr val="tx1"/>
                </a:solidFill>
              </a:rPr>
              <a:t>prioritized set of projects</a:t>
            </a:r>
            <a:r>
              <a:rPr lang="en-US">
                <a:solidFill>
                  <a:schemeClr val="tx1"/>
                </a:solidFill>
              </a:rPr>
              <a:t> and funding strategies that the State can implement.”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/>
              <a:t>Department of Environmental Quality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ABD26-D4EB-C681-7A83-E415E8DBB757}"/>
              </a:ext>
            </a:extLst>
          </p:cNvPr>
          <p:cNvSpPr txBox="1"/>
          <p:nvPr/>
        </p:nvSpPr>
        <p:spPr>
          <a:xfrm>
            <a:off x="286991" y="5492976"/>
            <a:ext cx="116180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Targeted River Basins:</a:t>
            </a:r>
            <a:r>
              <a:rPr lang="en-US" sz="2000" b="0" i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Neuse, Cape Fear</a:t>
            </a:r>
            <a:r>
              <a:rPr lang="en-US" sz="2000">
                <a:solidFill>
                  <a:srgbClr val="212529"/>
                </a:solidFill>
                <a:latin typeface="Source Sans Pro" panose="020B0503030403020204" pitchFamily="34" charset="0"/>
              </a:rPr>
              <a:t>, Lumber, Tar-Pamlico, </a:t>
            </a:r>
            <a:r>
              <a:rPr lang="en-US" sz="2000" b="0" i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White Oak, and French Broad (added 2024)</a:t>
            </a:r>
          </a:p>
        </p:txBody>
      </p:sp>
      <p:pic>
        <p:nvPicPr>
          <p:cNvPr id="9" name="Picture 8" descr="Map&#10;&#10;AI-generated content may be incorrect.">
            <a:extLst>
              <a:ext uri="{FF2B5EF4-FFF2-40B4-BE49-F238E27FC236}">
                <a16:creationId xmlns:a16="http://schemas.microsoft.com/office/drawing/2014/main" id="{E4A2AFE6-FD79-0044-4DC5-E308ADB7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774" y="1759125"/>
            <a:ext cx="5868836" cy="33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6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6A2E2-626B-3494-8671-1B43F2EF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FC53FD-2663-4CF5-C3A3-53760597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Blueprint Overview – Data and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71AC69-D365-4925-C65A-31BA4B7B4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6" y="1300382"/>
            <a:ext cx="5764478" cy="45320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Improved Models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Better define flood extent and depths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Current Conditions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Capture </a:t>
            </a:r>
            <a:r>
              <a:rPr kumimoji="0" lang="en-US" sz="31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future</a:t>
            </a: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flooding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Changes in precipitation patterns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Sea level rise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43F8F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Increased impervious surfaces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B185ED-3484-BECF-DDDD-AB551B8B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ED712E-3C69-311A-FA6E-0823A93BAC38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/>
              <a:t>Department of Environmental Quality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88A93-C94C-AEF8-EA29-7D66D83D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263" y="1107408"/>
            <a:ext cx="4201289" cy="2321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B30A2-5F7A-8030-1D3F-5C0506541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416" y="3828214"/>
            <a:ext cx="5246981" cy="20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6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2EBC1-FDF7-87AA-2EFC-703525252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9C00CA-128E-91F8-4973-B546337C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Blueprint Tool – Understand Your Vulnerability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0639F-F7C7-09C4-2C52-D02F942BA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21" y="1457873"/>
            <a:ext cx="6024327" cy="2940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</a:rPr>
              <a:t>Provide users with accurate, data-driven flood risk and vulnerability assessments</a:t>
            </a:r>
          </a:p>
          <a:p>
            <a:r>
              <a:rPr lang="en-US" sz="1800">
                <a:solidFill>
                  <a:schemeClr val="tx1"/>
                </a:solidFill>
              </a:rPr>
              <a:t>Flood risk to structures</a:t>
            </a:r>
          </a:p>
          <a:p>
            <a:r>
              <a:rPr lang="en-US" sz="1800">
                <a:solidFill>
                  <a:schemeClr val="tx1"/>
                </a:solidFill>
              </a:rPr>
              <a:t>Impacts on:</a:t>
            </a:r>
          </a:p>
          <a:p>
            <a:pPr lvl="1"/>
            <a:r>
              <a:rPr lang="en-US" sz="1600">
                <a:solidFill>
                  <a:schemeClr val="tx1"/>
                </a:solidFill>
              </a:rPr>
              <a:t>People</a:t>
            </a:r>
          </a:p>
          <a:p>
            <a:pPr lvl="1"/>
            <a:r>
              <a:rPr lang="en-US" sz="1600">
                <a:solidFill>
                  <a:schemeClr val="tx1"/>
                </a:solidFill>
              </a:rPr>
              <a:t>Environment</a:t>
            </a:r>
          </a:p>
          <a:p>
            <a:pPr lvl="1"/>
            <a:r>
              <a:rPr lang="en-US" sz="1600">
                <a:solidFill>
                  <a:schemeClr val="tx1"/>
                </a:solidFill>
              </a:rPr>
              <a:t>Infrastructure</a:t>
            </a:r>
          </a:p>
          <a:p>
            <a:pPr lvl="1"/>
            <a:r>
              <a:rPr lang="en-US" sz="1600">
                <a:solidFill>
                  <a:schemeClr val="tx1"/>
                </a:solidFill>
              </a:rPr>
              <a:t>Economic Sustainability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3C207-3AA4-A8DB-FB48-7CFF3A65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C4B5D1-F65A-E396-C739-92404B62CE05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/>
              <a:t>Department of Environmental Quality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6AE23-3365-2FF9-5A33-932F926C6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520" y="1975086"/>
            <a:ext cx="7777678" cy="4397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3601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F6D0A-3FB4-ABAC-03E7-129F4C774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4ED1-DEFF-5203-8BA3-EE2B208B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II – Decision Support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6CFF-AD7D-ECB5-DFF9-B678048C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5A9A4-A58A-F6D8-664E-ABB3376A0499}"/>
              </a:ext>
            </a:extLst>
          </p:cNvPr>
          <p:cNvSpPr txBox="1"/>
          <p:nvPr/>
        </p:nvSpPr>
        <p:spPr>
          <a:xfrm>
            <a:off x="700134" y="1419794"/>
            <a:ext cx="414499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+mn-lt"/>
                <a:cs typeface="+mn-lt"/>
              </a:rPr>
              <a:t>Be a resource for communities, local governments, and other partners for the planning and implementation of resilience actions</a:t>
            </a:r>
            <a:r>
              <a:rPr lang="en-US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 users with accurate, data-driven flood risk and vulnerability assessments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Allow user</a:t>
            </a: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s to explore, develop, and define flood resilience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Help user</a:t>
            </a: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/>
              <a:t> to evaluate and prioritize effective </a:t>
            </a: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flood resilience actions</a:t>
            </a:r>
            <a:endParaRPr lang="en-US"/>
          </a:p>
          <a:p>
            <a:pPr lvl="2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93AE39-BBCC-FAB7-4617-7645D27D770F}"/>
              </a:ext>
            </a:extLst>
          </p:cNvPr>
          <p:cNvSpPr txBox="1">
            <a:spLocks/>
          </p:cNvSpPr>
          <p:nvPr/>
        </p:nvSpPr>
        <p:spPr>
          <a:xfrm>
            <a:off x="838200" y="547686"/>
            <a:ext cx="10515600" cy="1061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/>
              <a:t>(Blueprint Tool)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1F3059-4E38-A335-E541-87272F3B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71" y="1757551"/>
            <a:ext cx="6140529" cy="433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BE543-C59A-0FCE-CBB6-BDBB714B7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502" y="1952782"/>
            <a:ext cx="3283188" cy="399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4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E3F97-C5FA-8431-1BF9-6E998AD3D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3581-49E5-7B0E-1F0C-8EEE5BEF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II – Decision Support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DB30D-D528-4521-D3AF-C7BA678A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AF4FD-F9D0-F4BF-6C4E-BD92114146D2}"/>
              </a:ext>
            </a:extLst>
          </p:cNvPr>
          <p:cNvSpPr txBox="1"/>
          <p:nvPr/>
        </p:nvSpPr>
        <p:spPr>
          <a:xfrm>
            <a:off x="700134" y="1419794"/>
            <a:ext cx="414499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+mn-lt"/>
                <a:cs typeface="+mn-lt"/>
              </a:rPr>
              <a:t>Be a resource for communities, local governments, and other partners for the planning and implementation of resilience actions</a:t>
            </a:r>
            <a:r>
              <a:rPr lang="en-US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 users with accurate, data-driven flood risk and vulnerability assessments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Allow user</a:t>
            </a:r>
            <a:r>
              <a:rPr lang="en-US" b="1" kern="0">
                <a:latin typeface="Arial" panose="020B0604020202020204" pitchFamily="34" charset="0"/>
                <a:ea typeface="Times New Roman" panose="02020603050405020304" pitchFamily="18" charset="0"/>
              </a:rPr>
              <a:t>s to explore, develop, and define flood resilience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Help user</a:t>
            </a: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/>
              <a:t> to evaluate and prioritize effective </a:t>
            </a: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flood resilience actions</a:t>
            </a:r>
            <a:endParaRPr lang="en-US"/>
          </a:p>
          <a:p>
            <a:pPr lvl="2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F69C28-0E44-9951-36DB-BB25A3BB10FB}"/>
              </a:ext>
            </a:extLst>
          </p:cNvPr>
          <p:cNvSpPr txBox="1">
            <a:spLocks/>
          </p:cNvSpPr>
          <p:nvPr/>
        </p:nvSpPr>
        <p:spPr>
          <a:xfrm>
            <a:off x="838200" y="547686"/>
            <a:ext cx="10515600" cy="1061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/>
              <a:t>(Blueprint Tool)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DCCCCD2C-A6D5-C3EC-086A-17E07DEE92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921121"/>
              </p:ext>
            </p:extLst>
          </p:nvPr>
        </p:nvGraphicFramePr>
        <p:xfrm>
          <a:off x="4548248" y="1419795"/>
          <a:ext cx="7403771" cy="495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952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76670-6B76-FF5E-F269-F2993A0F0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5897C-EA55-0049-3155-9D340AFE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II – Decision Support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0477-6008-7A4B-F379-5EC35006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7DB0A-2818-4A0C-DA43-CBF66C621FD1}"/>
              </a:ext>
            </a:extLst>
          </p:cNvPr>
          <p:cNvSpPr txBox="1"/>
          <p:nvPr/>
        </p:nvSpPr>
        <p:spPr>
          <a:xfrm>
            <a:off x="700134" y="1419794"/>
            <a:ext cx="41449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Allow user</a:t>
            </a:r>
            <a:r>
              <a:rPr lang="en-US" b="1" kern="0">
                <a:latin typeface="Arial" panose="020B0604020202020204" pitchFamily="34" charset="0"/>
                <a:ea typeface="Times New Roman" panose="02020603050405020304" pitchFamily="18" charset="0"/>
              </a:rPr>
              <a:t>s to explore, develop, and define flood resilience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ker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Floodplain Restoration </a:t>
            </a:r>
            <a:r>
              <a:rPr lang="en-US" ker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Example</a:t>
            </a:r>
          </a:p>
          <a:p>
            <a:pPr lvl="2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420CD9-CB4D-F1D6-573B-611A5467F96B}"/>
              </a:ext>
            </a:extLst>
          </p:cNvPr>
          <p:cNvSpPr txBox="1">
            <a:spLocks/>
          </p:cNvSpPr>
          <p:nvPr/>
        </p:nvSpPr>
        <p:spPr>
          <a:xfrm>
            <a:off x="838200" y="547686"/>
            <a:ext cx="10515600" cy="1061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/>
              <a:t>(Blueprint Tool)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105C46-F577-C725-A9F5-19B3C3CE7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526071"/>
            <a:ext cx="4705209" cy="447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0E0BFB-922B-12CD-EE05-7D7551886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73" y="1526071"/>
            <a:ext cx="4704535" cy="4538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62EA8-ACE6-2BED-B73A-482D304602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361"/>
          <a:stretch>
            <a:fillRect/>
          </a:stretch>
        </p:blipFill>
        <p:spPr>
          <a:xfrm>
            <a:off x="4893306" y="4374448"/>
            <a:ext cx="7202489" cy="1549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3C19F5-2A22-669A-0E33-82598D78FC86}"/>
              </a:ext>
            </a:extLst>
          </p:cNvPr>
          <p:cNvSpPr txBox="1"/>
          <p:nvPr/>
        </p:nvSpPr>
        <p:spPr>
          <a:xfrm>
            <a:off x="546434" y="2912870"/>
            <a:ext cx="4144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Identify area of interest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Define catchment</a:t>
            </a:r>
          </a:p>
          <a:p>
            <a:pPr lvl="2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AB1DB-F7D7-C228-B557-92E8563F1A27}"/>
              </a:ext>
            </a:extLst>
          </p:cNvPr>
          <p:cNvSpPr txBox="1"/>
          <p:nvPr/>
        </p:nvSpPr>
        <p:spPr>
          <a:xfrm>
            <a:off x="546433" y="3439396"/>
            <a:ext cx="41449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AutoNum type="arabicPeriod" startAt="3"/>
            </a:pP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Tool identifies opportunities for floodplain restoration based on stream and </a:t>
            </a:r>
            <a:r>
              <a:rPr lang="en-US" kern="0" err="1">
                <a:latin typeface="Arial" panose="020B0604020202020204" pitchFamily="34" charset="0"/>
                <a:ea typeface="Times New Roman" panose="02020603050405020304" pitchFamily="18" charset="0"/>
              </a:rPr>
              <a:t>landuse</a:t>
            </a:r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 characteristics</a:t>
            </a:r>
          </a:p>
          <a:p>
            <a:pPr marL="800100" lvl="1" indent="-342900">
              <a:buAutoNum type="arabicPeriod" startAt="3"/>
            </a:pPr>
            <a:endParaRPr lang="en-US" ker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BB5CE-BC79-FFAF-B8D9-FC26C76D6914}"/>
              </a:ext>
            </a:extLst>
          </p:cNvPr>
          <p:cNvSpPr txBox="1"/>
          <p:nvPr/>
        </p:nvSpPr>
        <p:spPr>
          <a:xfrm>
            <a:off x="546433" y="4501809"/>
            <a:ext cx="4144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4.  User selects project areas.</a:t>
            </a:r>
          </a:p>
          <a:p>
            <a:pPr lvl="1"/>
            <a:r>
              <a:rPr lang="en-US" kern="0">
                <a:latin typeface="Arial" panose="020B0604020202020204" pitchFamily="34" charset="0"/>
                <a:ea typeface="Times New Roman" panose="02020603050405020304" pitchFamily="18" charset="0"/>
              </a:rPr>
              <a:t>5.  Tool estimates costs and flood 	storage volume. </a:t>
            </a:r>
          </a:p>
          <a:p>
            <a:pPr lvl="1"/>
            <a:r>
              <a:rPr lang="en-US" kern="0">
                <a:latin typeface="Arial" panose="020B0604020202020204" pitchFamily="34" charset="0"/>
              </a:rPr>
              <a:t>6.  Outputs and user-provided   	information used to estimate 	risk and resilience impacts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4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2_Office Theme">
  <a:themeElements>
    <a:clrScheme name="NCDEQ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0C54A974BDA47A09B1EB9FBF5F461" ma:contentTypeVersion="13" ma:contentTypeDescription="Create a new document." ma:contentTypeScope="" ma:versionID="5d727d5d6b3ba4c6ba022289a5e016f8">
  <xsd:schema xmlns:xsd="http://www.w3.org/2001/XMLSchema" xmlns:xs="http://www.w3.org/2001/XMLSchema" xmlns:p="http://schemas.microsoft.com/office/2006/metadata/properties" xmlns:ns2="76c74db1-e2fc-4b1b-8cbd-16c01afc7e6b" xmlns:ns3="0114750a-5879-4377-b645-69b1382eb0c4" targetNamespace="http://schemas.microsoft.com/office/2006/metadata/properties" ma:root="true" ma:fieldsID="841d8822bfb0c6c69423170c490958fa" ns2:_="" ns3:_="">
    <xsd:import namespace="76c74db1-e2fc-4b1b-8cbd-16c01afc7e6b"/>
    <xsd:import namespace="0114750a-5879-4377-b645-69b1382eb0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74db1-e2fc-4b1b-8cbd-16c01afc7e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4750a-5879-4377-b645-69b1382eb0c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a091955-77d6-4bbe-bb09-24710a5073a1}" ma:internalName="TaxCatchAll" ma:showField="CatchAllData" ma:web="0114750a-5879-4377-b645-69b1382eb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14750a-5879-4377-b645-69b1382eb0c4" xsi:nil="true"/>
    <lcf76f155ced4ddcb4097134ff3c332f xmlns="76c74db1-e2fc-4b1b-8cbd-16c01afc7e6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318587-811E-4AC2-BF9D-E6306E0E14CF}">
  <ds:schemaRefs>
    <ds:schemaRef ds:uri="0114750a-5879-4377-b645-69b1382eb0c4"/>
    <ds:schemaRef ds:uri="76c74db1-e2fc-4b1b-8cbd-16c01afc7e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purl.org/dc/dcmitype/"/>
    <ds:schemaRef ds:uri="76c74db1-e2fc-4b1b-8cbd-16c01afc7e6b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114750a-5879-4377-b645-69b1382eb0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1745</Words>
  <Application>Microsoft Office PowerPoint</Application>
  <PresentationFormat>Widescreen</PresentationFormat>
  <Paragraphs>292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Aptos Narrow</vt:lpstr>
      <vt:lpstr>Arial</vt:lpstr>
      <vt:lpstr>Calibri</vt:lpstr>
      <vt:lpstr>Mangal Pro</vt:lpstr>
      <vt:lpstr>Open Sans</vt:lpstr>
      <vt:lpstr>Source Sans Pro</vt:lpstr>
      <vt:lpstr>Times New Roman</vt:lpstr>
      <vt:lpstr>2_Office Theme</vt:lpstr>
      <vt:lpstr>North Carolina Flood Resiliency Blueprint  REID WILSON SECREATARY, NCDEQ </vt:lpstr>
      <vt:lpstr>Billion-Dollar Disaster Events</vt:lpstr>
      <vt:lpstr>North Carolina Flood Resiliency Blueprint</vt:lpstr>
      <vt:lpstr>North Carolina Flood Resiliency Blueprint</vt:lpstr>
      <vt:lpstr>Blueprint Overview – Data and Tools</vt:lpstr>
      <vt:lpstr>Blueprint Tool – Understand Your Vulnerability </vt:lpstr>
      <vt:lpstr>Phase II – Decision Support Tool</vt:lpstr>
      <vt:lpstr>Phase II – Decision Support Tool</vt:lpstr>
      <vt:lpstr>Phase II – Decision Support Tool</vt:lpstr>
      <vt:lpstr>Blueprint Overview - Phase III</vt:lpstr>
      <vt:lpstr>Implementation – Projects Under Contract</vt:lpstr>
      <vt:lpstr>Implementation – Funding Partnerships</vt:lpstr>
      <vt:lpstr>Two Additional Resilience Programs, Post-Helene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Nunez, Erica</cp:lastModifiedBy>
  <cp:revision>2</cp:revision>
  <cp:lastPrinted>2025-08-29T12:30:50Z</cp:lastPrinted>
  <dcterms:created xsi:type="dcterms:W3CDTF">2015-06-24T15:01:50Z</dcterms:created>
  <dcterms:modified xsi:type="dcterms:W3CDTF">2025-09-02T14:13:44Z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0x0101007C10C54A974BDA47A09B1EB9FBF5F461</vt:lpwstr>
  </property>
  <property fmtid="{D5CDD505-2E9C-101B-9397-08002B2CF9AE}" pid="3" name="_ExtendedDescription">
    <vt:lpwstr/>
  </property>
  <property fmtid="{D5CDD505-2E9C-101B-9397-08002B2CF9AE}" pid="4" name="MediaServiceImageTags">
    <vt:lpwstr/>
  </property>
</Properties>
</file>