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
  </p:notesMasterIdLst>
  <p:sldIdLst>
    <p:sldId id="401" r:id="rId3"/>
    <p:sldId id="1913"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79230-1BE2-4919-B387-09C796FE8E54}"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14279-5119-4226-9C7E-2B6CF08B65CC}" type="slidenum">
              <a:rPr lang="en-US" smtClean="0"/>
              <a:t>‹#›</a:t>
            </a:fld>
            <a:endParaRPr lang="en-US"/>
          </a:p>
        </p:txBody>
      </p:sp>
    </p:spTree>
    <p:extLst>
      <p:ext uri="{BB962C8B-B14F-4D97-AF65-F5344CB8AC3E}">
        <p14:creationId xmlns:p14="http://schemas.microsoft.com/office/powerpoint/2010/main" val="149765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Average a federal flood declaration every year 1990..</a:t>
            </a:r>
          </a:p>
          <a:p>
            <a:r>
              <a:rPr lang="en-US"/>
              <a:t>No wonder that our State Hazard Mitigation Plan list flooding and flood related erosion has our top natural hazards of concern…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7D437B-3E60-4201-9472-D94E9027F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2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a:t>
            </a:r>
            <a:r>
              <a:rPr lang="en-US" dirty="0"/>
              <a:t>: Evan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vision is built on these six core components, which guide the entire strategy.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were refined from the initial release, and we made one addition: Government Systems. We added this because it’s the foundational framework that connects and supports all the other components. It’s how we integrate climate resilience across all state agencies, empower our communities—especially the most vulnerable—and build the trust needed for a unified response to climate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vision doesn't start from scratch. It's grounded in work already happening across the state. We conducted an assessment of more than 20 existing reports and plans that have extensive public engagement to identify themes within these core areas. That analysis allowed us to refine our focus based on what Vermonters were looking for. For example, we broke down a broad topic like 'Nature-Based Solutions' into smaller parts, including land conservation, sustainable land practices, and water quality.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this refined vision written, our next step was to identify the opportunities for action, which we did through a comprehensive inventory of existing state work and a hands-on workshop.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96A7E-74B4-4158-8E34-A6861B1A5B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61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F061470D-E4D6-4E98-8985-3F8AA5BF7546}" type="datetimeFigureOut">
              <a:rPr lang="en-US" smtClean="0"/>
              <a:t>8/28/2025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lvl1pPr>
              <a:defRPr>
                <a:solidFill>
                  <a:srgbClr val="FFFFFF"/>
                </a:solidFill>
              </a:defRPr>
            </a:lvl1pPr>
          </a:lstStyle>
          <a:p>
            <a:fld id="{38D36F81-5B4C-46F0-98B3-F0B28BEB316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44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1470D-E4D6-4E98-8985-3F8AA5BF7546}"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51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1470D-E4D6-4E98-8985-3F8AA5BF7546}"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499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p:txBody>
          <a:bodyPr/>
          <a:lstStyle/>
          <a:p>
            <a:r>
              <a:rPr lang="en-US"/>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286162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rrow Title and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FB1D4-7CAD-558E-B8F9-93D97B7B42A0}"/>
              </a:ext>
            </a:extLst>
          </p:cNvPr>
          <p:cNvSpPr>
            <a:spLocks noGrp="1"/>
          </p:cNvSpPr>
          <p:nvPr>
            <p:ph type="title"/>
          </p:nvPr>
        </p:nvSpPr>
        <p:spPr>
          <a:xfrm>
            <a:off x="0" y="0"/>
            <a:ext cx="2286000" cy="6126480"/>
          </a:xfrm>
        </p:spPr>
        <p:txBody>
          <a:bodyPr/>
          <a:lstStyle/>
          <a:p>
            <a:r>
              <a:rPr lang="en-US"/>
              <a:t>Click to edit Master title style</a:t>
            </a:r>
          </a:p>
        </p:txBody>
      </p:sp>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2743200" y="457200"/>
            <a:ext cx="8961120" cy="5120640"/>
          </a:xfrm>
        </p:spPr>
        <p:txBody>
          <a:bodyPr/>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323284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s and Copy">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ABB43DB-67BB-AEC4-B5FF-498AFF4E5FC6}"/>
              </a:ext>
            </a:extLst>
          </p:cNvPr>
          <p:cNvSpPr>
            <a:spLocks noGrp="1"/>
          </p:cNvSpPr>
          <p:nvPr>
            <p:ph type="body" sz="quarter" idx="10"/>
          </p:nvPr>
        </p:nvSpPr>
        <p:spPr>
          <a:xfrm>
            <a:off x="5029200" y="457200"/>
            <a:ext cx="6675120" cy="5120640"/>
          </a:xfrm>
        </p:spPr>
        <p:txBody>
          <a:bodyPr/>
          <a:lstStyle>
            <a:lvl1pPr>
              <a:defRPr>
                <a:solidFill>
                  <a:schemeClr val="tx1"/>
                </a:solidFill>
              </a:defRPr>
            </a:lvl1pPr>
          </a:lstStyle>
          <a:p>
            <a:pPr lvl="0"/>
            <a:r>
              <a:rPr lang="en-US"/>
              <a:t>Click to edit Master text styles</a:t>
            </a:r>
          </a:p>
        </p:txBody>
      </p:sp>
      <p:sp>
        <p:nvSpPr>
          <p:cNvPr id="4" name="Picture Placeholder 11">
            <a:extLst>
              <a:ext uri="{FF2B5EF4-FFF2-40B4-BE49-F238E27FC236}">
                <a16:creationId xmlns:a16="http://schemas.microsoft.com/office/drawing/2014/main" id="{E16024D9-F482-936F-3912-C277BD8888A1}"/>
              </a:ext>
            </a:extLst>
          </p:cNvPr>
          <p:cNvSpPr>
            <a:spLocks noGrp="1"/>
          </p:cNvSpPr>
          <p:nvPr>
            <p:ph type="pic" sz="quarter" idx="12"/>
          </p:nvPr>
        </p:nvSpPr>
        <p:spPr>
          <a:xfrm>
            <a:off x="0" y="0"/>
            <a:ext cx="2743200" cy="2514600"/>
          </a:xfrm>
        </p:spPr>
        <p:txBody>
          <a:bodyPr/>
          <a:lstStyle/>
          <a:p>
            <a:endParaRPr lang="en-US"/>
          </a:p>
        </p:txBody>
      </p:sp>
      <p:sp>
        <p:nvSpPr>
          <p:cNvPr id="3" name="Picture Placeholder 13">
            <a:extLst>
              <a:ext uri="{FF2B5EF4-FFF2-40B4-BE49-F238E27FC236}">
                <a16:creationId xmlns:a16="http://schemas.microsoft.com/office/drawing/2014/main" id="{0FDF2195-0A27-2BAB-F253-3A2B13C3E0CB}"/>
              </a:ext>
            </a:extLst>
          </p:cNvPr>
          <p:cNvSpPr>
            <a:spLocks noGrp="1"/>
          </p:cNvSpPr>
          <p:nvPr>
            <p:ph type="pic" sz="quarter" idx="11"/>
          </p:nvPr>
        </p:nvSpPr>
        <p:spPr>
          <a:xfrm>
            <a:off x="2971800" y="0"/>
            <a:ext cx="1600200" cy="2514600"/>
          </a:xfrm>
        </p:spPr>
        <p:txBody>
          <a:bodyPr/>
          <a:lstStyle/>
          <a:p>
            <a:endParaRPr lang="en-US"/>
          </a:p>
        </p:txBody>
      </p:sp>
      <p:sp>
        <p:nvSpPr>
          <p:cNvPr id="5" name="Picture Placeholder 15">
            <a:extLst>
              <a:ext uri="{FF2B5EF4-FFF2-40B4-BE49-F238E27FC236}">
                <a16:creationId xmlns:a16="http://schemas.microsoft.com/office/drawing/2014/main" id="{CC4D19F3-96C0-97F1-C5BF-321BAB1A5350}"/>
              </a:ext>
            </a:extLst>
          </p:cNvPr>
          <p:cNvSpPr>
            <a:spLocks noGrp="1"/>
          </p:cNvSpPr>
          <p:nvPr>
            <p:ph type="pic" sz="quarter" idx="13"/>
          </p:nvPr>
        </p:nvSpPr>
        <p:spPr>
          <a:xfrm>
            <a:off x="0" y="2743199"/>
            <a:ext cx="4572000" cy="3383280"/>
          </a:xfrm>
        </p:spPr>
        <p:txBody>
          <a:bodyPr/>
          <a:lstStyle/>
          <a:p>
            <a:endParaRPr lang="en-US"/>
          </a:p>
        </p:txBody>
      </p:sp>
    </p:spTree>
    <p:extLst>
      <p:ext uri="{BB962C8B-B14F-4D97-AF65-F5344CB8AC3E}">
        <p14:creationId xmlns:p14="http://schemas.microsoft.com/office/powerpoint/2010/main" val="2046674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Thre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Picture Placeholder 11">
            <a:extLst>
              <a:ext uri="{FF2B5EF4-FFF2-40B4-BE49-F238E27FC236}">
                <a16:creationId xmlns:a16="http://schemas.microsoft.com/office/drawing/2014/main" id="{C5DFFFAA-2940-26CD-F34E-634A757C2F62}"/>
              </a:ext>
            </a:extLst>
          </p:cNvPr>
          <p:cNvSpPr>
            <a:spLocks noGrp="1"/>
          </p:cNvSpPr>
          <p:nvPr>
            <p:ph type="pic" sz="quarter" idx="10"/>
          </p:nvPr>
        </p:nvSpPr>
        <p:spPr>
          <a:xfrm>
            <a:off x="0" y="0"/>
            <a:ext cx="2743200" cy="2514600"/>
          </a:xfrm>
        </p:spPr>
        <p:txBody>
          <a:bodyPr/>
          <a:lstStyle/>
          <a:p>
            <a:endParaRPr lang="en-US"/>
          </a:p>
        </p:txBody>
      </p:sp>
      <p:sp>
        <p:nvSpPr>
          <p:cNvPr id="14" name="Picture Placeholder 13">
            <a:extLst>
              <a:ext uri="{FF2B5EF4-FFF2-40B4-BE49-F238E27FC236}">
                <a16:creationId xmlns:a16="http://schemas.microsoft.com/office/drawing/2014/main" id="{044DD9C2-4C0E-955F-6947-037F7291110E}"/>
              </a:ext>
            </a:extLst>
          </p:cNvPr>
          <p:cNvSpPr>
            <a:spLocks noGrp="1"/>
          </p:cNvSpPr>
          <p:nvPr>
            <p:ph type="pic" sz="quarter" idx="11"/>
          </p:nvPr>
        </p:nvSpPr>
        <p:spPr>
          <a:xfrm>
            <a:off x="2971800" y="0"/>
            <a:ext cx="1600200" cy="2514600"/>
          </a:xfrm>
        </p:spPr>
        <p:txBody>
          <a:bodyPr/>
          <a:lstStyle/>
          <a:p>
            <a:endParaRPr lang="en-US"/>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2743199"/>
            <a:ext cx="4572000" cy="3383280"/>
          </a:xfrm>
        </p:spPr>
        <p:txBody>
          <a:bodyPr/>
          <a:lstStyle/>
          <a:p>
            <a:endParaRPr lang="en-US"/>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8601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On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4572000" y="457200"/>
            <a:ext cx="7616952" cy="3566160"/>
          </a:xfrm>
        </p:spPr>
        <p:txBody>
          <a:bodyPr lIns="0" anchor="b"/>
          <a:lstStyle>
            <a:lvl1pPr algn="ctr">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4572000" y="4498848"/>
            <a:ext cx="7616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Picture Placeholder 15">
            <a:extLst>
              <a:ext uri="{FF2B5EF4-FFF2-40B4-BE49-F238E27FC236}">
                <a16:creationId xmlns:a16="http://schemas.microsoft.com/office/drawing/2014/main" id="{B90E8E67-B1C9-FB64-0E6C-58D0117B6EC5}"/>
              </a:ext>
            </a:extLst>
          </p:cNvPr>
          <p:cNvSpPr>
            <a:spLocks noGrp="1"/>
          </p:cNvSpPr>
          <p:nvPr>
            <p:ph type="pic" sz="quarter" idx="12"/>
          </p:nvPr>
        </p:nvSpPr>
        <p:spPr>
          <a:xfrm>
            <a:off x="0" y="0"/>
            <a:ext cx="4572000" cy="6126479"/>
          </a:xfrm>
        </p:spPr>
        <p:txBody>
          <a:bodyPr/>
          <a:lstStyle/>
          <a:p>
            <a:endParaRPr lang="en-US"/>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4800600" y="0"/>
            <a:ext cx="7391400"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82392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out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480C-4689-3798-A719-304D52DF003F}"/>
              </a:ext>
            </a:extLst>
          </p:cNvPr>
          <p:cNvSpPr>
            <a:spLocks noGrp="1"/>
          </p:cNvSpPr>
          <p:nvPr>
            <p:ph type="ctrTitle"/>
          </p:nvPr>
        </p:nvSpPr>
        <p:spPr>
          <a:xfrm>
            <a:off x="0" y="457200"/>
            <a:ext cx="12188952" cy="3566160"/>
          </a:xfrm>
        </p:spPr>
        <p:txBody>
          <a:bodyPr lIns="0" anchor="b"/>
          <a:lstStyle>
            <a:lvl1pPr algn="ctr">
              <a:defRPr sz="4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ACD3AF6-F91B-5B50-E08C-53AE84E798D0}"/>
              </a:ext>
            </a:extLst>
          </p:cNvPr>
          <p:cNvSpPr>
            <a:spLocks noGrp="1"/>
          </p:cNvSpPr>
          <p:nvPr>
            <p:ph type="subTitle" idx="1"/>
          </p:nvPr>
        </p:nvSpPr>
        <p:spPr>
          <a:xfrm>
            <a:off x="0" y="4498848"/>
            <a:ext cx="12188952" cy="914400"/>
          </a:xfrm>
        </p:spPr>
        <p:txBody>
          <a:bodyPr anchor="t" anchorCtr="0"/>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2CCD52CB-E9CE-16E7-8662-EC200610D461}"/>
              </a:ext>
              <a:ext uri="{C183D7F6-B498-43B3-948B-1728B52AA6E4}">
                <adec:decorative xmlns:adec="http://schemas.microsoft.com/office/drawing/2017/decorative" val="1"/>
              </a:ext>
            </a:extLst>
          </p:cNvPr>
          <p:cNvSpPr/>
          <p:nvPr userDrawn="1"/>
        </p:nvSpPr>
        <p:spPr>
          <a:xfrm>
            <a:off x="0" y="0"/>
            <a:ext cx="12192001" cy="457200"/>
          </a:xfrm>
          <a:prstGeom prst="rect">
            <a:avLst/>
          </a:prstGeom>
          <a:solidFill>
            <a:srgbClr val="00793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57717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9E73-A345-8E01-5D39-B4BFCE44B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95BCE-6E42-4502-8367-09616D0ADC68}"/>
              </a:ext>
            </a:extLst>
          </p:cNvPr>
          <p:cNvSpPr>
            <a:spLocks noGrp="1"/>
          </p:cNvSpPr>
          <p:nvPr>
            <p:ph idx="1"/>
          </p:nvPr>
        </p:nvSpPr>
        <p:spPr>
          <a:xfrm>
            <a:off x="5029200" y="457200"/>
            <a:ext cx="6675120" cy="4023360"/>
          </a:xfrm>
        </p:spPr>
        <p:txBody>
          <a:bodyPr/>
          <a:lstStyle>
            <a:lvl1pPr>
              <a:defRPr b="0"/>
            </a:lvl1pPr>
          </a:lstStyle>
          <a:p>
            <a:pPr lvl="0"/>
            <a:endParaRPr lang="en-US"/>
          </a:p>
        </p:txBody>
      </p:sp>
      <p:sp>
        <p:nvSpPr>
          <p:cNvPr id="4" name="Text Placeholder 2">
            <a:extLst>
              <a:ext uri="{FF2B5EF4-FFF2-40B4-BE49-F238E27FC236}">
                <a16:creationId xmlns:a16="http://schemas.microsoft.com/office/drawing/2014/main" id="{A7ADA093-9114-0265-651D-4D089ABC5409}"/>
              </a:ext>
            </a:extLst>
          </p:cNvPr>
          <p:cNvSpPr>
            <a:spLocks noGrp="1"/>
          </p:cNvSpPr>
          <p:nvPr>
            <p:ph type="body" sz="quarter" idx="10" hasCustomPrompt="1"/>
          </p:nvPr>
        </p:nvSpPr>
        <p:spPr>
          <a:xfrm>
            <a:off x="5029199" y="4673599"/>
            <a:ext cx="6675121" cy="914400"/>
          </a:xfrm>
        </p:spPr>
        <p:txBody>
          <a:bodyPr/>
          <a:lstStyle>
            <a:lvl1pPr>
              <a:defRPr sz="2400"/>
            </a:lvl1pPr>
          </a:lstStyle>
          <a:p>
            <a:pPr lvl="0"/>
            <a:r>
              <a:rPr lang="en-US"/>
              <a:t>Insert caption for chart…</a:t>
            </a:r>
          </a:p>
        </p:txBody>
      </p:sp>
    </p:spTree>
    <p:extLst>
      <p:ext uri="{BB962C8B-B14F-4D97-AF65-F5344CB8AC3E}">
        <p14:creationId xmlns:p14="http://schemas.microsoft.com/office/powerpoint/2010/main" val="3744587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 Top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a:t>Click to edit Master title style</a:t>
            </a:r>
          </a:p>
        </p:txBody>
      </p:sp>
      <p:sp>
        <p:nvSpPr>
          <p:cNvPr id="4" name="SmartArt Placeholder 3">
            <a:extLst>
              <a:ext uri="{FF2B5EF4-FFF2-40B4-BE49-F238E27FC236}">
                <a16:creationId xmlns:a16="http://schemas.microsoft.com/office/drawing/2014/main" id="{F2547BB7-C362-0AE4-0A1A-B31632FBC76A}"/>
              </a:ext>
            </a:extLst>
          </p:cNvPr>
          <p:cNvSpPr>
            <a:spLocks noGrp="1"/>
          </p:cNvSpPr>
          <p:nvPr>
            <p:ph type="dgm" sz="quarter" idx="13"/>
          </p:nvPr>
        </p:nvSpPr>
        <p:spPr>
          <a:xfrm>
            <a:off x="457200" y="2468880"/>
            <a:ext cx="7406640" cy="3200400"/>
          </a:xfrm>
        </p:spPr>
        <p:txBody>
          <a:bodyPr/>
          <a:lstStyle/>
          <a:p>
            <a:endParaRPr lang="en-US"/>
          </a:p>
        </p:txBody>
      </p:sp>
      <p:sp>
        <p:nvSpPr>
          <p:cNvPr id="3" name="Text Placeholder 2">
            <a:extLst>
              <a:ext uri="{FF2B5EF4-FFF2-40B4-BE49-F238E27FC236}">
                <a16:creationId xmlns:a16="http://schemas.microsoft.com/office/drawing/2014/main" id="{AD1796B9-3C7F-BDB8-5D57-D5B116E9B098}"/>
              </a:ext>
            </a:extLst>
          </p:cNvPr>
          <p:cNvSpPr>
            <a:spLocks noGrp="1"/>
          </p:cNvSpPr>
          <p:nvPr>
            <p:ph type="body" sz="quarter" idx="10" hasCustomPrompt="1"/>
          </p:nvPr>
        </p:nvSpPr>
        <p:spPr>
          <a:xfrm>
            <a:off x="8074152" y="2468880"/>
            <a:ext cx="3657600" cy="3200400"/>
          </a:xfrm>
        </p:spPr>
        <p:txBody>
          <a:bodyPr/>
          <a:lstStyle>
            <a:lvl1pPr>
              <a:defRPr sz="2400"/>
            </a:lvl1pPr>
          </a:lstStyle>
          <a:p>
            <a:pPr lvl="0"/>
            <a:r>
              <a:rPr lang="en-US"/>
              <a:t>Insert caption for graphic…</a:t>
            </a:r>
          </a:p>
        </p:txBody>
      </p:sp>
    </p:spTree>
    <p:extLst>
      <p:ext uri="{BB962C8B-B14F-4D97-AF65-F5344CB8AC3E}">
        <p14:creationId xmlns:p14="http://schemas.microsoft.com/office/powerpoint/2010/main" val="27997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1470D-E4D6-4E98-8985-3F8AA5BF7546}"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6634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 Top and Data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10BA-4899-3212-D281-1FDB25FC576C}"/>
              </a:ext>
            </a:extLst>
          </p:cNvPr>
          <p:cNvSpPr>
            <a:spLocks noGrp="1"/>
          </p:cNvSpPr>
          <p:nvPr>
            <p:ph type="title"/>
          </p:nvPr>
        </p:nvSpPr>
        <p:spPr>
          <a:xfrm>
            <a:off x="0" y="0"/>
            <a:ext cx="12188952" cy="2057400"/>
          </a:xfrm>
        </p:spPr>
        <p:txBody>
          <a:bodyPr/>
          <a:lstStyle/>
          <a:p>
            <a:r>
              <a:rPr lang="en-US"/>
              <a:t>Click to edit Master title style</a:t>
            </a:r>
          </a:p>
        </p:txBody>
      </p:sp>
      <p:sp>
        <p:nvSpPr>
          <p:cNvPr id="23" name="Text Placeholder 22">
            <a:extLst>
              <a:ext uri="{FF2B5EF4-FFF2-40B4-BE49-F238E27FC236}">
                <a16:creationId xmlns:a16="http://schemas.microsoft.com/office/drawing/2014/main" id="{635A4859-568C-D4BE-0E76-D97485616E54}"/>
              </a:ext>
            </a:extLst>
          </p:cNvPr>
          <p:cNvSpPr>
            <a:spLocks noGrp="1"/>
          </p:cNvSpPr>
          <p:nvPr>
            <p:ph type="body" sz="quarter" idx="11" hasCustomPrompt="1"/>
          </p:nvPr>
        </p:nvSpPr>
        <p:spPr>
          <a:xfrm>
            <a:off x="457200" y="3657600"/>
            <a:ext cx="2514600" cy="457200"/>
          </a:xfrm>
        </p:spPr>
        <p:txBody>
          <a:bodyPr/>
          <a:lstStyle>
            <a:lvl1pPr algn="ctr">
              <a:defRPr/>
            </a:lvl1pPr>
          </a:lstStyle>
          <a:p>
            <a:pPr lvl="0"/>
            <a:r>
              <a:rPr lang="en-US"/>
              <a:t>DATA</a:t>
            </a:r>
          </a:p>
        </p:txBody>
      </p:sp>
      <p:sp>
        <p:nvSpPr>
          <p:cNvPr id="25" name="Text Placeholder 24">
            <a:extLst>
              <a:ext uri="{FF2B5EF4-FFF2-40B4-BE49-F238E27FC236}">
                <a16:creationId xmlns:a16="http://schemas.microsoft.com/office/drawing/2014/main" id="{C71EDC06-F03D-447B-995D-CCC4CDACF493}"/>
              </a:ext>
            </a:extLst>
          </p:cNvPr>
          <p:cNvSpPr>
            <a:spLocks noGrp="1"/>
          </p:cNvSpPr>
          <p:nvPr>
            <p:ph type="body" sz="quarter" idx="12" hasCustomPrompt="1"/>
          </p:nvPr>
        </p:nvSpPr>
        <p:spPr>
          <a:xfrm>
            <a:off x="457200" y="4297680"/>
            <a:ext cx="2514600" cy="1280160"/>
          </a:xfrm>
        </p:spPr>
        <p:txBody>
          <a:bodyPr anchor="t" anchorCtr="0"/>
          <a:lstStyle>
            <a:lvl1pPr algn="ctr">
              <a:defRPr sz="2400"/>
            </a:lvl1pPr>
          </a:lstStyle>
          <a:p>
            <a:pPr lvl="0"/>
            <a:r>
              <a:rPr lang="en-US"/>
              <a:t>Description</a:t>
            </a:r>
          </a:p>
        </p:txBody>
      </p:sp>
      <p:sp>
        <p:nvSpPr>
          <p:cNvPr id="28" name="Text Placeholder 22">
            <a:extLst>
              <a:ext uri="{FF2B5EF4-FFF2-40B4-BE49-F238E27FC236}">
                <a16:creationId xmlns:a16="http://schemas.microsoft.com/office/drawing/2014/main" id="{901EA4C9-FA63-CB52-36E4-7DF8A1C9CFCE}"/>
              </a:ext>
            </a:extLst>
          </p:cNvPr>
          <p:cNvSpPr>
            <a:spLocks noGrp="1"/>
          </p:cNvSpPr>
          <p:nvPr>
            <p:ph type="body" sz="quarter" idx="13" hasCustomPrompt="1"/>
          </p:nvPr>
        </p:nvSpPr>
        <p:spPr>
          <a:xfrm>
            <a:off x="3383280" y="3657600"/>
            <a:ext cx="2514600" cy="457200"/>
          </a:xfrm>
        </p:spPr>
        <p:txBody>
          <a:bodyPr/>
          <a:lstStyle>
            <a:lvl1pPr algn="ctr">
              <a:defRPr/>
            </a:lvl1pPr>
          </a:lstStyle>
          <a:p>
            <a:pPr lvl="0"/>
            <a:r>
              <a:rPr lang="en-US"/>
              <a:t>DATA</a:t>
            </a:r>
          </a:p>
        </p:txBody>
      </p:sp>
      <p:sp>
        <p:nvSpPr>
          <p:cNvPr id="29" name="Text Placeholder 24">
            <a:extLst>
              <a:ext uri="{FF2B5EF4-FFF2-40B4-BE49-F238E27FC236}">
                <a16:creationId xmlns:a16="http://schemas.microsoft.com/office/drawing/2014/main" id="{3F427E0B-98C2-FD9B-3AB3-55F949AD8B0D}"/>
              </a:ext>
            </a:extLst>
          </p:cNvPr>
          <p:cNvSpPr>
            <a:spLocks noGrp="1"/>
          </p:cNvSpPr>
          <p:nvPr>
            <p:ph type="body" sz="quarter" idx="14" hasCustomPrompt="1"/>
          </p:nvPr>
        </p:nvSpPr>
        <p:spPr>
          <a:xfrm>
            <a:off x="3383280" y="4297680"/>
            <a:ext cx="2514600" cy="1280160"/>
          </a:xfrm>
        </p:spPr>
        <p:txBody>
          <a:bodyPr anchor="t" anchorCtr="0"/>
          <a:lstStyle>
            <a:lvl1pPr algn="ctr">
              <a:defRPr sz="2400"/>
            </a:lvl1pPr>
          </a:lstStyle>
          <a:p>
            <a:pPr lvl="0"/>
            <a:r>
              <a:rPr lang="en-US"/>
              <a:t>Description</a:t>
            </a:r>
          </a:p>
        </p:txBody>
      </p:sp>
      <p:sp>
        <p:nvSpPr>
          <p:cNvPr id="30" name="Text Placeholder 22">
            <a:extLst>
              <a:ext uri="{FF2B5EF4-FFF2-40B4-BE49-F238E27FC236}">
                <a16:creationId xmlns:a16="http://schemas.microsoft.com/office/drawing/2014/main" id="{357B73A7-C3E9-9A28-9C10-1AF9F1D0F4A7}"/>
              </a:ext>
            </a:extLst>
          </p:cNvPr>
          <p:cNvSpPr>
            <a:spLocks noGrp="1"/>
          </p:cNvSpPr>
          <p:nvPr>
            <p:ph type="body" sz="quarter" idx="15" hasCustomPrompt="1"/>
          </p:nvPr>
        </p:nvSpPr>
        <p:spPr>
          <a:xfrm>
            <a:off x="6309360" y="3657600"/>
            <a:ext cx="2514600" cy="457200"/>
          </a:xfrm>
        </p:spPr>
        <p:txBody>
          <a:bodyPr/>
          <a:lstStyle>
            <a:lvl1pPr algn="ctr">
              <a:defRPr/>
            </a:lvl1pPr>
          </a:lstStyle>
          <a:p>
            <a:pPr lvl="0"/>
            <a:r>
              <a:rPr lang="en-US"/>
              <a:t>DATA</a:t>
            </a:r>
          </a:p>
        </p:txBody>
      </p:sp>
      <p:sp>
        <p:nvSpPr>
          <p:cNvPr id="31" name="Text Placeholder 24">
            <a:extLst>
              <a:ext uri="{FF2B5EF4-FFF2-40B4-BE49-F238E27FC236}">
                <a16:creationId xmlns:a16="http://schemas.microsoft.com/office/drawing/2014/main" id="{EAEC8763-10A0-FE42-D7A9-437FA0B23960}"/>
              </a:ext>
            </a:extLst>
          </p:cNvPr>
          <p:cNvSpPr>
            <a:spLocks noGrp="1"/>
          </p:cNvSpPr>
          <p:nvPr>
            <p:ph type="body" sz="quarter" idx="16" hasCustomPrompt="1"/>
          </p:nvPr>
        </p:nvSpPr>
        <p:spPr>
          <a:xfrm>
            <a:off x="6309360" y="4297680"/>
            <a:ext cx="2514600" cy="1280160"/>
          </a:xfrm>
        </p:spPr>
        <p:txBody>
          <a:bodyPr anchor="t" anchorCtr="0"/>
          <a:lstStyle>
            <a:lvl1pPr algn="ctr">
              <a:defRPr sz="2400"/>
            </a:lvl1pPr>
          </a:lstStyle>
          <a:p>
            <a:pPr lvl="0"/>
            <a:r>
              <a:rPr lang="en-US"/>
              <a:t>Description</a:t>
            </a:r>
          </a:p>
        </p:txBody>
      </p:sp>
      <p:sp>
        <p:nvSpPr>
          <p:cNvPr id="32" name="Text Placeholder 22">
            <a:extLst>
              <a:ext uri="{FF2B5EF4-FFF2-40B4-BE49-F238E27FC236}">
                <a16:creationId xmlns:a16="http://schemas.microsoft.com/office/drawing/2014/main" id="{2FD9A566-53F5-2EAA-3517-39A7B9EBB1E0}"/>
              </a:ext>
            </a:extLst>
          </p:cNvPr>
          <p:cNvSpPr>
            <a:spLocks noGrp="1"/>
          </p:cNvSpPr>
          <p:nvPr>
            <p:ph type="body" sz="quarter" idx="17" hasCustomPrompt="1"/>
          </p:nvPr>
        </p:nvSpPr>
        <p:spPr>
          <a:xfrm>
            <a:off x="9235440" y="3657600"/>
            <a:ext cx="2514600" cy="457200"/>
          </a:xfrm>
        </p:spPr>
        <p:txBody>
          <a:bodyPr/>
          <a:lstStyle>
            <a:lvl1pPr algn="ctr">
              <a:defRPr/>
            </a:lvl1pPr>
          </a:lstStyle>
          <a:p>
            <a:pPr lvl="0"/>
            <a:r>
              <a:rPr lang="en-US"/>
              <a:t>DATA</a:t>
            </a:r>
          </a:p>
        </p:txBody>
      </p:sp>
      <p:sp>
        <p:nvSpPr>
          <p:cNvPr id="33" name="Text Placeholder 24">
            <a:extLst>
              <a:ext uri="{FF2B5EF4-FFF2-40B4-BE49-F238E27FC236}">
                <a16:creationId xmlns:a16="http://schemas.microsoft.com/office/drawing/2014/main" id="{28569F14-A8DE-A9BC-E758-FC9F716B0228}"/>
              </a:ext>
            </a:extLst>
          </p:cNvPr>
          <p:cNvSpPr>
            <a:spLocks noGrp="1"/>
          </p:cNvSpPr>
          <p:nvPr>
            <p:ph type="body" sz="quarter" idx="18" hasCustomPrompt="1"/>
          </p:nvPr>
        </p:nvSpPr>
        <p:spPr>
          <a:xfrm>
            <a:off x="9235440" y="4297680"/>
            <a:ext cx="2514600" cy="1280160"/>
          </a:xfrm>
        </p:spPr>
        <p:txBody>
          <a:bodyPr anchor="t" anchorCtr="0"/>
          <a:lstStyle>
            <a:lvl1pPr algn="ctr">
              <a:defRPr sz="2400"/>
            </a:lvl1pPr>
          </a:lstStyle>
          <a:p>
            <a:pPr lvl="0"/>
            <a:r>
              <a:rPr lang="en-US"/>
              <a:t>Description</a:t>
            </a:r>
          </a:p>
        </p:txBody>
      </p:sp>
    </p:spTree>
    <p:extLst>
      <p:ext uri="{BB962C8B-B14F-4D97-AF65-F5344CB8AC3E}">
        <p14:creationId xmlns:p14="http://schemas.microsoft.com/office/powerpoint/2010/main" val="676796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Graphic">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2ECDB4B-7993-3D2D-0994-48E240F5C060}"/>
              </a:ext>
            </a:extLst>
          </p:cNvPr>
          <p:cNvSpPr>
            <a:spLocks noGrp="1"/>
          </p:cNvSpPr>
          <p:nvPr>
            <p:ph idx="1"/>
          </p:nvPr>
        </p:nvSpPr>
        <p:spPr>
          <a:xfrm>
            <a:off x="457200" y="457200"/>
            <a:ext cx="11274552" cy="4023360"/>
          </a:xfrm>
        </p:spPr>
        <p:txBody>
          <a:bodyPr/>
          <a:lstStyle>
            <a:lvl1pPr>
              <a:defRPr b="0"/>
            </a:lvl1pPr>
          </a:lstStyle>
          <a:p>
            <a:pPr lvl="0"/>
            <a:endParaRPr lang="en-US"/>
          </a:p>
        </p:txBody>
      </p:sp>
      <p:sp>
        <p:nvSpPr>
          <p:cNvPr id="3" name="Text Placeholder 2">
            <a:extLst>
              <a:ext uri="{FF2B5EF4-FFF2-40B4-BE49-F238E27FC236}">
                <a16:creationId xmlns:a16="http://schemas.microsoft.com/office/drawing/2014/main" id="{85FDC4B5-B58B-1ED7-D30A-98152DD6E018}"/>
              </a:ext>
            </a:extLst>
          </p:cNvPr>
          <p:cNvSpPr>
            <a:spLocks noGrp="1"/>
          </p:cNvSpPr>
          <p:nvPr>
            <p:ph type="body" sz="quarter" idx="10" hasCustomPrompt="1"/>
          </p:nvPr>
        </p:nvSpPr>
        <p:spPr>
          <a:xfrm>
            <a:off x="466725" y="4673599"/>
            <a:ext cx="11274552" cy="914400"/>
          </a:xfrm>
        </p:spPr>
        <p:txBody>
          <a:bodyPr/>
          <a:lstStyle>
            <a:lvl1pPr>
              <a:defRPr sz="2400"/>
            </a:lvl1pPr>
          </a:lstStyle>
          <a:p>
            <a:pPr lvl="0"/>
            <a:r>
              <a:rPr lang="en-US"/>
              <a:t>Insert description of the video including URL...</a:t>
            </a:r>
          </a:p>
        </p:txBody>
      </p:sp>
    </p:spTree>
    <p:extLst>
      <p:ext uri="{BB962C8B-B14F-4D97-AF65-F5344CB8AC3E}">
        <p14:creationId xmlns:p14="http://schemas.microsoft.com/office/powerpoint/2010/main" val="236706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316D-5EE0-2263-0550-7BB433222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7F8AD-B41E-F132-7C93-8C27DE69F0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28963-9641-35C7-B848-96E3AD8F7B96}"/>
              </a:ext>
            </a:extLst>
          </p:cNvPr>
          <p:cNvSpPr>
            <a:spLocks noGrp="1"/>
          </p:cNvSpPr>
          <p:nvPr>
            <p:ph type="dt" sz="half" idx="10"/>
          </p:nvPr>
        </p:nvSpPr>
        <p:spPr/>
        <p:txBody>
          <a:bodyPr/>
          <a:lstStyle/>
          <a:p>
            <a:fld id="{F56AC845-B44C-47E9-B1C0-34D687FD565D}" type="datetimeFigureOut">
              <a:rPr lang="en-US" smtClean="0"/>
              <a:t>8/18/2025</a:t>
            </a:fld>
            <a:endParaRPr lang="en-US"/>
          </a:p>
        </p:txBody>
      </p:sp>
      <p:sp>
        <p:nvSpPr>
          <p:cNvPr id="5" name="Footer Placeholder 4">
            <a:extLst>
              <a:ext uri="{FF2B5EF4-FFF2-40B4-BE49-F238E27FC236}">
                <a16:creationId xmlns:a16="http://schemas.microsoft.com/office/drawing/2014/main" id="{316528AC-6A90-3800-5C54-51DA23C73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4D948-7C9F-BC7B-ED50-EC1FFABC2E8E}"/>
              </a:ext>
            </a:extLst>
          </p:cNvPr>
          <p:cNvSpPr>
            <a:spLocks noGrp="1"/>
          </p:cNvSpPr>
          <p:nvPr>
            <p:ph type="sldNum" sz="quarter" idx="12"/>
          </p:nvPr>
        </p:nvSpPr>
        <p:spPr/>
        <p:txBody>
          <a:bodyPr/>
          <a:lstStyle/>
          <a:p>
            <a:fld id="{A14CAB3B-AFB1-4C1C-81CD-0E1890147930}" type="slidenum">
              <a:rPr lang="en-US" smtClean="0"/>
              <a:t>‹#›</a:t>
            </a:fld>
            <a:endParaRPr lang="en-US"/>
          </a:p>
        </p:txBody>
      </p:sp>
    </p:spTree>
    <p:extLst>
      <p:ext uri="{BB962C8B-B14F-4D97-AF65-F5344CB8AC3E}">
        <p14:creationId xmlns:p14="http://schemas.microsoft.com/office/powerpoint/2010/main" val="197442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1470D-E4D6-4E98-8985-3F8AA5BF7546}"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13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1470D-E4D6-4E98-8985-3F8AA5BF7546}"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749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61470D-E4D6-4E98-8985-3F8AA5BF7546}"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0715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61470D-E4D6-4E98-8985-3F8AA5BF7546}"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4599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1470D-E4D6-4E98-8985-3F8AA5BF7546}"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1664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1470D-E4D6-4E98-8985-3F8AA5BF7546}"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3852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1470D-E4D6-4E98-8985-3F8AA5BF7546}"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562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061470D-E4D6-4E98-8985-3F8AA5BF7546}" type="datetimeFigureOut">
              <a:rPr lang="en-US" smtClean="0"/>
              <a:t>8/28/2025</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pic>
        <p:nvPicPr>
          <p:cNvPr id="8" name="Picture 7" descr="Shape&#10;&#10;Description automatically generated with medium confidence">
            <a:extLst>
              <a:ext uri="{FF2B5EF4-FFF2-40B4-BE49-F238E27FC236}">
                <a16:creationId xmlns:a16="http://schemas.microsoft.com/office/drawing/2014/main" id="{10465D7E-E593-3984-40D2-E2C6C5DA15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35284" y="5931314"/>
            <a:ext cx="2155371" cy="457200"/>
          </a:xfrm>
          <a:prstGeom prst="rect">
            <a:avLst/>
          </a:prstGeom>
        </p:spPr>
      </p:pic>
    </p:spTree>
    <p:extLst>
      <p:ext uri="{BB962C8B-B14F-4D97-AF65-F5344CB8AC3E}">
        <p14:creationId xmlns:p14="http://schemas.microsoft.com/office/powerpoint/2010/main" val="3345939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D3B74-9122-9FD9-5ED4-33C3FC4C481C}"/>
              </a:ext>
            </a:extLst>
          </p:cNvPr>
          <p:cNvSpPr>
            <a:spLocks noGrp="1"/>
          </p:cNvSpPr>
          <p:nvPr>
            <p:ph type="title"/>
          </p:nvPr>
        </p:nvSpPr>
        <p:spPr>
          <a:xfrm>
            <a:off x="0" y="0"/>
            <a:ext cx="4572000" cy="6126480"/>
          </a:xfrm>
          <a:prstGeom prst="rect">
            <a:avLst/>
          </a:prstGeom>
        </p:spPr>
        <p:txBody>
          <a:bodyPr vert="horz" wrap="square" lIns="45720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CE5BCA0-E088-F6DB-12A9-F0D036AAC6D3}"/>
              </a:ext>
            </a:extLst>
          </p:cNvPr>
          <p:cNvSpPr>
            <a:spLocks noGrp="1"/>
          </p:cNvSpPr>
          <p:nvPr>
            <p:ph type="body" idx="1"/>
          </p:nvPr>
        </p:nvSpPr>
        <p:spPr>
          <a:xfrm>
            <a:off x="5029200" y="457200"/>
            <a:ext cx="6675120" cy="5120640"/>
          </a:xfrm>
          <a:prstGeom prst="rect">
            <a:avLst/>
          </a:prstGeom>
        </p:spPr>
        <p:txBody>
          <a:bodyPr vert="horz" wrap="square" lIns="0" tIns="0" rIns="0" bIns="0" rtlCol="0" anchor="ctr" anchorCtr="0">
            <a:noAutofit/>
          </a:bodyPr>
          <a:lstStyle/>
          <a:p>
            <a:pPr lvl="0"/>
            <a:r>
              <a:rPr lang="en-US"/>
              <a:t>Click to edit Master text styles</a:t>
            </a:r>
          </a:p>
        </p:txBody>
      </p:sp>
      <p:pic>
        <p:nvPicPr>
          <p:cNvPr id="5" name="Picture 4">
            <a:extLst>
              <a:ext uri="{FF2B5EF4-FFF2-40B4-BE49-F238E27FC236}">
                <a16:creationId xmlns:a16="http://schemas.microsoft.com/office/drawing/2014/main" id="{A656B7F2-339E-EBD3-5404-3A0CCF4BC40F}"/>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9402614" y="6189849"/>
            <a:ext cx="2083236" cy="441898"/>
          </a:xfrm>
          <a:prstGeom prst="rect">
            <a:avLst/>
          </a:prstGeom>
        </p:spPr>
      </p:pic>
      <p:sp>
        <p:nvSpPr>
          <p:cNvPr id="6" name="Rectangle 5">
            <a:extLst>
              <a:ext uri="{FF2B5EF4-FFF2-40B4-BE49-F238E27FC236}">
                <a16:creationId xmlns:a16="http://schemas.microsoft.com/office/drawing/2014/main" id="{BCC2C60A-1625-597A-9346-18FAF1150DA2}"/>
              </a:ext>
            </a:extLst>
          </p:cNvPr>
          <p:cNvSpPr/>
          <p:nvPr userDrawn="1"/>
        </p:nvSpPr>
        <p:spPr>
          <a:xfrm>
            <a:off x="0" y="6291385"/>
            <a:ext cx="3634153" cy="34036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solidFill>
                  <a:schemeClr val="bg2"/>
                </a:solidFill>
              </a:rPr>
              <a:t>July 29, 2025 | </a:t>
            </a:r>
            <a:fld id="{A774EBC9-F32D-432E-862C-79346B17A513}" type="slidenum">
              <a:rPr lang="en-US" smtClean="0">
                <a:solidFill>
                  <a:schemeClr val="bg2"/>
                </a:solidFill>
              </a:rPr>
              <a:pPr algn="r"/>
              <a:t>‹#›</a:t>
            </a:fld>
            <a:endParaRPr lang="en-US">
              <a:solidFill>
                <a:schemeClr val="bg2"/>
              </a:solidFill>
            </a:endParaRPr>
          </a:p>
        </p:txBody>
      </p:sp>
    </p:spTree>
    <p:extLst>
      <p:ext uri="{BB962C8B-B14F-4D97-AF65-F5344CB8AC3E}">
        <p14:creationId xmlns:p14="http://schemas.microsoft.com/office/powerpoint/2010/main" val="2128495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1" kern="1200">
          <a:solidFill>
            <a:sysClr val="windowText" lastClr="000000"/>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B1506-AF73-602D-EFCF-0AA4C22BB954}"/>
              </a:ext>
            </a:extLst>
          </p:cNvPr>
          <p:cNvPicPr>
            <a:picLocks noChangeAspect="1"/>
          </p:cNvPicPr>
          <p:nvPr/>
        </p:nvPicPr>
        <p:blipFill>
          <a:blip r:embed="rId3"/>
          <a:stretch>
            <a:fillRect/>
          </a:stretch>
        </p:blipFill>
        <p:spPr>
          <a:xfrm>
            <a:off x="4542221" y="1317053"/>
            <a:ext cx="7352546" cy="5221859"/>
          </a:xfrm>
          <a:prstGeom prst="rect">
            <a:avLst/>
          </a:prstGeom>
        </p:spPr>
      </p:pic>
      <p:sp>
        <p:nvSpPr>
          <p:cNvPr id="4" name="Slide Number Placeholder 3">
            <a:extLst>
              <a:ext uri="{FF2B5EF4-FFF2-40B4-BE49-F238E27FC236}">
                <a16:creationId xmlns:a16="http://schemas.microsoft.com/office/drawing/2014/main" id="{0D05D20F-28EA-4CD6-9255-32E05B96535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8375C7-AE76-4C01-8036-414E5CE4F2AA}" type="slidenum">
              <a:rPr kumimoji="0" lang="en-US" sz="1200" b="0" i="0" u="none" strike="noStrike" kern="1200" cap="none" spc="0" normalizeH="0" baseline="0" noProof="0" smtClean="0">
                <a:ln>
                  <a:noFill/>
                </a:ln>
                <a:solidFill>
                  <a:srgbClr val="000000">
                    <a:tint val="75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Corbel" panose="020B0503020204020204"/>
              <a:ea typeface="+mn-ea"/>
              <a:cs typeface="+mn-cs"/>
            </a:endParaRPr>
          </a:p>
        </p:txBody>
      </p:sp>
      <p:pic>
        <p:nvPicPr>
          <p:cNvPr id="9" name="Picture 8">
            <a:extLst>
              <a:ext uri="{FF2B5EF4-FFF2-40B4-BE49-F238E27FC236}">
                <a16:creationId xmlns:a16="http://schemas.microsoft.com/office/drawing/2014/main" id="{65D7E4C0-6359-41D0-8375-B9C6EFD8B5FC}"/>
              </a:ext>
            </a:extLst>
          </p:cNvPr>
          <p:cNvPicPr>
            <a:picLocks noChangeAspect="1"/>
          </p:cNvPicPr>
          <p:nvPr/>
        </p:nvPicPr>
        <p:blipFill rotWithShape="1">
          <a:blip r:embed="rId4"/>
          <a:srcRect l="1370" t="1390" r="24807"/>
          <a:stretch/>
        </p:blipFill>
        <p:spPr>
          <a:xfrm>
            <a:off x="233225" y="242760"/>
            <a:ext cx="3958529" cy="6352101"/>
          </a:xfrm>
          <a:prstGeom prst="rect">
            <a:avLst/>
          </a:prstGeom>
        </p:spPr>
      </p:pic>
      <p:sp>
        <p:nvSpPr>
          <p:cNvPr id="3" name="TextBox 2">
            <a:extLst>
              <a:ext uri="{FF2B5EF4-FFF2-40B4-BE49-F238E27FC236}">
                <a16:creationId xmlns:a16="http://schemas.microsoft.com/office/drawing/2014/main" id="{A93F3B8C-E323-BED9-3743-CA1EDDCAB35C}"/>
              </a:ext>
            </a:extLst>
          </p:cNvPr>
          <p:cNvSpPr txBox="1"/>
          <p:nvPr/>
        </p:nvSpPr>
        <p:spPr>
          <a:xfrm>
            <a:off x="4606483" y="420466"/>
            <a:ext cx="7288284" cy="646331"/>
          </a:xfrm>
          <a:prstGeom prst="rect">
            <a:avLst/>
          </a:prstGeom>
          <a:noFill/>
        </p:spPr>
        <p:txBody>
          <a:bodyPr wrap="square" rtlCol="0">
            <a:spAutoFit/>
          </a:bodyPr>
          <a:lstStyle/>
          <a:p>
            <a:r>
              <a:rPr lang="en-US" sz="3600" b="1" dirty="0"/>
              <a:t>Vermont Disasters, by the Numbers</a:t>
            </a:r>
          </a:p>
        </p:txBody>
      </p:sp>
    </p:spTree>
    <p:extLst>
      <p:ext uri="{BB962C8B-B14F-4D97-AF65-F5344CB8AC3E}">
        <p14:creationId xmlns:p14="http://schemas.microsoft.com/office/powerpoint/2010/main" val="258206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354BF-41FD-4FF8-94B5-8A182FC142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60" b="7416"/>
          <a:stretch/>
        </p:blipFill>
        <p:spPr bwMode="auto">
          <a:xfrm>
            <a:off x="5705094" y="239862"/>
            <a:ext cx="6295495" cy="63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0729F3F4-0A5D-524F-7E4C-C735E13FF46B}"/>
              </a:ext>
            </a:extLst>
          </p:cNvPr>
          <p:cNvSpPr txBox="1">
            <a:spLocks/>
          </p:cNvSpPr>
          <p:nvPr/>
        </p:nvSpPr>
        <p:spPr>
          <a:xfrm>
            <a:off x="896112" y="244692"/>
            <a:ext cx="4123944" cy="13563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Importance of Resilience</a:t>
            </a:r>
          </a:p>
        </p:txBody>
      </p:sp>
      <p:sp>
        <p:nvSpPr>
          <p:cNvPr id="5" name="Content Placeholder 2">
            <a:extLst>
              <a:ext uri="{FF2B5EF4-FFF2-40B4-BE49-F238E27FC236}">
                <a16:creationId xmlns:a16="http://schemas.microsoft.com/office/drawing/2014/main" id="{54C178D1-2BDC-361E-6F66-F8E63979553B}"/>
              </a:ext>
            </a:extLst>
          </p:cNvPr>
          <p:cNvSpPr txBox="1">
            <a:spLocks/>
          </p:cNvSpPr>
          <p:nvPr/>
        </p:nvSpPr>
        <p:spPr>
          <a:xfrm>
            <a:off x="469900" y="1601052"/>
            <a:ext cx="5139944" cy="4772316"/>
          </a:xfrm>
          <a:prstGeom prst="rect">
            <a:avLst/>
          </a:prstGeom>
        </p:spPr>
        <p:txBody>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228600" marR="0" lvl="0" indent="-182880" algn="l" defTabSz="914400" rtl="0" eaLnBrk="1" fontAlgn="auto" latinLnBrk="0" hangingPunct="1">
              <a:lnSpc>
                <a:spcPct val="80000"/>
              </a:lnSpc>
              <a:spcBef>
                <a:spcPts val="1400"/>
              </a:spcBef>
              <a:spcAft>
                <a:spcPts val="0"/>
              </a:spcAft>
              <a:buClr>
                <a:srgbClr val="00682F"/>
              </a:buClr>
              <a:buSzPct val="80000"/>
              <a:buFont typeface="Corbel" pitchFamily="34" charset="0"/>
              <a:buChar char="•"/>
              <a:tabLst/>
              <a:defRPr/>
            </a:pPr>
            <a:r>
              <a:rPr kumimoji="0" lang="en-US" sz="2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Fast, effective </a:t>
            </a:r>
            <a:r>
              <a:rPr lang="en-US" sz="2300" dirty="0">
                <a:solidFill>
                  <a:schemeClr val="tx1"/>
                </a:solidFill>
                <a:latin typeface="Arial" panose="020B0604020202020204" pitchFamily="34" charset="0"/>
                <a:cs typeface="Arial" panose="020B0604020202020204" pitchFamily="34" charset="0"/>
              </a:rPr>
              <a:t>r</a:t>
            </a:r>
            <a:r>
              <a:rPr kumimoji="0" lang="en-US" sz="23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esponse</a:t>
            </a:r>
            <a:r>
              <a:rPr kumimoji="0" lang="en-US" sz="2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and early </a:t>
            </a:r>
            <a:r>
              <a:rPr lang="en-US" sz="2300" dirty="0">
                <a:solidFill>
                  <a:schemeClr val="tx1"/>
                </a:solidFill>
                <a:latin typeface="Arial" panose="020B0604020202020204" pitchFamily="34" charset="0"/>
                <a:cs typeface="Arial" panose="020B0604020202020204" pitchFamily="34" charset="0"/>
              </a:rPr>
              <a:t>r</a:t>
            </a:r>
            <a:r>
              <a:rPr kumimoji="0" lang="en-US" sz="23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rPr>
              <a:t>ecovery</a:t>
            </a:r>
            <a:r>
              <a:rPr kumimoji="0" lang="en-US" sz="2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457200" marR="0" lvl="1"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9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Emergency authorities</a:t>
            </a:r>
          </a:p>
          <a:p>
            <a:pPr marL="457200" marR="0" lvl="1"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9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VT WARN</a:t>
            </a:r>
          </a:p>
          <a:p>
            <a:pPr marL="457200" marR="0" lvl="1"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9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Local liaisons program</a:t>
            </a:r>
          </a:p>
          <a:p>
            <a:pPr marL="228600" marR="0" lvl="0" indent="-182880" algn="l" defTabSz="914400" rtl="0" eaLnBrk="1" fontAlgn="auto" latinLnBrk="0" hangingPunct="1">
              <a:lnSpc>
                <a:spcPct val="80000"/>
              </a:lnSpc>
              <a:spcBef>
                <a:spcPts val="1400"/>
              </a:spcBef>
              <a:spcAft>
                <a:spcPts val="0"/>
              </a:spcAft>
              <a:buClr>
                <a:srgbClr val="00682F"/>
              </a:buClr>
              <a:buSzPct val="80000"/>
              <a:buFont typeface="Corbel" pitchFamily="34" charset="0"/>
              <a:buChar char="•"/>
              <a:tabLst/>
              <a:defRPr/>
            </a:pPr>
            <a:r>
              <a:rPr kumimoji="0" lang="en-US" sz="2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Long-term </a:t>
            </a:r>
            <a:r>
              <a:rPr lang="en-US" sz="2300" dirty="0">
                <a:solidFill>
                  <a:schemeClr val="tx1"/>
                </a:solidFill>
                <a:latin typeface="Arial" panose="020B0604020202020204" pitchFamily="34" charset="0"/>
                <a:cs typeface="Arial" panose="020B0604020202020204" pitchFamily="34" charset="0"/>
              </a:rPr>
              <a:t>adaptation</a:t>
            </a:r>
            <a:endParaRPr kumimoji="0" lang="en-US" sz="2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457200" marR="0" lvl="1"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9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Avoiding the unmanageable</a:t>
            </a:r>
          </a:p>
          <a:p>
            <a:pPr marL="731520" marR="0" lvl="2"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Hazard mitigation</a:t>
            </a:r>
          </a:p>
          <a:p>
            <a:pPr marL="731520" marR="0" lvl="2"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Land use planning and regulation</a:t>
            </a:r>
          </a:p>
          <a:p>
            <a:pPr marL="731520" marR="0" lvl="2"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Nature-based solutions</a:t>
            </a:r>
          </a:p>
          <a:p>
            <a:pPr marL="457200" marR="0" lvl="1"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9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Managing the unavoidable</a:t>
            </a:r>
          </a:p>
          <a:p>
            <a:pPr marL="731520" marR="0" lvl="2"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Floodproofing and hardening existing assets </a:t>
            </a:r>
          </a:p>
          <a:p>
            <a:pPr marL="731520" marR="0" lvl="2" indent="-182880" algn="l" defTabSz="914400" rtl="0" eaLnBrk="1" fontAlgn="auto" latinLnBrk="0" hangingPunct="1">
              <a:lnSpc>
                <a:spcPct val="80000"/>
              </a:lnSpc>
              <a:spcBef>
                <a:spcPts val="200"/>
              </a:spcBef>
              <a:spcAft>
                <a:spcPts val="400"/>
              </a:spcAft>
              <a:buClr>
                <a:srgbClr val="00682F"/>
              </a:buClr>
              <a:buSzPct val="80000"/>
              <a:buFont typeface="Corbel"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Designing and maintaining reliable infrastructure</a:t>
            </a:r>
          </a:p>
        </p:txBody>
      </p:sp>
    </p:spTree>
    <p:extLst>
      <p:ext uri="{BB962C8B-B14F-4D97-AF65-F5344CB8AC3E}">
        <p14:creationId xmlns:p14="http://schemas.microsoft.com/office/powerpoint/2010/main" val="91233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82C-5AA3-1B8F-B21B-52301D0A8C4C}"/>
              </a:ext>
            </a:extLst>
          </p:cNvPr>
          <p:cNvSpPr>
            <a:spLocks noGrp="1"/>
          </p:cNvSpPr>
          <p:nvPr>
            <p:ph type="title"/>
          </p:nvPr>
        </p:nvSpPr>
        <p:spPr>
          <a:xfrm>
            <a:off x="3048" y="-50074"/>
            <a:ext cx="12188952" cy="1346409"/>
          </a:xfrm>
          <a:solidFill>
            <a:schemeClr val="accent6">
              <a:lumMod val="75000"/>
            </a:schemeClr>
          </a:solidFill>
        </p:spPr>
        <p:txBody>
          <a:bodyPr/>
          <a:lstStyle/>
          <a:p>
            <a:r>
              <a:rPr lang="en-US" dirty="0">
                <a:solidFill>
                  <a:schemeClr val="bg1"/>
                </a:solidFill>
              </a:rPr>
              <a:t>Resilience Implementation Strategy</a:t>
            </a:r>
          </a:p>
        </p:txBody>
      </p:sp>
      <p:sp>
        <p:nvSpPr>
          <p:cNvPr id="4" name="Text Placeholder 3">
            <a:extLst>
              <a:ext uri="{FF2B5EF4-FFF2-40B4-BE49-F238E27FC236}">
                <a16:creationId xmlns:a16="http://schemas.microsoft.com/office/drawing/2014/main" id="{E441D92A-EF97-C9CB-8272-1150829FC040}"/>
              </a:ext>
            </a:extLst>
          </p:cNvPr>
          <p:cNvSpPr>
            <a:spLocks noGrp="1"/>
          </p:cNvSpPr>
          <p:nvPr>
            <p:ph type="body" sz="quarter" idx="12"/>
          </p:nvPr>
        </p:nvSpPr>
        <p:spPr>
          <a:xfrm>
            <a:off x="2212156" y="4035627"/>
            <a:ext cx="1600200" cy="1280160"/>
          </a:xfrm>
        </p:spPr>
        <p:txBody>
          <a:bodyPr/>
          <a:lstStyle/>
          <a:p>
            <a:r>
              <a:rPr lang="en-US" sz="2000" b="1">
                <a:latin typeface="Aptos"/>
              </a:rPr>
              <a:t>Community-Centric Approach</a:t>
            </a:r>
          </a:p>
        </p:txBody>
      </p:sp>
      <p:sp>
        <p:nvSpPr>
          <p:cNvPr id="6" name="Text Placeholder 5">
            <a:extLst>
              <a:ext uri="{FF2B5EF4-FFF2-40B4-BE49-F238E27FC236}">
                <a16:creationId xmlns:a16="http://schemas.microsoft.com/office/drawing/2014/main" id="{D68AB4D4-B12C-D7FD-5868-3F60615D2D74}"/>
              </a:ext>
            </a:extLst>
          </p:cNvPr>
          <p:cNvSpPr>
            <a:spLocks noGrp="1"/>
          </p:cNvSpPr>
          <p:nvPr>
            <p:ph type="body" sz="quarter" idx="14"/>
          </p:nvPr>
        </p:nvSpPr>
        <p:spPr>
          <a:xfrm>
            <a:off x="10208613" y="4035627"/>
            <a:ext cx="1600200" cy="1280160"/>
          </a:xfrm>
        </p:spPr>
        <p:txBody>
          <a:bodyPr/>
          <a:lstStyle/>
          <a:p>
            <a:r>
              <a:rPr lang="en-US" sz="2000" b="1">
                <a:latin typeface="Aptos"/>
              </a:rPr>
              <a:t>Nature-Based Solutions</a:t>
            </a:r>
          </a:p>
        </p:txBody>
      </p:sp>
      <p:sp>
        <p:nvSpPr>
          <p:cNvPr id="8" name="Text Placeholder 7">
            <a:extLst>
              <a:ext uri="{FF2B5EF4-FFF2-40B4-BE49-F238E27FC236}">
                <a16:creationId xmlns:a16="http://schemas.microsoft.com/office/drawing/2014/main" id="{E91B485E-280B-9C36-E37A-7AD59FADA669}"/>
              </a:ext>
            </a:extLst>
          </p:cNvPr>
          <p:cNvSpPr>
            <a:spLocks noGrp="1"/>
          </p:cNvSpPr>
          <p:nvPr>
            <p:ph type="body" sz="quarter" idx="16"/>
          </p:nvPr>
        </p:nvSpPr>
        <p:spPr>
          <a:xfrm>
            <a:off x="8101740" y="4035627"/>
            <a:ext cx="1781978" cy="1280160"/>
          </a:xfrm>
        </p:spPr>
        <p:txBody>
          <a:bodyPr/>
          <a:lstStyle/>
          <a:p>
            <a:r>
              <a:rPr lang="en-US" sz="2000" b="1">
                <a:latin typeface="Aptos"/>
              </a:rPr>
              <a:t>Infrastructure Design &amp; Reinforcement</a:t>
            </a:r>
          </a:p>
        </p:txBody>
      </p:sp>
      <p:sp>
        <p:nvSpPr>
          <p:cNvPr id="10" name="Text Placeholder 9">
            <a:extLst>
              <a:ext uri="{FF2B5EF4-FFF2-40B4-BE49-F238E27FC236}">
                <a16:creationId xmlns:a16="http://schemas.microsoft.com/office/drawing/2014/main" id="{45390D90-099A-5001-C2FF-865ADF8BFBC3}"/>
              </a:ext>
            </a:extLst>
          </p:cNvPr>
          <p:cNvSpPr>
            <a:spLocks noGrp="1"/>
          </p:cNvSpPr>
          <p:nvPr>
            <p:ph type="body" sz="quarter" idx="18"/>
          </p:nvPr>
        </p:nvSpPr>
        <p:spPr>
          <a:xfrm>
            <a:off x="4137251" y="4035627"/>
            <a:ext cx="1600200" cy="1280160"/>
          </a:xfrm>
        </p:spPr>
        <p:txBody>
          <a:bodyPr/>
          <a:lstStyle/>
          <a:p>
            <a:r>
              <a:rPr lang="en-US" sz="2000" b="1">
                <a:latin typeface="Aptos"/>
              </a:rPr>
              <a:t>Early Warning Systems &amp; Emergency Response</a:t>
            </a:r>
          </a:p>
        </p:txBody>
      </p:sp>
      <p:sp>
        <p:nvSpPr>
          <p:cNvPr id="22" name="Text Placeholder 9">
            <a:extLst>
              <a:ext uri="{FF2B5EF4-FFF2-40B4-BE49-F238E27FC236}">
                <a16:creationId xmlns:a16="http://schemas.microsoft.com/office/drawing/2014/main" id="{D08DF418-5139-5801-68E7-413E9FA0FD41}"/>
              </a:ext>
            </a:extLst>
          </p:cNvPr>
          <p:cNvSpPr txBox="1">
            <a:spLocks/>
          </p:cNvSpPr>
          <p:nvPr/>
        </p:nvSpPr>
        <p:spPr>
          <a:xfrm>
            <a:off x="6062346" y="4035627"/>
            <a:ext cx="1714499" cy="1280160"/>
          </a:xfrm>
          <a:prstGeom prst="rect">
            <a:avLst/>
          </a:prstGeom>
        </p:spPr>
        <p:txBody>
          <a:bodyPr vert="horz" wrap="square"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ptos"/>
                <a:ea typeface="+mn-ea"/>
                <a:cs typeface="Arial" panose="020B0604020202020204" pitchFamily="34" charset="0"/>
              </a:rPr>
              <a:t>Economic &amp; Environmental Sustainability</a:t>
            </a:r>
          </a:p>
        </p:txBody>
      </p:sp>
      <p:pic>
        <p:nvPicPr>
          <p:cNvPr id="7" name="Graphic 6">
            <a:extLst>
              <a:ext uri="{FF2B5EF4-FFF2-40B4-BE49-F238E27FC236}">
                <a16:creationId xmlns:a16="http://schemas.microsoft.com/office/drawing/2014/main" id="{7BCF4093-7BDD-EB89-1121-0BC32B85E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361" y="2677592"/>
            <a:ext cx="1371600" cy="1097280"/>
          </a:xfrm>
          <a:prstGeom prst="rect">
            <a:avLst/>
          </a:prstGeom>
        </p:spPr>
      </p:pic>
      <p:sp>
        <p:nvSpPr>
          <p:cNvPr id="9" name="Text Placeholder 3">
            <a:extLst>
              <a:ext uri="{FF2B5EF4-FFF2-40B4-BE49-F238E27FC236}">
                <a16:creationId xmlns:a16="http://schemas.microsoft.com/office/drawing/2014/main" id="{5C757EE5-B37C-1E22-DB53-9E7374A84AC5}"/>
              </a:ext>
            </a:extLst>
          </p:cNvPr>
          <p:cNvSpPr txBox="1">
            <a:spLocks/>
          </p:cNvSpPr>
          <p:nvPr/>
        </p:nvSpPr>
        <p:spPr>
          <a:xfrm>
            <a:off x="287061" y="4035627"/>
            <a:ext cx="1600200" cy="611190"/>
          </a:xfrm>
          <a:prstGeom prst="rect">
            <a:avLst/>
          </a:prstGeom>
        </p:spPr>
        <p:txBody>
          <a:bodyPr vert="horz" wrap="square"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prstClr val="black"/>
                </a:solidFill>
                <a:effectLst/>
                <a:uLnTx/>
                <a:uFillTx/>
                <a:latin typeface="Aptos"/>
                <a:ea typeface="+mn-ea"/>
                <a:cs typeface="Arial" panose="020B0604020202020204" pitchFamily="34" charset="0"/>
              </a:rPr>
              <a:t>Government Systems</a:t>
            </a:r>
          </a:p>
        </p:txBody>
      </p:sp>
      <p:sp>
        <p:nvSpPr>
          <p:cNvPr id="11" name="Graphic 15">
            <a:extLst>
              <a:ext uri="{FF2B5EF4-FFF2-40B4-BE49-F238E27FC236}">
                <a16:creationId xmlns:a16="http://schemas.microsoft.com/office/drawing/2014/main" id="{31183062-BCC3-EB73-D77E-236EE99B3863}"/>
              </a:ext>
            </a:extLst>
          </p:cNvPr>
          <p:cNvSpPr/>
          <p:nvPr/>
        </p:nvSpPr>
        <p:spPr>
          <a:xfrm>
            <a:off x="2326456" y="2746172"/>
            <a:ext cx="1371600" cy="960120"/>
          </a:xfrm>
          <a:custGeom>
            <a:avLst/>
            <a:gdLst>
              <a:gd name="connsiteX0" fmla="*/ 154305 w 1371600"/>
              <a:gd name="connsiteY0" fmla="*/ 120015 h 960120"/>
              <a:gd name="connsiteX1" fmla="*/ 274320 w 1371600"/>
              <a:gd name="connsiteY1" fmla="*/ 0 h 960120"/>
              <a:gd name="connsiteX2" fmla="*/ 394335 w 1371600"/>
              <a:gd name="connsiteY2" fmla="*/ 120015 h 960120"/>
              <a:gd name="connsiteX3" fmla="*/ 274320 w 1371600"/>
              <a:gd name="connsiteY3" fmla="*/ 240030 h 960120"/>
              <a:gd name="connsiteX4" fmla="*/ 154305 w 1371600"/>
              <a:gd name="connsiteY4" fmla="*/ 120015 h 960120"/>
              <a:gd name="connsiteX5" fmla="*/ 137160 w 1371600"/>
              <a:gd name="connsiteY5" fmla="*/ 457986 h 960120"/>
              <a:gd name="connsiteX6" fmla="*/ 102870 w 1371600"/>
              <a:gd name="connsiteY6" fmla="*/ 548640 h 960120"/>
              <a:gd name="connsiteX7" fmla="*/ 137160 w 1371600"/>
              <a:gd name="connsiteY7" fmla="*/ 639294 h 960120"/>
              <a:gd name="connsiteX8" fmla="*/ 137160 w 1371600"/>
              <a:gd name="connsiteY8" fmla="*/ 457772 h 960120"/>
              <a:gd name="connsiteX9" fmla="*/ 446627 w 1371600"/>
              <a:gd name="connsiteY9" fmla="*/ 352330 h 960120"/>
              <a:gd name="connsiteX10" fmla="*/ 342900 w 1371600"/>
              <a:gd name="connsiteY10" fmla="*/ 582930 h 960120"/>
              <a:gd name="connsiteX11" fmla="*/ 411480 w 1371600"/>
              <a:gd name="connsiteY11" fmla="*/ 776883 h 960120"/>
              <a:gd name="connsiteX12" fmla="*/ 411480 w 1371600"/>
              <a:gd name="connsiteY12" fmla="*/ 822960 h 960120"/>
              <a:gd name="connsiteX13" fmla="*/ 342900 w 1371600"/>
              <a:gd name="connsiteY13" fmla="*/ 891540 h 960120"/>
              <a:gd name="connsiteX14" fmla="*/ 205740 w 1371600"/>
              <a:gd name="connsiteY14" fmla="*/ 891540 h 960120"/>
              <a:gd name="connsiteX15" fmla="*/ 137160 w 1371600"/>
              <a:gd name="connsiteY15" fmla="*/ 822960 h 960120"/>
              <a:gd name="connsiteX16" fmla="*/ 137160 w 1371600"/>
              <a:gd name="connsiteY16" fmla="*/ 765524 h 960120"/>
              <a:gd name="connsiteX17" fmla="*/ 0 w 1371600"/>
              <a:gd name="connsiteY17" fmla="*/ 548640 h 960120"/>
              <a:gd name="connsiteX18" fmla="*/ 240030 w 1371600"/>
              <a:gd name="connsiteY18" fmla="*/ 308610 h 960120"/>
              <a:gd name="connsiteX19" fmla="*/ 308610 w 1371600"/>
              <a:gd name="connsiteY19" fmla="*/ 308610 h 960120"/>
              <a:gd name="connsiteX20" fmla="*/ 446627 w 1371600"/>
              <a:gd name="connsiteY20" fmla="*/ 352115 h 960120"/>
              <a:gd name="connsiteX21" fmla="*/ 960120 w 1371600"/>
              <a:gd name="connsiteY21" fmla="*/ 822960 h 960120"/>
              <a:gd name="connsiteX22" fmla="*/ 960120 w 1371600"/>
              <a:gd name="connsiteY22" fmla="*/ 776883 h 960120"/>
              <a:gd name="connsiteX23" fmla="*/ 1028700 w 1371600"/>
              <a:gd name="connsiteY23" fmla="*/ 582930 h 960120"/>
              <a:gd name="connsiteX24" fmla="*/ 924973 w 1371600"/>
              <a:gd name="connsiteY24" fmla="*/ 352115 h 960120"/>
              <a:gd name="connsiteX25" fmla="*/ 1062990 w 1371600"/>
              <a:gd name="connsiteY25" fmla="*/ 308610 h 960120"/>
              <a:gd name="connsiteX26" fmla="*/ 1131570 w 1371600"/>
              <a:gd name="connsiteY26" fmla="*/ 308610 h 960120"/>
              <a:gd name="connsiteX27" fmla="*/ 1371600 w 1371600"/>
              <a:gd name="connsiteY27" fmla="*/ 548640 h 960120"/>
              <a:gd name="connsiteX28" fmla="*/ 1234440 w 1371600"/>
              <a:gd name="connsiteY28" fmla="*/ 765524 h 960120"/>
              <a:gd name="connsiteX29" fmla="*/ 1234440 w 1371600"/>
              <a:gd name="connsiteY29" fmla="*/ 822960 h 960120"/>
              <a:gd name="connsiteX30" fmla="*/ 1165860 w 1371600"/>
              <a:gd name="connsiteY30" fmla="*/ 891540 h 960120"/>
              <a:gd name="connsiteX31" fmla="*/ 1028700 w 1371600"/>
              <a:gd name="connsiteY31" fmla="*/ 891540 h 960120"/>
              <a:gd name="connsiteX32" fmla="*/ 960120 w 1371600"/>
              <a:gd name="connsiteY32" fmla="*/ 822960 h 960120"/>
              <a:gd name="connsiteX33" fmla="*/ 977265 w 1371600"/>
              <a:gd name="connsiteY33" fmla="*/ 120015 h 960120"/>
              <a:gd name="connsiteX34" fmla="*/ 1097280 w 1371600"/>
              <a:gd name="connsiteY34" fmla="*/ 0 h 960120"/>
              <a:gd name="connsiteX35" fmla="*/ 1217295 w 1371600"/>
              <a:gd name="connsiteY35" fmla="*/ 120015 h 960120"/>
              <a:gd name="connsiteX36" fmla="*/ 1097280 w 1371600"/>
              <a:gd name="connsiteY36" fmla="*/ 240030 h 960120"/>
              <a:gd name="connsiteX37" fmla="*/ 977265 w 1371600"/>
              <a:gd name="connsiteY37" fmla="*/ 120015 h 960120"/>
              <a:gd name="connsiteX38" fmla="*/ 1234440 w 1371600"/>
              <a:gd name="connsiteY38" fmla="*/ 457986 h 960120"/>
              <a:gd name="connsiteX39" fmla="*/ 1234440 w 1371600"/>
              <a:gd name="connsiteY39" fmla="*/ 639509 h 960120"/>
              <a:gd name="connsiteX40" fmla="*/ 1268730 w 1371600"/>
              <a:gd name="connsiteY40" fmla="*/ 548854 h 960120"/>
              <a:gd name="connsiteX41" fmla="*/ 1234440 w 1371600"/>
              <a:gd name="connsiteY41" fmla="*/ 458200 h 960120"/>
              <a:gd name="connsiteX42" fmla="*/ 685800 w 1371600"/>
              <a:gd name="connsiteY42" fmla="*/ 0 h 960120"/>
              <a:gd name="connsiteX43" fmla="*/ 822960 w 1371600"/>
              <a:gd name="connsiteY43" fmla="*/ 137160 h 960120"/>
              <a:gd name="connsiteX44" fmla="*/ 685800 w 1371600"/>
              <a:gd name="connsiteY44" fmla="*/ 274320 h 960120"/>
              <a:gd name="connsiteX45" fmla="*/ 548640 w 1371600"/>
              <a:gd name="connsiteY45" fmla="*/ 137160 h 960120"/>
              <a:gd name="connsiteX46" fmla="*/ 685800 w 1371600"/>
              <a:gd name="connsiteY46" fmla="*/ 0 h 960120"/>
              <a:gd name="connsiteX47" fmla="*/ 514350 w 1371600"/>
              <a:gd name="connsiteY47" fmla="*/ 582930 h 960120"/>
              <a:gd name="connsiteX48" fmla="*/ 548640 w 1371600"/>
              <a:gd name="connsiteY48" fmla="*/ 673584 h 960120"/>
              <a:gd name="connsiteX49" fmla="*/ 548640 w 1371600"/>
              <a:gd name="connsiteY49" fmla="*/ 492062 h 960120"/>
              <a:gd name="connsiteX50" fmla="*/ 514350 w 1371600"/>
              <a:gd name="connsiteY50" fmla="*/ 582716 h 960120"/>
              <a:gd name="connsiteX51" fmla="*/ 822960 w 1371600"/>
              <a:gd name="connsiteY51" fmla="*/ 492276 h 960120"/>
              <a:gd name="connsiteX52" fmla="*/ 822960 w 1371600"/>
              <a:gd name="connsiteY52" fmla="*/ 673799 h 960120"/>
              <a:gd name="connsiteX53" fmla="*/ 857250 w 1371600"/>
              <a:gd name="connsiteY53" fmla="*/ 583144 h 960120"/>
              <a:gd name="connsiteX54" fmla="*/ 822960 w 1371600"/>
              <a:gd name="connsiteY54" fmla="*/ 492490 h 960120"/>
              <a:gd name="connsiteX55" fmla="*/ 960120 w 1371600"/>
              <a:gd name="connsiteY55" fmla="*/ 582930 h 960120"/>
              <a:gd name="connsiteX56" fmla="*/ 822960 w 1371600"/>
              <a:gd name="connsiteY56" fmla="*/ 799814 h 960120"/>
              <a:gd name="connsiteX57" fmla="*/ 822960 w 1371600"/>
              <a:gd name="connsiteY57" fmla="*/ 891540 h 960120"/>
              <a:gd name="connsiteX58" fmla="*/ 754380 w 1371600"/>
              <a:gd name="connsiteY58" fmla="*/ 960120 h 960120"/>
              <a:gd name="connsiteX59" fmla="*/ 617220 w 1371600"/>
              <a:gd name="connsiteY59" fmla="*/ 960120 h 960120"/>
              <a:gd name="connsiteX60" fmla="*/ 548640 w 1371600"/>
              <a:gd name="connsiteY60" fmla="*/ 891540 h 960120"/>
              <a:gd name="connsiteX61" fmla="*/ 548640 w 1371600"/>
              <a:gd name="connsiteY61" fmla="*/ 799814 h 960120"/>
              <a:gd name="connsiteX62" fmla="*/ 411480 w 1371600"/>
              <a:gd name="connsiteY62" fmla="*/ 582930 h 960120"/>
              <a:gd name="connsiteX63" fmla="*/ 651510 w 1371600"/>
              <a:gd name="connsiteY63" fmla="*/ 342900 h 960120"/>
              <a:gd name="connsiteX64" fmla="*/ 720090 w 1371600"/>
              <a:gd name="connsiteY64" fmla="*/ 342900 h 960120"/>
              <a:gd name="connsiteX65" fmla="*/ 960120 w 1371600"/>
              <a:gd name="connsiteY65" fmla="*/ 582930 h 96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71600" h="960120">
                <a:moveTo>
                  <a:pt x="154305" y="120015"/>
                </a:moveTo>
                <a:cubicBezTo>
                  <a:pt x="154305" y="53733"/>
                  <a:pt x="208038" y="0"/>
                  <a:pt x="274320" y="0"/>
                </a:cubicBezTo>
                <a:cubicBezTo>
                  <a:pt x="340603" y="0"/>
                  <a:pt x="394335" y="53733"/>
                  <a:pt x="394335" y="120015"/>
                </a:cubicBezTo>
                <a:cubicBezTo>
                  <a:pt x="394335" y="186298"/>
                  <a:pt x="340603" y="240030"/>
                  <a:pt x="274320" y="240030"/>
                </a:cubicBezTo>
                <a:cubicBezTo>
                  <a:pt x="208038" y="240030"/>
                  <a:pt x="154305" y="186298"/>
                  <a:pt x="154305" y="120015"/>
                </a:cubicBezTo>
                <a:close/>
                <a:moveTo>
                  <a:pt x="137160" y="457986"/>
                </a:moveTo>
                <a:cubicBezTo>
                  <a:pt x="115729" y="481989"/>
                  <a:pt x="102870" y="513921"/>
                  <a:pt x="102870" y="548640"/>
                </a:cubicBezTo>
                <a:cubicBezTo>
                  <a:pt x="102870" y="583359"/>
                  <a:pt x="115729" y="615291"/>
                  <a:pt x="137160" y="639294"/>
                </a:cubicBezTo>
                <a:lnTo>
                  <a:pt x="137160" y="457772"/>
                </a:lnTo>
                <a:close/>
                <a:moveTo>
                  <a:pt x="446627" y="352330"/>
                </a:moveTo>
                <a:cubicBezTo>
                  <a:pt x="382976" y="408694"/>
                  <a:pt x="342900" y="491204"/>
                  <a:pt x="342900" y="582930"/>
                </a:cubicBezTo>
                <a:cubicBezTo>
                  <a:pt x="342900" y="656439"/>
                  <a:pt x="368618" y="723948"/>
                  <a:pt x="411480" y="776883"/>
                </a:cubicBezTo>
                <a:lnTo>
                  <a:pt x="411480" y="822960"/>
                </a:lnTo>
                <a:cubicBezTo>
                  <a:pt x="411480" y="860893"/>
                  <a:pt x="380833" y="891540"/>
                  <a:pt x="342900" y="891540"/>
                </a:cubicBezTo>
                <a:lnTo>
                  <a:pt x="205740" y="891540"/>
                </a:lnTo>
                <a:cubicBezTo>
                  <a:pt x="167807" y="891540"/>
                  <a:pt x="137160" y="860893"/>
                  <a:pt x="137160" y="822960"/>
                </a:cubicBezTo>
                <a:lnTo>
                  <a:pt x="137160" y="765524"/>
                </a:lnTo>
                <a:cubicBezTo>
                  <a:pt x="56150" y="726948"/>
                  <a:pt x="0" y="644438"/>
                  <a:pt x="0" y="548640"/>
                </a:cubicBezTo>
                <a:cubicBezTo>
                  <a:pt x="0" y="415981"/>
                  <a:pt x="107371" y="308610"/>
                  <a:pt x="240030" y="308610"/>
                </a:cubicBezTo>
                <a:lnTo>
                  <a:pt x="308610" y="308610"/>
                </a:lnTo>
                <a:cubicBezTo>
                  <a:pt x="360045" y="308610"/>
                  <a:pt x="407622" y="324683"/>
                  <a:pt x="446627" y="352115"/>
                </a:cubicBezTo>
                <a:close/>
                <a:moveTo>
                  <a:pt x="960120" y="822960"/>
                </a:moveTo>
                <a:lnTo>
                  <a:pt x="960120" y="776883"/>
                </a:lnTo>
                <a:cubicBezTo>
                  <a:pt x="1002983" y="723948"/>
                  <a:pt x="1028700" y="656439"/>
                  <a:pt x="1028700" y="582930"/>
                </a:cubicBezTo>
                <a:cubicBezTo>
                  <a:pt x="1028700" y="491204"/>
                  <a:pt x="988624" y="408694"/>
                  <a:pt x="924973" y="352115"/>
                </a:cubicBezTo>
                <a:cubicBezTo>
                  <a:pt x="963978" y="324683"/>
                  <a:pt x="1011555" y="308610"/>
                  <a:pt x="1062990" y="308610"/>
                </a:cubicBezTo>
                <a:lnTo>
                  <a:pt x="1131570" y="308610"/>
                </a:lnTo>
                <a:cubicBezTo>
                  <a:pt x="1264230" y="308610"/>
                  <a:pt x="1371600" y="415981"/>
                  <a:pt x="1371600" y="548640"/>
                </a:cubicBezTo>
                <a:cubicBezTo>
                  <a:pt x="1371600" y="644438"/>
                  <a:pt x="1315450" y="726948"/>
                  <a:pt x="1234440" y="765524"/>
                </a:cubicBezTo>
                <a:lnTo>
                  <a:pt x="1234440" y="822960"/>
                </a:lnTo>
                <a:cubicBezTo>
                  <a:pt x="1234440" y="860893"/>
                  <a:pt x="1203793" y="891540"/>
                  <a:pt x="1165860" y="891540"/>
                </a:cubicBezTo>
                <a:lnTo>
                  <a:pt x="1028700" y="891540"/>
                </a:lnTo>
                <a:cubicBezTo>
                  <a:pt x="990767" y="891540"/>
                  <a:pt x="960120" y="860893"/>
                  <a:pt x="960120" y="822960"/>
                </a:cubicBezTo>
                <a:close/>
                <a:moveTo>
                  <a:pt x="977265" y="120015"/>
                </a:moveTo>
                <a:cubicBezTo>
                  <a:pt x="977265" y="53733"/>
                  <a:pt x="1030997" y="0"/>
                  <a:pt x="1097280" y="0"/>
                </a:cubicBezTo>
                <a:cubicBezTo>
                  <a:pt x="1163563" y="0"/>
                  <a:pt x="1217295" y="53733"/>
                  <a:pt x="1217295" y="120015"/>
                </a:cubicBezTo>
                <a:cubicBezTo>
                  <a:pt x="1217295" y="186298"/>
                  <a:pt x="1163563" y="240030"/>
                  <a:pt x="1097280" y="240030"/>
                </a:cubicBezTo>
                <a:cubicBezTo>
                  <a:pt x="1030997" y="240030"/>
                  <a:pt x="977265" y="186298"/>
                  <a:pt x="977265" y="120015"/>
                </a:cubicBezTo>
                <a:close/>
                <a:moveTo>
                  <a:pt x="1234440" y="457986"/>
                </a:moveTo>
                <a:lnTo>
                  <a:pt x="1234440" y="639509"/>
                </a:lnTo>
                <a:cubicBezTo>
                  <a:pt x="1255871" y="615291"/>
                  <a:pt x="1268730" y="583573"/>
                  <a:pt x="1268730" y="548854"/>
                </a:cubicBezTo>
                <a:cubicBezTo>
                  <a:pt x="1268730" y="514136"/>
                  <a:pt x="1255871" y="482203"/>
                  <a:pt x="1234440" y="458200"/>
                </a:cubicBezTo>
                <a:close/>
                <a:moveTo>
                  <a:pt x="685800" y="0"/>
                </a:moveTo>
                <a:cubicBezTo>
                  <a:pt x="761551" y="0"/>
                  <a:pt x="822960" y="61409"/>
                  <a:pt x="822960" y="137160"/>
                </a:cubicBezTo>
                <a:cubicBezTo>
                  <a:pt x="822960" y="212911"/>
                  <a:pt x="761551" y="274320"/>
                  <a:pt x="685800" y="274320"/>
                </a:cubicBezTo>
                <a:cubicBezTo>
                  <a:pt x="610049" y="274320"/>
                  <a:pt x="548640" y="212911"/>
                  <a:pt x="548640" y="137160"/>
                </a:cubicBezTo>
                <a:cubicBezTo>
                  <a:pt x="548640" y="61409"/>
                  <a:pt x="610049" y="0"/>
                  <a:pt x="685800" y="0"/>
                </a:cubicBezTo>
                <a:close/>
                <a:moveTo>
                  <a:pt x="514350" y="582930"/>
                </a:moveTo>
                <a:cubicBezTo>
                  <a:pt x="514350" y="617649"/>
                  <a:pt x="527209" y="649367"/>
                  <a:pt x="548640" y="673584"/>
                </a:cubicBezTo>
                <a:lnTo>
                  <a:pt x="548640" y="492062"/>
                </a:lnTo>
                <a:cubicBezTo>
                  <a:pt x="527209" y="516279"/>
                  <a:pt x="514350" y="547997"/>
                  <a:pt x="514350" y="582716"/>
                </a:cubicBezTo>
                <a:close/>
                <a:moveTo>
                  <a:pt x="822960" y="492276"/>
                </a:moveTo>
                <a:lnTo>
                  <a:pt x="822960" y="673799"/>
                </a:lnTo>
                <a:cubicBezTo>
                  <a:pt x="844391" y="649581"/>
                  <a:pt x="857250" y="617863"/>
                  <a:pt x="857250" y="583144"/>
                </a:cubicBezTo>
                <a:cubicBezTo>
                  <a:pt x="857250" y="548426"/>
                  <a:pt x="844391" y="516493"/>
                  <a:pt x="822960" y="492490"/>
                </a:cubicBezTo>
                <a:close/>
                <a:moveTo>
                  <a:pt x="960120" y="582930"/>
                </a:moveTo>
                <a:cubicBezTo>
                  <a:pt x="960120" y="678728"/>
                  <a:pt x="903970" y="761238"/>
                  <a:pt x="822960" y="799814"/>
                </a:cubicBezTo>
                <a:lnTo>
                  <a:pt x="822960" y="891540"/>
                </a:lnTo>
                <a:cubicBezTo>
                  <a:pt x="822960" y="929473"/>
                  <a:pt x="792313" y="960120"/>
                  <a:pt x="754380" y="960120"/>
                </a:cubicBezTo>
                <a:lnTo>
                  <a:pt x="617220" y="960120"/>
                </a:lnTo>
                <a:cubicBezTo>
                  <a:pt x="579287" y="960120"/>
                  <a:pt x="548640" y="929473"/>
                  <a:pt x="548640" y="891540"/>
                </a:cubicBezTo>
                <a:lnTo>
                  <a:pt x="548640" y="799814"/>
                </a:lnTo>
                <a:cubicBezTo>
                  <a:pt x="467630" y="761238"/>
                  <a:pt x="411480" y="678728"/>
                  <a:pt x="411480" y="582930"/>
                </a:cubicBezTo>
                <a:cubicBezTo>
                  <a:pt x="411480" y="450271"/>
                  <a:pt x="518851" y="342900"/>
                  <a:pt x="651510" y="342900"/>
                </a:cubicBezTo>
                <a:lnTo>
                  <a:pt x="720090" y="342900"/>
                </a:lnTo>
                <a:cubicBezTo>
                  <a:pt x="852749" y="342900"/>
                  <a:pt x="960120" y="450271"/>
                  <a:pt x="960120" y="582930"/>
                </a:cubicBezTo>
                <a:close/>
              </a:path>
            </a:pathLst>
          </a:custGeom>
          <a:solidFill>
            <a:schemeClr val="accent1"/>
          </a:solidFill>
          <a:ln w="21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8" name="Graphic 17">
            <a:extLst>
              <a:ext uri="{FF2B5EF4-FFF2-40B4-BE49-F238E27FC236}">
                <a16:creationId xmlns:a16="http://schemas.microsoft.com/office/drawing/2014/main" id="{7FC75A38-538B-02DB-B381-AB6B8B3D84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51551" y="2403272"/>
            <a:ext cx="1371600" cy="1371600"/>
          </a:xfrm>
          <a:prstGeom prst="rect">
            <a:avLst/>
          </a:prstGeom>
        </p:spPr>
      </p:pic>
      <p:pic>
        <p:nvPicPr>
          <p:cNvPr id="27" name="Graphic 26">
            <a:extLst>
              <a:ext uri="{FF2B5EF4-FFF2-40B4-BE49-F238E27FC236}">
                <a16:creationId xmlns:a16="http://schemas.microsoft.com/office/drawing/2014/main" id="{E7123605-CF34-5E00-4664-6B13F7640E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9434" y="2677592"/>
            <a:ext cx="1371600" cy="1097280"/>
          </a:xfrm>
          <a:prstGeom prst="rect">
            <a:avLst/>
          </a:prstGeom>
        </p:spPr>
      </p:pic>
      <p:pic>
        <p:nvPicPr>
          <p:cNvPr id="29" name="Graphic 28">
            <a:extLst>
              <a:ext uri="{FF2B5EF4-FFF2-40B4-BE49-F238E27FC236}">
                <a16:creationId xmlns:a16="http://schemas.microsoft.com/office/drawing/2014/main" id="{9879972C-E158-5095-E0F9-322EAED53A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06929" y="2677592"/>
            <a:ext cx="1371600" cy="1097280"/>
          </a:xfrm>
          <a:prstGeom prst="rect">
            <a:avLst/>
          </a:prstGeom>
        </p:spPr>
      </p:pic>
      <p:pic>
        <p:nvPicPr>
          <p:cNvPr id="31" name="Graphic 30">
            <a:extLst>
              <a:ext uri="{FF2B5EF4-FFF2-40B4-BE49-F238E27FC236}">
                <a16:creationId xmlns:a16="http://schemas.microsoft.com/office/drawing/2014/main" id="{19D0BF3E-E6B7-0E87-DA7A-CDF5E08962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48642" y="2494711"/>
            <a:ext cx="1120141" cy="1280161"/>
          </a:xfrm>
          <a:prstGeom prst="rect">
            <a:avLst/>
          </a:prstGeom>
        </p:spPr>
      </p:pic>
      <p:sp>
        <p:nvSpPr>
          <p:cNvPr id="3" name="Rectangle 2">
            <a:extLst>
              <a:ext uri="{FF2B5EF4-FFF2-40B4-BE49-F238E27FC236}">
                <a16:creationId xmlns:a16="http://schemas.microsoft.com/office/drawing/2014/main" id="{D90AEFEB-9FCC-BD0B-DD94-EAB79C342DAA}"/>
              </a:ext>
            </a:extLst>
          </p:cNvPr>
          <p:cNvSpPr/>
          <p:nvPr/>
        </p:nvSpPr>
        <p:spPr>
          <a:xfrm>
            <a:off x="0" y="5576542"/>
            <a:ext cx="4594451" cy="11338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460669"/>
      </p:ext>
    </p:extLst>
  </p:cSld>
  <p:clrMapOvr>
    <a:masterClrMapping/>
  </p:clrMapOvr>
</p:sld>
</file>

<file path=ppt/theme/theme1.xml><?xml version="1.0" encoding="utf-8"?>
<a:theme xmlns:a="http://schemas.openxmlformats.org/drawingml/2006/main" name="Basis">
  <a:themeElements>
    <a:clrScheme name="Custom 1">
      <a:dk1>
        <a:srgbClr val="000000"/>
      </a:dk1>
      <a:lt1>
        <a:srgbClr val="FFFFFF"/>
      </a:lt1>
      <a:dk2>
        <a:srgbClr val="565349"/>
      </a:dk2>
      <a:lt2>
        <a:srgbClr val="DDDDDD"/>
      </a:lt2>
      <a:accent1>
        <a:srgbClr val="00682F"/>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State of Vermont Presentation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8468</TotalTime>
  <Words>316</Words>
  <Application>Microsoft Office PowerPoint</Application>
  <PresentationFormat>Widescreen</PresentationFormat>
  <Paragraphs>35</Paragraphs>
  <Slides>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Aptos</vt:lpstr>
      <vt:lpstr>Arial</vt:lpstr>
      <vt:lpstr>Calibri</vt:lpstr>
      <vt:lpstr>Corbel</vt:lpstr>
      <vt:lpstr>Basis</vt:lpstr>
      <vt:lpstr>State of Vermont Presentation Template</vt:lpstr>
      <vt:lpstr>PowerPoint Presentation</vt:lpstr>
      <vt:lpstr>PowerPoint Presentation</vt:lpstr>
      <vt:lpstr>Resilience Implementation Strategy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Moore, Julie</dc:creator>
  <cp:lastModifiedBy>Moore, Julie</cp:lastModifiedBy>
  <cp:revision>1</cp:revision>
  <dcterms:created xsi:type="dcterms:W3CDTF">2025-08-28T20:00:43Z</dcterms:created>
  <dcterms:modified xsi:type="dcterms:W3CDTF">2025-09-03T17:08:54Z</dcterms:modified>
</cp:coreProperties>
</file>