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Roboto" panose="020B0604020202020204" charset="0"/>
      <p:regular r:id="rId50"/>
      <p:bold r:id="rId51"/>
      <p:italic r:id="rId52"/>
      <p:boldItalic r:id="rId53"/>
    </p:embeddedFont>
    <p:embeddedFont>
      <p:font typeface="Roboto Medium" panose="020B0604020202020204" charset="0"/>
      <p:regular r:id="rId54"/>
      <p:bold r:id="rId55"/>
      <p:italic r:id="rId56"/>
      <p:boldItalic r:id="rId57"/>
    </p:embeddedFont>
    <p:embeddedFont>
      <p:font typeface="Roboto Serif" panose="020B0604020202020204" charset="0"/>
      <p:regular r:id="rId58"/>
      <p:bold r:id="rId59"/>
      <p:italic r:id="rId60"/>
      <p:boldItalic r:id="rId61"/>
    </p:embeddedFont>
    <p:embeddedFont>
      <p:font typeface="Roboto Slab" panose="020B0604020202020204" charset="0"/>
      <p:regular r:id="rId62"/>
      <p:bold r:id="rId63"/>
    </p:embeddedFont>
    <p:embeddedFont>
      <p:font typeface="Roboto Thin" panose="020B060402020202020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22CB1E-9BCD-47CE-9690-64B3FB12E78A}">
  <a:tblStyle styleId="{A722CB1E-9BCD-47CE-9690-64B3FB12E7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46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eb9837fc9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eb9837fc9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eb9837fc98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eb9837fc9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b53b0f294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eb53b0f29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ec77aeb5b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ec77aeb5b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ec7c0c9a93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ec7c0c9a93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eb53b0f29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b53b0f29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eb53b0f294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eb53b0f29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c7c0c9a9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ec7c0c9a9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b53b0f29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eb53b0f29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ec7c0c9a9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ec7c0c9a9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2ec4f748dd0_0_7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2ec4f748dd0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ec7c0c9a93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ec7c0c9a9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c7c0c9a9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ec7c0c9a9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ec7c0c9a93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ec7c0c9a9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ec7c0c9a9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ec7c0c9a9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ec7c0c9a93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ec7c0c9a9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ec7c0c9a93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ec7c0c9a9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ec7c0c9a93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ec7c0c9a9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ec7c0c9a9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ec7c0c9a9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ec7c0c9a93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ec7c0c9a93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ec7c0c9a93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ec7c0c9a9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78283eaaa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78283eaa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came onboard in December 2021 first in an acting capacity and then permanent.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ec7c0c9a9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ec7c0c9a9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ec7c0c9a93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ec7c0c9a9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ec7c0c9a93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ec7c0c9a9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ec7c0c9a93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ec7c0c9a93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ec7c0c9a9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ec7c0c9a9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ec7c0c9a93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ec7c0c9a9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ec7c0c9a93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ec7c0c9a93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ec7c0c9a93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ec7c0c9a9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eb53b0f29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eb53b0f2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eb53b0f294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eb53b0f29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c7c0c9a93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ec7c0c9a9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eb53b0f294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eb53b0f29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78283eaaa8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78283eaaa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eb53b0f294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eb53b0f29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eb53b0f294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eb53b0f29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8283eaaa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78283eaa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ec7c0c9a93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ec7c0c9a93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ec4f748dd0_0_7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ec4f748dd0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eb53b0f29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eb53b0f29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eb9837fc9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eb9837fc9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NR Presentation 1"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900"/>
              <a:buFont typeface="Roboto Serif"/>
              <a:buNone/>
              <a:defRPr sz="3900" b="1">
                <a:latin typeface="Roboto Serif"/>
                <a:ea typeface="Roboto Serif"/>
                <a:cs typeface="Roboto Serif"/>
                <a:sym typeface="Roboto Serif"/>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073700" y="978425"/>
            <a:ext cx="70557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1073700" y="1685875"/>
            <a:ext cx="7055700" cy="2692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68900" y="1298825"/>
            <a:ext cx="77508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6">
            <a:alphaModFix/>
          </a:blip>
          <a:stretch>
            <a:fillRect/>
          </a:stretch>
        </p:blipFill>
        <p:spPr>
          <a:xfrm>
            <a:off x="0" y="0"/>
            <a:ext cx="9144003" cy="51435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rachel.zander@dnr.iowa.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owadnr.gov/About-DNR/Civil-Rights-and-Environmental-Justic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rograms.iowadnr.gov/opcertweb/pages/opmenu.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iowadnr.gov/portals/idnr/uploads/hunting/huntingregs.pdf" TargetMode="External"/><Relationship Id="rId4" Type="http://schemas.openxmlformats.org/officeDocument/2006/relationships/hyperlink" Target="https://www.iowadnr.gov/Portals/idnr/uploads/forms/5423118.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owadnr.gov/About-DNR/Civil-Rights-and-Environmental-Justic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owadnr.gov/About-DNR/Civil-Rights-and-Environmental-Justic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iowadnr.gov/About-DNR/Civil-Rights-and-Environmental-Justic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iowadnr.gov/About-DNR/Civil-Rights-and-Environmental-Justic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rachel.zander@dnr.iowa.gov"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pic>
        <p:nvPicPr>
          <p:cNvPr id="27" name="Google Shape;27;p6"/>
          <p:cNvPicPr preferRelativeResize="0"/>
          <p:nvPr/>
        </p:nvPicPr>
        <p:blipFill>
          <a:blip r:embed="rId3">
            <a:alphaModFix/>
          </a:blip>
          <a:stretch>
            <a:fillRect/>
          </a:stretch>
        </p:blipFill>
        <p:spPr>
          <a:xfrm>
            <a:off x="0" y="0"/>
            <a:ext cx="9144018" cy="5143499"/>
          </a:xfrm>
          <a:prstGeom prst="rect">
            <a:avLst/>
          </a:prstGeom>
          <a:noFill/>
          <a:ln>
            <a:noFill/>
          </a:ln>
        </p:spPr>
      </p:pic>
      <p:sp>
        <p:nvSpPr>
          <p:cNvPr id="28" name="Google Shape;28;p6"/>
          <p:cNvSpPr txBox="1"/>
          <p:nvPr/>
        </p:nvSpPr>
        <p:spPr>
          <a:xfrm>
            <a:off x="460950" y="429900"/>
            <a:ext cx="8222100" cy="150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500">
                <a:latin typeface="Roboto Slab"/>
                <a:ea typeface="Roboto Slab"/>
                <a:cs typeface="Roboto Slab"/>
                <a:sym typeface="Roboto Slab"/>
              </a:rPr>
              <a:t>EPA Form 4700-4 Audit</a:t>
            </a:r>
            <a:endParaRPr sz="4500">
              <a:latin typeface="Roboto Slab"/>
              <a:ea typeface="Roboto Slab"/>
              <a:cs typeface="Roboto Slab"/>
              <a:sym typeface="Roboto Slab"/>
            </a:endParaRPr>
          </a:p>
        </p:txBody>
      </p:sp>
      <p:sp>
        <p:nvSpPr>
          <p:cNvPr id="29" name="Google Shape;29;p6"/>
          <p:cNvSpPr txBox="1"/>
          <p:nvPr/>
        </p:nvSpPr>
        <p:spPr>
          <a:xfrm>
            <a:off x="460950" y="4009125"/>
            <a:ext cx="3431700" cy="11343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800">
                <a:latin typeface="Calibri"/>
                <a:ea typeface="Calibri"/>
                <a:cs typeface="Calibri"/>
                <a:sym typeface="Calibri"/>
              </a:rPr>
              <a:t>Rachel Zander</a:t>
            </a:r>
            <a:endParaRPr sz="1800">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Civil Rights Coordinator</a:t>
            </a:r>
            <a:endParaRPr sz="1800">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DNR Legal Services Bureau</a:t>
            </a:r>
            <a:endParaRPr sz="1800">
              <a:latin typeface="Calibri"/>
              <a:ea typeface="Calibri"/>
              <a:cs typeface="Calibri"/>
              <a:sym typeface="Calibri"/>
            </a:endParaRPr>
          </a:p>
        </p:txBody>
      </p:sp>
      <p:sp>
        <p:nvSpPr>
          <p:cNvPr id="30" name="Google Shape;30;p6"/>
          <p:cNvSpPr txBox="1"/>
          <p:nvPr/>
        </p:nvSpPr>
        <p:spPr>
          <a:xfrm>
            <a:off x="5555300" y="4156775"/>
            <a:ext cx="3000000" cy="738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8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rachel.zander@dnr.iowa.gov</a:t>
            </a:r>
            <a:endParaRPr sz="1800">
              <a:solidFill>
                <a:srgbClr val="0000FF"/>
              </a:solidFill>
              <a:latin typeface="Calibri"/>
              <a:ea typeface="Calibri"/>
              <a:cs typeface="Calibri"/>
              <a:sym typeface="Calibri"/>
            </a:endParaRPr>
          </a:p>
          <a:p>
            <a:pPr marL="0" lvl="0" indent="0" algn="r" rtl="0">
              <a:spcBef>
                <a:spcPts val="0"/>
              </a:spcBef>
              <a:spcAft>
                <a:spcPts val="0"/>
              </a:spcAft>
              <a:buNone/>
            </a:pPr>
            <a:r>
              <a:rPr lang="en" sz="1800">
                <a:latin typeface="Calibri"/>
                <a:ea typeface="Calibri"/>
                <a:cs typeface="Calibri"/>
                <a:sym typeface="Calibri"/>
              </a:rPr>
              <a:t>515-305-0324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body" idx="1"/>
          </p:nvPr>
        </p:nvSpPr>
        <p:spPr>
          <a:xfrm>
            <a:off x="1073700" y="1685875"/>
            <a:ext cx="7055700" cy="26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latin typeface="Calibri"/>
                <a:ea typeface="Calibri"/>
                <a:cs typeface="Calibri"/>
                <a:sym typeface="Calibri"/>
              </a:rPr>
              <a:t>“The audit will encompass information related to your organization’s responses submitted to EPA on the specified Form 4700-4 and may include </a:t>
            </a:r>
            <a:r>
              <a:rPr lang="en" sz="2000" u="sng">
                <a:latin typeface="Calibri"/>
                <a:ea typeface="Calibri"/>
                <a:cs typeface="Calibri"/>
                <a:sym typeface="Calibri"/>
              </a:rPr>
              <a:t>initial and follow-up requests for information and data</a:t>
            </a:r>
            <a:r>
              <a:rPr lang="en" sz="2000">
                <a:latin typeface="Calibri"/>
                <a:ea typeface="Calibri"/>
                <a:cs typeface="Calibri"/>
                <a:sym typeface="Calibri"/>
              </a:rPr>
              <a:t> which supports your organization’s responses, including for example, electronic and hard-copy documents, website links and information, and other supporting material.”</a:t>
            </a:r>
            <a:endParaRPr sz="2000">
              <a:latin typeface="Calibri"/>
              <a:ea typeface="Calibri"/>
              <a:cs typeface="Calibri"/>
              <a:sym typeface="Calibri"/>
            </a:endParaRPr>
          </a:p>
          <a:p>
            <a:pPr marL="0" lvl="0" indent="0" algn="l" rtl="0">
              <a:spcBef>
                <a:spcPts val="1200"/>
              </a:spcBef>
              <a:spcAft>
                <a:spcPts val="1200"/>
              </a:spcAft>
              <a:buNone/>
            </a:pPr>
            <a:endParaRPr sz="2000">
              <a:latin typeface="Calibri"/>
              <a:ea typeface="Calibri"/>
              <a:cs typeface="Calibri"/>
              <a:sym typeface="Calibri"/>
            </a:endParaRPr>
          </a:p>
        </p:txBody>
      </p:sp>
      <p:sp>
        <p:nvSpPr>
          <p:cNvPr id="150" name="Google Shape;150;p15"/>
          <p:cNvSpPr txBox="1">
            <a:spLocks noGrp="1"/>
          </p:cNvSpPr>
          <p:nvPr>
            <p:ph type="title"/>
          </p:nvPr>
        </p:nvSpPr>
        <p:spPr>
          <a:xfrm>
            <a:off x="1073700" y="978425"/>
            <a:ext cx="7055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a:latin typeface="Roboto Slab"/>
                <a:ea typeface="Roboto Slab"/>
                <a:cs typeface="Roboto Slab"/>
                <a:sym typeface="Roboto Slab"/>
              </a:rPr>
              <a:t>Audit Initiation Letter: Next Steps</a:t>
            </a:r>
            <a:endParaRPr sz="2820">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body" idx="1"/>
          </p:nvPr>
        </p:nvSpPr>
        <p:spPr>
          <a:xfrm>
            <a:off x="1073700" y="1685875"/>
            <a:ext cx="7055700" cy="2692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latin typeface="Calibri"/>
                <a:ea typeface="Calibri"/>
                <a:cs typeface="Calibri"/>
                <a:sym typeface="Calibri"/>
              </a:rPr>
              <a:t>“Within 5 business days of the date of this correspondence, please contact [contractor], to acknowledge receipt and to schedule a conversation to discuss the audit and its process.”</a:t>
            </a:r>
            <a:endParaRPr sz="2000">
              <a:latin typeface="Calibri"/>
              <a:ea typeface="Calibri"/>
              <a:cs typeface="Calibri"/>
              <a:sym typeface="Calibri"/>
            </a:endParaRPr>
          </a:p>
        </p:txBody>
      </p:sp>
      <p:sp>
        <p:nvSpPr>
          <p:cNvPr id="156" name="Google Shape;156;p16"/>
          <p:cNvSpPr txBox="1">
            <a:spLocks noGrp="1"/>
          </p:cNvSpPr>
          <p:nvPr>
            <p:ph type="title"/>
          </p:nvPr>
        </p:nvSpPr>
        <p:spPr>
          <a:xfrm>
            <a:off x="1073700" y="978425"/>
            <a:ext cx="7055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a:latin typeface="Roboto Slab"/>
                <a:ea typeface="Roboto Slab"/>
                <a:cs typeface="Roboto Slab"/>
                <a:sym typeface="Roboto Slab"/>
              </a:rPr>
              <a:t>Audit Initiation Letter: Next Steps</a:t>
            </a:r>
            <a:endParaRPr sz="2820">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073700" y="509000"/>
            <a:ext cx="7055700" cy="104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Roboto Slab"/>
                <a:ea typeface="Roboto Slab"/>
                <a:cs typeface="Roboto Slab"/>
                <a:sym typeface="Roboto Slab"/>
              </a:rPr>
              <a:t>Audit Initiation Letter: Attachment</a:t>
            </a:r>
            <a:endParaRPr>
              <a:latin typeface="Roboto Slab"/>
              <a:ea typeface="Roboto Slab"/>
              <a:cs typeface="Roboto Slab"/>
              <a:sym typeface="Roboto Slab"/>
            </a:endParaRPr>
          </a:p>
          <a:p>
            <a:pPr marL="0" lvl="0" indent="0" algn="l" rtl="0">
              <a:spcBef>
                <a:spcPts val="0"/>
              </a:spcBef>
              <a:spcAft>
                <a:spcPts val="0"/>
              </a:spcAft>
              <a:buNone/>
            </a:pPr>
            <a:r>
              <a:rPr lang="en">
                <a:latin typeface="Roboto Slab"/>
                <a:ea typeface="Roboto Slab"/>
                <a:cs typeface="Roboto Slab"/>
                <a:sym typeface="Roboto Slab"/>
              </a:rPr>
              <a:t>4700-4</a:t>
            </a:r>
            <a:endParaRPr>
              <a:latin typeface="Roboto Slab"/>
              <a:ea typeface="Roboto Slab"/>
              <a:cs typeface="Roboto Slab"/>
              <a:sym typeface="Roboto Slab"/>
            </a:endParaRPr>
          </a:p>
        </p:txBody>
      </p:sp>
      <p:pic>
        <p:nvPicPr>
          <p:cNvPr id="162" name="Google Shape;162;p17"/>
          <p:cNvPicPr preferRelativeResize="0"/>
          <p:nvPr/>
        </p:nvPicPr>
        <p:blipFill>
          <a:blip r:embed="rId3">
            <a:alphaModFix/>
          </a:blip>
          <a:stretch>
            <a:fillRect/>
          </a:stretch>
        </p:blipFill>
        <p:spPr>
          <a:xfrm>
            <a:off x="468875" y="1607350"/>
            <a:ext cx="8077500" cy="639225"/>
          </a:xfrm>
          <a:prstGeom prst="rect">
            <a:avLst/>
          </a:prstGeom>
          <a:noFill/>
          <a:ln>
            <a:noFill/>
          </a:ln>
        </p:spPr>
      </p:pic>
      <p:cxnSp>
        <p:nvCxnSpPr>
          <p:cNvPr id="163" name="Google Shape;163;p17"/>
          <p:cNvCxnSpPr/>
          <p:nvPr/>
        </p:nvCxnSpPr>
        <p:spPr>
          <a:xfrm rot="10800000" flipH="1">
            <a:off x="569025" y="2505325"/>
            <a:ext cx="1736700" cy="14700"/>
          </a:xfrm>
          <a:prstGeom prst="straightConnector1">
            <a:avLst/>
          </a:prstGeom>
          <a:noFill/>
          <a:ln w="38100" cap="flat" cmpd="sng">
            <a:solidFill>
              <a:schemeClr val="accent4"/>
            </a:solidFill>
            <a:prstDash val="solid"/>
            <a:round/>
            <a:headEnd type="none" w="med" len="med"/>
            <a:tailEnd type="none" w="med" len="med"/>
          </a:ln>
        </p:spPr>
      </p:cxnSp>
      <p:pic>
        <p:nvPicPr>
          <p:cNvPr id="164" name="Google Shape;164;p17"/>
          <p:cNvPicPr preferRelativeResize="0"/>
          <p:nvPr/>
        </p:nvPicPr>
        <p:blipFill>
          <a:blip r:embed="rId4">
            <a:alphaModFix/>
          </a:blip>
          <a:stretch>
            <a:fillRect/>
          </a:stretch>
        </p:blipFill>
        <p:spPr>
          <a:xfrm>
            <a:off x="607800" y="2571750"/>
            <a:ext cx="7763775" cy="2201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body" idx="1"/>
          </p:nvPr>
        </p:nvSpPr>
        <p:spPr>
          <a:xfrm>
            <a:off x="1116400" y="1308050"/>
            <a:ext cx="7055700" cy="3092100"/>
          </a:xfrm>
          <a:prstGeom prst="rect">
            <a:avLst/>
          </a:prstGeom>
        </p:spPr>
        <p:txBody>
          <a:bodyPr spcFirstLastPara="1" wrap="square" lIns="91425" tIns="91425" rIns="91425" bIns="91425" anchor="t" anchorCtr="0">
            <a:noAutofit/>
          </a:bodyPr>
          <a:lstStyle/>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III. all pending civil rights lawsuits and administrative complaints</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IV. all civil rights lawsuits and administrative complaints decided against the applicant/recipient within the last year</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V. all civil rights compliance reviews of the applicant/recipient </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VI. accessibility of new construction</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VII. notice of nondiscrimination: accessible, posted, and naming coordinator</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VIII. demographic data</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IX. language access / LEP policy</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X. designated coordinator</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XI. grievance procedure</a:t>
            </a:r>
            <a:endParaRPr sz="1595">
              <a:latin typeface="Calibri"/>
              <a:ea typeface="Calibri"/>
              <a:cs typeface="Calibri"/>
              <a:sym typeface="Calibri"/>
            </a:endParaRPr>
          </a:p>
        </p:txBody>
      </p:sp>
      <p:sp>
        <p:nvSpPr>
          <p:cNvPr id="170" name="Google Shape;170;p18"/>
          <p:cNvSpPr txBox="1">
            <a:spLocks noGrp="1"/>
          </p:cNvSpPr>
          <p:nvPr>
            <p:ph type="title"/>
          </p:nvPr>
        </p:nvSpPr>
        <p:spPr>
          <a:xfrm>
            <a:off x="1044150" y="620925"/>
            <a:ext cx="7055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Form 4700-4: summary of requirements</a:t>
            </a:r>
            <a:endParaRPr>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p:nvPr/>
        </p:nvSpPr>
        <p:spPr>
          <a:xfrm>
            <a:off x="1160250" y="3463190"/>
            <a:ext cx="2290800" cy="295500"/>
          </a:xfrm>
          <a:prstGeom prst="rect">
            <a:avLst/>
          </a:pr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p19"/>
          <p:cNvSpPr/>
          <p:nvPr/>
        </p:nvSpPr>
        <p:spPr>
          <a:xfrm>
            <a:off x="1160250" y="2424000"/>
            <a:ext cx="5254200" cy="295500"/>
          </a:xfrm>
          <a:prstGeom prst="rect">
            <a:avLst/>
          </a:pr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accent4"/>
              </a:highlight>
            </a:endParaRPr>
          </a:p>
        </p:txBody>
      </p:sp>
      <p:sp>
        <p:nvSpPr>
          <p:cNvPr id="177" name="Google Shape;177;p19"/>
          <p:cNvSpPr txBox="1">
            <a:spLocks noGrp="1"/>
          </p:cNvSpPr>
          <p:nvPr>
            <p:ph type="body" idx="1"/>
          </p:nvPr>
        </p:nvSpPr>
        <p:spPr>
          <a:xfrm>
            <a:off x="1130255" y="1308050"/>
            <a:ext cx="7055700" cy="3092100"/>
          </a:xfrm>
          <a:prstGeom prst="rect">
            <a:avLst/>
          </a:prstGeom>
        </p:spPr>
        <p:txBody>
          <a:bodyPr spcFirstLastPara="1" wrap="square" lIns="91425" tIns="91425" rIns="91425" bIns="91425" anchor="t" anchorCtr="0">
            <a:noAutofit/>
          </a:bodyPr>
          <a:lstStyle/>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III. all pending civil rights lawsuits and administrative complaints</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IV. all civil rights lawsuits and administrative complaints decided against the applicant/recipient within the last year</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V. all civil rights compliance reviews of the applicant/recipient </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VI. accessibility of new construction</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VII. notice of nondiscrimination: accessible, posted, and naming coordinator</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VIII. demographic data</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IX. language access / LEP policy</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X. designated coordinator</a:t>
            </a:r>
            <a:endParaRPr sz="1595">
              <a:latin typeface="Calibri"/>
              <a:ea typeface="Calibri"/>
              <a:cs typeface="Calibri"/>
              <a:sym typeface="Calibri"/>
            </a:endParaRPr>
          </a:p>
          <a:p>
            <a:pPr marL="285750" lvl="0" indent="-285750" algn="l" rtl="0">
              <a:lnSpc>
                <a:spcPct val="140000"/>
              </a:lnSpc>
              <a:spcBef>
                <a:spcPts val="0"/>
              </a:spcBef>
              <a:spcAft>
                <a:spcPts val="0"/>
              </a:spcAft>
              <a:buSzPts val="852"/>
              <a:buNone/>
            </a:pPr>
            <a:r>
              <a:rPr lang="en" sz="1595">
                <a:latin typeface="Calibri"/>
                <a:ea typeface="Calibri"/>
                <a:cs typeface="Calibri"/>
                <a:sym typeface="Calibri"/>
              </a:rPr>
              <a:t>XI. grievance procedure</a:t>
            </a:r>
            <a:endParaRPr sz="1595">
              <a:latin typeface="Calibri"/>
              <a:ea typeface="Calibri"/>
              <a:cs typeface="Calibri"/>
              <a:sym typeface="Calibri"/>
            </a:endParaRPr>
          </a:p>
        </p:txBody>
      </p:sp>
      <p:sp>
        <p:nvSpPr>
          <p:cNvPr id="178" name="Google Shape;178;p19"/>
          <p:cNvSpPr txBox="1">
            <a:spLocks noGrp="1"/>
          </p:cNvSpPr>
          <p:nvPr>
            <p:ph type="title"/>
          </p:nvPr>
        </p:nvSpPr>
        <p:spPr>
          <a:xfrm>
            <a:off x="1044150" y="620925"/>
            <a:ext cx="7055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Form 4700-4: summary of requirements</a:t>
            </a:r>
            <a:endParaRPr>
              <a:latin typeface="Roboto Slab"/>
              <a:ea typeface="Roboto Slab"/>
              <a:cs typeface="Roboto Slab"/>
              <a:sym typeface="Roboto Slab"/>
            </a:endParaRPr>
          </a:p>
        </p:txBody>
      </p:sp>
      <p:sp>
        <p:nvSpPr>
          <p:cNvPr id="179" name="Google Shape;179;p19"/>
          <p:cNvSpPr txBox="1"/>
          <p:nvPr/>
        </p:nvSpPr>
        <p:spPr>
          <a:xfrm>
            <a:off x="5246950" y="3717125"/>
            <a:ext cx="2202300" cy="776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Calibri"/>
                <a:ea typeface="Calibri"/>
                <a:cs typeface="Calibri"/>
                <a:sym typeface="Calibri"/>
              </a:rPr>
              <a:t>April 2023 form for Brownfields funding</a:t>
            </a:r>
            <a:endParaRPr sz="1800">
              <a:solidFill>
                <a:schemeClr val="dk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0"/>
          <p:cNvSpPr txBox="1">
            <a:spLocks noGrp="1"/>
          </p:cNvSpPr>
          <p:nvPr>
            <p:ph type="title"/>
          </p:nvPr>
        </p:nvSpPr>
        <p:spPr>
          <a:xfrm>
            <a:off x="1010850" y="693025"/>
            <a:ext cx="3109200" cy="90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DNR’s immediate actions</a:t>
            </a:r>
            <a:endParaRPr>
              <a:latin typeface="Roboto Slab"/>
              <a:ea typeface="Roboto Slab"/>
              <a:cs typeface="Roboto Slab"/>
              <a:sym typeface="Roboto Slab"/>
            </a:endParaRPr>
          </a:p>
        </p:txBody>
      </p:sp>
      <p:sp>
        <p:nvSpPr>
          <p:cNvPr id="185" name="Google Shape;185;p20"/>
          <p:cNvSpPr txBox="1">
            <a:spLocks noGrp="1"/>
          </p:cNvSpPr>
          <p:nvPr>
            <p:ph type="body" idx="1"/>
          </p:nvPr>
        </p:nvSpPr>
        <p:spPr>
          <a:xfrm>
            <a:off x="857250" y="1877075"/>
            <a:ext cx="3319200" cy="2823000"/>
          </a:xfrm>
          <a:prstGeom prst="rect">
            <a:avLst/>
          </a:prstGeom>
        </p:spPr>
        <p:txBody>
          <a:bodyPr spcFirstLastPara="1" wrap="square" lIns="91425" tIns="91425" rIns="91425" bIns="91425" anchor="t" anchorCtr="0">
            <a:noAutofit/>
          </a:bodyPr>
          <a:lstStyle/>
          <a:p>
            <a:pPr marL="457200" lvl="0" indent="-342900" algn="l" rtl="0">
              <a:lnSpc>
                <a:spcPct val="95000"/>
              </a:lnSpc>
              <a:spcBef>
                <a:spcPts val="0"/>
              </a:spcBef>
              <a:spcAft>
                <a:spcPts val="0"/>
              </a:spcAft>
              <a:buSzPts val="1800"/>
              <a:buFont typeface="Calibri"/>
              <a:buAutoNum type="arabicParenBoth"/>
            </a:pPr>
            <a:r>
              <a:rPr lang="en">
                <a:latin typeface="Calibri"/>
                <a:ea typeface="Calibri"/>
                <a:cs typeface="Calibri"/>
                <a:sym typeface="Calibri"/>
              </a:rPr>
              <a:t>Created Data Collection SOP</a:t>
            </a:r>
            <a:endParaRPr>
              <a:latin typeface="Calibri"/>
              <a:ea typeface="Calibri"/>
              <a:cs typeface="Calibri"/>
              <a:sym typeface="Calibri"/>
            </a:endParaRPr>
          </a:p>
          <a:p>
            <a:pPr marL="457200" lvl="0" indent="-342900" algn="l" rtl="0">
              <a:lnSpc>
                <a:spcPct val="95000"/>
              </a:lnSpc>
              <a:spcBef>
                <a:spcPts val="1000"/>
              </a:spcBef>
              <a:spcAft>
                <a:spcPts val="0"/>
              </a:spcAft>
              <a:buSzPts val="1800"/>
              <a:buFont typeface="Calibri"/>
              <a:buAutoNum type="arabicParenBoth"/>
            </a:pPr>
            <a:r>
              <a:rPr lang="en">
                <a:latin typeface="Calibri"/>
                <a:ea typeface="Calibri"/>
                <a:cs typeface="Calibri"/>
                <a:sym typeface="Calibri"/>
              </a:rPr>
              <a:t>Retrieved statewide demographic data from the U.S. Census Bureau and posted to website consistent with 40 C.F.R. 7.85(a).</a:t>
            </a:r>
            <a:endParaRPr>
              <a:latin typeface="Calibri"/>
              <a:ea typeface="Calibri"/>
              <a:cs typeface="Calibri"/>
              <a:sym typeface="Calibri"/>
            </a:endParaRPr>
          </a:p>
          <a:p>
            <a:pPr marL="457200" lvl="0" indent="-342900" algn="l" rtl="0">
              <a:lnSpc>
                <a:spcPct val="95000"/>
              </a:lnSpc>
              <a:spcBef>
                <a:spcPts val="1000"/>
              </a:spcBef>
              <a:spcAft>
                <a:spcPts val="0"/>
              </a:spcAft>
              <a:buSzPts val="1800"/>
              <a:buFont typeface="Calibri"/>
              <a:buAutoNum type="arabicParenBoth"/>
            </a:pPr>
            <a:r>
              <a:rPr lang="en">
                <a:latin typeface="Calibri"/>
                <a:ea typeface="Calibri"/>
                <a:cs typeface="Calibri"/>
                <a:sym typeface="Calibri"/>
              </a:rPr>
              <a:t>Posted to DNR website</a:t>
            </a:r>
            <a:endParaRPr>
              <a:latin typeface="Calibri"/>
              <a:ea typeface="Calibri"/>
              <a:cs typeface="Calibri"/>
              <a:sym typeface="Calibri"/>
            </a:endParaRPr>
          </a:p>
          <a:p>
            <a:pPr marL="0" lvl="0" indent="0" algn="l" rtl="0">
              <a:lnSpc>
                <a:spcPct val="95000"/>
              </a:lnSpc>
              <a:spcBef>
                <a:spcPts val="1000"/>
              </a:spcBef>
              <a:spcAft>
                <a:spcPts val="1000"/>
              </a:spcAft>
              <a:buSzPts val="852"/>
              <a:buNone/>
            </a:pPr>
            <a:endParaRPr>
              <a:latin typeface="Calibri"/>
              <a:ea typeface="Calibri"/>
              <a:cs typeface="Calibri"/>
              <a:sym typeface="Calibri"/>
            </a:endParaRPr>
          </a:p>
        </p:txBody>
      </p:sp>
      <p:pic>
        <p:nvPicPr>
          <p:cNvPr id="186" name="Google Shape;186;p20"/>
          <p:cNvPicPr preferRelativeResize="0"/>
          <p:nvPr/>
        </p:nvPicPr>
        <p:blipFill>
          <a:blip r:embed="rId3">
            <a:alphaModFix/>
          </a:blip>
          <a:stretch>
            <a:fillRect/>
          </a:stretch>
        </p:blipFill>
        <p:spPr>
          <a:xfrm>
            <a:off x="4176363" y="927563"/>
            <a:ext cx="4486275" cy="3438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1"/>
          <p:cNvSpPr txBox="1">
            <a:spLocks noGrp="1"/>
          </p:cNvSpPr>
          <p:nvPr>
            <p:ph type="title"/>
          </p:nvPr>
        </p:nvSpPr>
        <p:spPr>
          <a:xfrm>
            <a:off x="1081100" y="924375"/>
            <a:ext cx="7055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Audit initiation meeting</a:t>
            </a:r>
            <a:endParaRPr>
              <a:latin typeface="Roboto Slab"/>
              <a:ea typeface="Roboto Slab"/>
              <a:cs typeface="Roboto Slab"/>
              <a:sym typeface="Roboto Slab"/>
            </a:endParaRPr>
          </a:p>
        </p:txBody>
      </p:sp>
      <p:sp>
        <p:nvSpPr>
          <p:cNvPr id="192" name="Google Shape;192;p21"/>
          <p:cNvSpPr txBox="1">
            <a:spLocks noGrp="1"/>
          </p:cNvSpPr>
          <p:nvPr>
            <p:ph type="body" idx="1"/>
          </p:nvPr>
        </p:nvSpPr>
        <p:spPr>
          <a:xfrm>
            <a:off x="997500" y="1725900"/>
            <a:ext cx="6911700" cy="27018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Font typeface="Calibri"/>
              <a:buChar char="-"/>
            </a:pPr>
            <a:r>
              <a:rPr lang="en" sz="1900">
                <a:latin typeface="Calibri"/>
                <a:ea typeface="Calibri"/>
                <a:cs typeface="Calibri"/>
                <a:sym typeface="Calibri"/>
              </a:rPr>
              <a:t>February 29, 2024 (+8 days from receipt of email/letter)</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Attendees: </a:t>
            </a:r>
            <a:endParaRPr sz="1900">
              <a:latin typeface="Calibri"/>
              <a:ea typeface="Calibri"/>
              <a:cs typeface="Calibri"/>
              <a:sym typeface="Calibri"/>
            </a:endParaRPr>
          </a:p>
          <a:p>
            <a:pPr marL="914400" lvl="1" indent="-349250" algn="l" rtl="0">
              <a:spcBef>
                <a:spcPts val="0"/>
              </a:spcBef>
              <a:spcAft>
                <a:spcPts val="0"/>
              </a:spcAft>
              <a:buSzPts val="1900"/>
              <a:buFont typeface="Calibri"/>
              <a:buChar char="-"/>
            </a:pPr>
            <a:r>
              <a:rPr lang="en" sz="1900">
                <a:latin typeface="Calibri"/>
                <a:ea typeface="Calibri"/>
                <a:cs typeface="Calibri"/>
                <a:sym typeface="Calibri"/>
              </a:rPr>
              <a:t>Rachel Zander (Iowa DNR)</a:t>
            </a:r>
            <a:endParaRPr sz="1900">
              <a:latin typeface="Calibri"/>
              <a:ea typeface="Calibri"/>
              <a:cs typeface="Calibri"/>
              <a:sym typeface="Calibri"/>
            </a:endParaRPr>
          </a:p>
          <a:p>
            <a:pPr marL="914400" lvl="1" indent="-349250" algn="l" rtl="0">
              <a:spcBef>
                <a:spcPts val="0"/>
              </a:spcBef>
              <a:spcAft>
                <a:spcPts val="0"/>
              </a:spcAft>
              <a:buSzPts val="1900"/>
              <a:buFont typeface="Calibri"/>
              <a:buChar char="-"/>
            </a:pPr>
            <a:r>
              <a:rPr lang="en" sz="1900">
                <a:latin typeface="Calibri"/>
                <a:ea typeface="Calibri"/>
                <a:cs typeface="Calibri"/>
                <a:sym typeface="Calibri"/>
              </a:rPr>
              <a:t>V’Hesspa Glenn (OEJECR)</a:t>
            </a:r>
            <a:endParaRPr sz="1900">
              <a:latin typeface="Calibri"/>
              <a:ea typeface="Calibri"/>
              <a:cs typeface="Calibri"/>
              <a:sym typeface="Calibri"/>
            </a:endParaRPr>
          </a:p>
          <a:p>
            <a:pPr marL="914400" lvl="1" indent="-349250" algn="l" rtl="0">
              <a:spcBef>
                <a:spcPts val="0"/>
              </a:spcBef>
              <a:spcAft>
                <a:spcPts val="0"/>
              </a:spcAft>
              <a:buSzPts val="1900"/>
              <a:buFont typeface="Calibri"/>
              <a:buChar char="-"/>
            </a:pPr>
            <a:r>
              <a:rPr lang="en" sz="1900">
                <a:latin typeface="Calibri"/>
                <a:ea typeface="Calibri"/>
                <a:cs typeface="Calibri"/>
                <a:sym typeface="Calibri"/>
              </a:rPr>
              <a:t>Kurt Temple (ECRCO)</a:t>
            </a:r>
            <a:endParaRPr sz="1900">
              <a:latin typeface="Calibri"/>
              <a:ea typeface="Calibri"/>
              <a:cs typeface="Calibri"/>
              <a:sym typeface="Calibri"/>
            </a:endParaRPr>
          </a:p>
          <a:p>
            <a:pPr marL="914400" lvl="1" indent="-349250" algn="l" rtl="0">
              <a:spcBef>
                <a:spcPts val="0"/>
              </a:spcBef>
              <a:spcAft>
                <a:spcPts val="0"/>
              </a:spcAft>
              <a:buSzPts val="1900"/>
              <a:buFont typeface="Calibri"/>
              <a:buChar char="-"/>
            </a:pPr>
            <a:r>
              <a:rPr lang="en" sz="1900">
                <a:latin typeface="Calibri"/>
                <a:ea typeface="Calibri"/>
                <a:cs typeface="Calibri"/>
                <a:sym typeface="Calibri"/>
              </a:rPr>
              <a:t>Contractor</a:t>
            </a:r>
            <a:endParaRPr sz="19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body" idx="1"/>
          </p:nvPr>
        </p:nvSpPr>
        <p:spPr>
          <a:xfrm>
            <a:off x="1073700" y="1533475"/>
            <a:ext cx="7055700" cy="32031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SzPts val="1900"/>
              <a:buFont typeface="Calibri"/>
              <a:buChar char="-"/>
            </a:pPr>
            <a:r>
              <a:rPr lang="en" sz="1900">
                <a:latin typeface="Calibri"/>
                <a:ea typeface="Calibri"/>
                <a:cs typeface="Calibri"/>
                <a:sym typeface="Calibri"/>
              </a:rPr>
              <a:t>EPA:</a:t>
            </a:r>
            <a:endParaRPr sz="1900">
              <a:latin typeface="Calibri"/>
              <a:ea typeface="Calibri"/>
              <a:cs typeface="Calibri"/>
              <a:sym typeface="Calibri"/>
            </a:endParaRPr>
          </a:p>
          <a:p>
            <a:pPr marL="914400" lvl="1" indent="-349250" algn="l" rtl="0">
              <a:lnSpc>
                <a:spcPct val="100000"/>
              </a:lnSpc>
              <a:spcBef>
                <a:spcPts val="0"/>
              </a:spcBef>
              <a:spcAft>
                <a:spcPts val="0"/>
              </a:spcAft>
              <a:buSzPts val="1900"/>
              <a:buFont typeface="Calibri"/>
              <a:buChar char="-"/>
            </a:pPr>
            <a:r>
              <a:rPr lang="en" sz="1900">
                <a:latin typeface="Calibri"/>
                <a:ea typeface="Calibri"/>
                <a:cs typeface="Calibri"/>
                <a:sym typeface="Calibri"/>
              </a:rPr>
              <a:t>A little behind on the commitment to 305 audits</a:t>
            </a:r>
            <a:endParaRPr sz="1900">
              <a:latin typeface="Calibri"/>
              <a:ea typeface="Calibri"/>
              <a:cs typeface="Calibri"/>
              <a:sym typeface="Calibri"/>
            </a:endParaRPr>
          </a:p>
          <a:p>
            <a:pPr marL="914400" lvl="1" indent="-349250" algn="l" rtl="0">
              <a:lnSpc>
                <a:spcPct val="100000"/>
              </a:lnSpc>
              <a:spcBef>
                <a:spcPts val="0"/>
              </a:spcBef>
              <a:spcAft>
                <a:spcPts val="0"/>
              </a:spcAft>
              <a:buSzPts val="1900"/>
              <a:buFont typeface="Calibri"/>
              <a:buChar char="-"/>
            </a:pPr>
            <a:r>
              <a:rPr lang="en" sz="1900">
                <a:latin typeface="Calibri"/>
                <a:ea typeface="Calibri"/>
                <a:cs typeface="Calibri"/>
                <a:sym typeface="Calibri"/>
              </a:rPr>
              <a:t>Recipients selected for audit randomly</a:t>
            </a:r>
            <a:endParaRPr sz="1900">
              <a:latin typeface="Calibri"/>
              <a:ea typeface="Calibri"/>
              <a:cs typeface="Calibri"/>
              <a:sym typeface="Calibri"/>
            </a:endParaRPr>
          </a:p>
          <a:p>
            <a:pPr marL="914400" lvl="1" indent="-349250" algn="l" rtl="0">
              <a:lnSpc>
                <a:spcPct val="100000"/>
              </a:lnSpc>
              <a:spcBef>
                <a:spcPts val="0"/>
              </a:spcBef>
              <a:spcAft>
                <a:spcPts val="0"/>
              </a:spcAft>
              <a:buSzPts val="1900"/>
              <a:buFont typeface="Calibri"/>
              <a:buChar char="-"/>
            </a:pPr>
            <a:r>
              <a:rPr lang="en" sz="1900">
                <a:latin typeface="Calibri"/>
                <a:ea typeface="Calibri"/>
                <a:cs typeface="Calibri"/>
                <a:sym typeface="Calibri"/>
              </a:rPr>
              <a:t>Request for information process</a:t>
            </a:r>
            <a:endParaRPr sz="1900">
              <a:latin typeface="Calibri"/>
              <a:ea typeface="Calibri"/>
              <a:cs typeface="Calibri"/>
              <a:sym typeface="Calibri"/>
            </a:endParaRPr>
          </a:p>
          <a:p>
            <a:pPr marL="914400" lvl="1" indent="-349250" algn="l" rtl="0">
              <a:lnSpc>
                <a:spcPct val="100000"/>
              </a:lnSpc>
              <a:spcBef>
                <a:spcPts val="0"/>
              </a:spcBef>
              <a:spcAft>
                <a:spcPts val="0"/>
              </a:spcAft>
              <a:buSzPts val="1900"/>
              <a:buFont typeface="Calibri"/>
              <a:buChar char="-"/>
            </a:pPr>
            <a:r>
              <a:rPr lang="en" sz="1900">
                <a:latin typeface="Calibri"/>
                <a:ea typeface="Calibri"/>
                <a:cs typeface="Calibri"/>
                <a:sym typeface="Calibri"/>
              </a:rPr>
              <a:t>Opportunity to provide technical assistance</a:t>
            </a:r>
            <a:endParaRPr sz="1900">
              <a:latin typeface="Calibri"/>
              <a:ea typeface="Calibri"/>
              <a:cs typeface="Calibri"/>
              <a:sym typeface="Calibri"/>
            </a:endParaRPr>
          </a:p>
          <a:p>
            <a:pPr marL="914400" lvl="1" indent="-349250" algn="l" rtl="0">
              <a:lnSpc>
                <a:spcPct val="100000"/>
              </a:lnSpc>
              <a:spcBef>
                <a:spcPts val="0"/>
              </a:spcBef>
              <a:spcAft>
                <a:spcPts val="0"/>
              </a:spcAft>
              <a:buSzPts val="1900"/>
              <a:buFont typeface="Calibri"/>
              <a:buChar char="-"/>
            </a:pPr>
            <a:r>
              <a:rPr lang="en" sz="1900">
                <a:latin typeface="Calibri"/>
                <a:ea typeface="Calibri"/>
                <a:cs typeface="Calibri"/>
                <a:sym typeface="Calibri"/>
              </a:rPr>
              <a:t>Goal: resolution through voluntary compliance; agreement if needed</a:t>
            </a:r>
            <a:endParaRPr sz="1900">
              <a:latin typeface="Calibri"/>
              <a:ea typeface="Calibri"/>
              <a:cs typeface="Calibri"/>
              <a:sym typeface="Calibri"/>
            </a:endParaRPr>
          </a:p>
          <a:p>
            <a:pPr marL="457200" lvl="0" indent="-349250" algn="l" rtl="0">
              <a:lnSpc>
                <a:spcPct val="100000"/>
              </a:lnSpc>
              <a:spcBef>
                <a:spcPts val="0"/>
              </a:spcBef>
              <a:spcAft>
                <a:spcPts val="0"/>
              </a:spcAft>
              <a:buSzPts val="1900"/>
              <a:buFont typeface="Calibri"/>
              <a:buChar char="-"/>
            </a:pPr>
            <a:r>
              <a:rPr lang="en" sz="1900">
                <a:latin typeface="Calibri"/>
                <a:ea typeface="Calibri"/>
                <a:cs typeface="Calibri"/>
                <a:sym typeface="Calibri"/>
              </a:rPr>
              <a:t>DNR question: </a:t>
            </a:r>
            <a:endParaRPr sz="1900">
              <a:latin typeface="Calibri"/>
              <a:ea typeface="Calibri"/>
              <a:cs typeface="Calibri"/>
              <a:sym typeface="Calibri"/>
            </a:endParaRPr>
          </a:p>
          <a:p>
            <a:pPr marL="914400" lvl="1" indent="-349250" algn="l" rtl="0">
              <a:lnSpc>
                <a:spcPct val="100000"/>
              </a:lnSpc>
              <a:spcBef>
                <a:spcPts val="0"/>
              </a:spcBef>
              <a:spcAft>
                <a:spcPts val="0"/>
              </a:spcAft>
              <a:buSzPts val="1900"/>
              <a:buFont typeface="Calibri"/>
              <a:buChar char="-"/>
            </a:pPr>
            <a:r>
              <a:rPr lang="en" sz="1900">
                <a:latin typeface="Calibri"/>
                <a:ea typeface="Calibri"/>
                <a:cs typeface="Calibri"/>
                <a:sym typeface="Calibri"/>
              </a:rPr>
              <a:t>Respond to RFI with current information or info at time April 2024 form was submitted? Current</a:t>
            </a:r>
            <a:endParaRPr sz="1900">
              <a:solidFill>
                <a:srgbClr val="000000"/>
              </a:solidFill>
            </a:endParaRPr>
          </a:p>
          <a:p>
            <a:pPr marL="0" lvl="0" indent="0" algn="l" rtl="0">
              <a:lnSpc>
                <a:spcPct val="100000"/>
              </a:lnSpc>
              <a:spcBef>
                <a:spcPts val="1200"/>
              </a:spcBef>
              <a:spcAft>
                <a:spcPts val="1200"/>
              </a:spcAft>
              <a:buNone/>
            </a:pPr>
            <a:endParaRPr sz="1900"/>
          </a:p>
        </p:txBody>
      </p:sp>
      <p:sp>
        <p:nvSpPr>
          <p:cNvPr id="198" name="Google Shape;198;p22"/>
          <p:cNvSpPr txBox="1">
            <a:spLocks noGrp="1"/>
          </p:cNvSpPr>
          <p:nvPr>
            <p:ph type="title"/>
          </p:nvPr>
        </p:nvSpPr>
        <p:spPr>
          <a:xfrm>
            <a:off x="1073700" y="902225"/>
            <a:ext cx="7055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Audit initiation meeting</a:t>
            </a:r>
            <a:endParaRPr>
              <a:latin typeface="Roboto Slab"/>
              <a:ea typeface="Roboto Slab"/>
              <a:cs typeface="Roboto Slab"/>
              <a:sym typeface="Roboto Sla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1073700" y="978425"/>
            <a:ext cx="7055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EPA’s request for information</a:t>
            </a:r>
            <a:endParaRPr>
              <a:latin typeface="Roboto Slab"/>
              <a:ea typeface="Roboto Slab"/>
              <a:cs typeface="Roboto Slab"/>
              <a:sym typeface="Roboto Slab"/>
            </a:endParaRPr>
          </a:p>
        </p:txBody>
      </p:sp>
      <p:sp>
        <p:nvSpPr>
          <p:cNvPr id="204" name="Google Shape;204;p23"/>
          <p:cNvSpPr txBox="1">
            <a:spLocks noGrp="1"/>
          </p:cNvSpPr>
          <p:nvPr>
            <p:ph type="body" idx="1"/>
          </p:nvPr>
        </p:nvSpPr>
        <p:spPr>
          <a:xfrm>
            <a:off x="1073700" y="1685875"/>
            <a:ext cx="7055700" cy="2692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Calibri"/>
              <a:buChar char="-"/>
            </a:pPr>
            <a:r>
              <a:rPr lang="en">
                <a:latin typeface="Calibri"/>
                <a:ea typeface="Calibri"/>
                <a:cs typeface="Calibri"/>
                <a:sym typeface="Calibri"/>
              </a:rPr>
              <a:t>Received March 6, 2024 (+6 days from meeting)</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14 day turnaround</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Content:</a:t>
            </a:r>
            <a:endParaRPr>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Listed each specific Form 4700-4 item</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Identified DNR’s original response</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Specified what information to submit</a:t>
            </a:r>
            <a:endParaRPr sz="18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1073700" y="459575"/>
            <a:ext cx="7055700" cy="1015500"/>
          </a:xfrm>
          <a:prstGeom prst="rect">
            <a:avLst/>
          </a:prstGeom>
        </p:spPr>
        <p:txBody>
          <a:bodyPr spcFirstLastPara="1" wrap="square" lIns="91425" tIns="91425" rIns="91425" bIns="91425" anchor="t" anchorCtr="0">
            <a:noAutofit/>
          </a:bodyPr>
          <a:lstStyle/>
          <a:p>
            <a:pPr marL="400050" lvl="0" indent="-400050" algn="l" rtl="0">
              <a:lnSpc>
                <a:spcPct val="100000"/>
              </a:lnSpc>
              <a:spcBef>
                <a:spcPts val="0"/>
              </a:spcBef>
              <a:spcAft>
                <a:spcPts val="0"/>
              </a:spcAft>
              <a:buSzPts val="990"/>
              <a:buNone/>
            </a:pPr>
            <a:r>
              <a:rPr lang="en" sz="2500">
                <a:latin typeface="Roboto Slab"/>
                <a:ea typeface="Roboto Slab"/>
                <a:cs typeface="Roboto Slab"/>
                <a:sym typeface="Roboto Slab"/>
              </a:rPr>
              <a:t>RFI</a:t>
            </a:r>
            <a:endParaRPr sz="2500">
              <a:latin typeface="Roboto Slab"/>
              <a:ea typeface="Roboto Slab"/>
              <a:cs typeface="Roboto Slab"/>
              <a:sym typeface="Roboto Slab"/>
            </a:endParaRPr>
          </a:p>
          <a:p>
            <a:pPr marL="400050" lvl="0" indent="-400050" algn="l" rtl="0">
              <a:lnSpc>
                <a:spcPct val="115000"/>
              </a:lnSpc>
              <a:spcBef>
                <a:spcPts val="0"/>
              </a:spcBef>
              <a:spcAft>
                <a:spcPts val="1200"/>
              </a:spcAft>
              <a:buClr>
                <a:schemeClr val="dk1"/>
              </a:buClr>
              <a:buSzPts val="1100"/>
              <a:buFont typeface="Arial"/>
              <a:buNone/>
            </a:pPr>
            <a:r>
              <a:rPr lang="en" sz="2500">
                <a:latin typeface="Roboto Slab"/>
                <a:ea typeface="Roboto Slab"/>
                <a:cs typeface="Roboto Slab"/>
                <a:sym typeface="Roboto Slab"/>
              </a:rPr>
              <a:t>III. Pending Civil Rights Lawsuits and Administrative Complaints. </a:t>
            </a:r>
            <a:endParaRPr sz="2500">
              <a:latin typeface="Roboto Slab"/>
              <a:ea typeface="Roboto Slab"/>
              <a:cs typeface="Roboto Slab"/>
              <a:sym typeface="Roboto Slab"/>
            </a:endParaRPr>
          </a:p>
        </p:txBody>
      </p:sp>
      <p:sp>
        <p:nvSpPr>
          <p:cNvPr id="210" name="Google Shape;210;p24"/>
          <p:cNvSpPr txBox="1">
            <a:spLocks noGrp="1"/>
          </p:cNvSpPr>
          <p:nvPr>
            <p:ph type="body" idx="1"/>
          </p:nvPr>
        </p:nvSpPr>
        <p:spPr>
          <a:xfrm>
            <a:off x="1073700" y="1762075"/>
            <a:ext cx="7055700" cy="2692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For each identified lawsuit and complaint, please indicate the case name, the case number, and the status of the civil rights lawsuit or administrative complaint (e.g., John Doe Advocacy Group v. State DEQ, 12R-2022, casein final review). If there are no pending civil rights lawsuits or administrative complaints responsive to the request, please note that in your response.</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a:spLocks noGrp="1"/>
          </p:cNvSpPr>
          <p:nvPr>
            <p:ph type="subTitle" idx="1"/>
          </p:nvPr>
        </p:nvSpPr>
        <p:spPr>
          <a:xfrm>
            <a:off x="1259075" y="977800"/>
            <a:ext cx="7032300" cy="403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Environmental protection and natural resources</a:t>
            </a:r>
            <a:endParaRPr sz="1800">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840 full time employees</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Federal funding relationships with:</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Environmental Protection Agency</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Dept. of Interior (Fish &amp; Wildlife Service* and National Park Service)</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Dept. of Defense (US Army Corps of Engineers)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Dept. of Homeland Security* (US Coast Guard &amp; FEMA)</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Department of Transportation</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Housing &amp; Urban Development, occasional (Community Development Block Grants)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US Geological Survey, occasional</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*Routine civil rights audits</a:t>
            </a:r>
            <a:endParaRPr sz="1800">
              <a:latin typeface="Calibri"/>
              <a:ea typeface="Calibri"/>
              <a:cs typeface="Calibri"/>
              <a:sym typeface="Calibri"/>
            </a:endParaRPr>
          </a:p>
        </p:txBody>
      </p:sp>
      <p:sp>
        <p:nvSpPr>
          <p:cNvPr id="36" name="Google Shape;36;p7"/>
          <p:cNvSpPr txBox="1">
            <a:spLocks noGrp="1"/>
          </p:cNvSpPr>
          <p:nvPr>
            <p:ph type="ctrTitle"/>
          </p:nvPr>
        </p:nvSpPr>
        <p:spPr>
          <a:xfrm>
            <a:off x="1259075" y="439775"/>
            <a:ext cx="7573200" cy="608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500" b="0">
                <a:latin typeface="Roboto Slab"/>
                <a:ea typeface="Roboto Slab"/>
                <a:cs typeface="Roboto Slab"/>
                <a:sym typeface="Roboto Slab"/>
              </a:rPr>
              <a:t>Iowa Department of Natural Resources</a:t>
            </a:r>
            <a:endParaRPr sz="2500" b="0">
              <a:latin typeface="Roboto Slab"/>
              <a:ea typeface="Roboto Slab"/>
              <a:cs typeface="Roboto Slab"/>
              <a:sym typeface="Roboto Slab"/>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a:spLocks noGrp="1"/>
          </p:cNvSpPr>
          <p:nvPr>
            <p:ph type="body" idx="1"/>
          </p:nvPr>
        </p:nvSpPr>
        <p:spPr>
          <a:xfrm>
            <a:off x="1073700" y="1785650"/>
            <a:ext cx="7055700" cy="2516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rgbClr val="0B5394"/>
                </a:solidFill>
                <a:latin typeface="Calibri"/>
                <a:ea typeface="Calibri"/>
                <a:cs typeface="Calibri"/>
                <a:sym typeface="Calibri"/>
              </a:rPr>
              <a:t>There are no pending civil rights lawsuits or administrative complaints responsive to the request.</a:t>
            </a:r>
            <a:endParaRPr>
              <a:solidFill>
                <a:srgbClr val="0B5394"/>
              </a:solidFill>
              <a:latin typeface="Calibri"/>
              <a:ea typeface="Calibri"/>
              <a:cs typeface="Calibri"/>
              <a:sym typeface="Calibri"/>
            </a:endParaRPr>
          </a:p>
        </p:txBody>
      </p:sp>
      <p:sp>
        <p:nvSpPr>
          <p:cNvPr id="216" name="Google Shape;216;p25"/>
          <p:cNvSpPr txBox="1">
            <a:spLocks noGrp="1"/>
          </p:cNvSpPr>
          <p:nvPr>
            <p:ph type="title"/>
          </p:nvPr>
        </p:nvSpPr>
        <p:spPr>
          <a:xfrm>
            <a:off x="1073700" y="459575"/>
            <a:ext cx="7055700" cy="1015500"/>
          </a:xfrm>
          <a:prstGeom prst="rect">
            <a:avLst/>
          </a:prstGeom>
        </p:spPr>
        <p:txBody>
          <a:bodyPr spcFirstLastPara="1" wrap="square" lIns="91425" tIns="91425" rIns="91425" bIns="91425" anchor="t" anchorCtr="0">
            <a:noAutofit/>
          </a:bodyPr>
          <a:lstStyle/>
          <a:p>
            <a:pPr marL="400050" lvl="0" indent="-400050" algn="l" rtl="0">
              <a:lnSpc>
                <a:spcPct val="100000"/>
              </a:lnSpc>
              <a:spcBef>
                <a:spcPts val="0"/>
              </a:spcBef>
              <a:spcAft>
                <a:spcPts val="0"/>
              </a:spcAft>
              <a:buSzPts val="990"/>
              <a:buNone/>
            </a:pPr>
            <a:r>
              <a:rPr lang="en" sz="2500">
                <a:solidFill>
                  <a:srgbClr val="0B5394"/>
                </a:solidFill>
                <a:latin typeface="Roboto Slab"/>
                <a:ea typeface="Roboto Slab"/>
                <a:cs typeface="Roboto Slab"/>
                <a:sym typeface="Roboto Slab"/>
              </a:rPr>
              <a:t>Response</a:t>
            </a:r>
            <a:endParaRPr sz="2500">
              <a:solidFill>
                <a:srgbClr val="0B5394"/>
              </a:solidFill>
              <a:latin typeface="Roboto Slab"/>
              <a:ea typeface="Roboto Slab"/>
              <a:cs typeface="Roboto Slab"/>
              <a:sym typeface="Roboto Slab"/>
            </a:endParaRPr>
          </a:p>
          <a:p>
            <a:pPr marL="400050" lvl="0" indent="-400050" algn="l" rtl="0">
              <a:lnSpc>
                <a:spcPct val="115000"/>
              </a:lnSpc>
              <a:spcBef>
                <a:spcPts val="0"/>
              </a:spcBef>
              <a:spcAft>
                <a:spcPts val="1200"/>
              </a:spcAft>
              <a:buSzPts val="1100"/>
              <a:buNone/>
            </a:pPr>
            <a:r>
              <a:rPr lang="en" sz="2500">
                <a:solidFill>
                  <a:srgbClr val="0B5394"/>
                </a:solidFill>
                <a:latin typeface="Roboto Slab"/>
                <a:ea typeface="Roboto Slab"/>
                <a:cs typeface="Roboto Slab"/>
                <a:sym typeface="Roboto Slab"/>
              </a:rPr>
              <a:t>III. Pending Civil Rights Lawsuits and Administrative Complaints. </a:t>
            </a:r>
            <a:endParaRPr sz="2500">
              <a:solidFill>
                <a:srgbClr val="0B5394"/>
              </a:solidFill>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1073700" y="459575"/>
            <a:ext cx="7055700" cy="10155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latin typeface="Roboto Slab"/>
                <a:ea typeface="Roboto Slab"/>
                <a:cs typeface="Roboto Slab"/>
                <a:sym typeface="Roboto Slab"/>
              </a:rPr>
              <a:t>RFI</a:t>
            </a:r>
            <a:endParaRPr sz="2500">
              <a:latin typeface="Roboto Slab"/>
              <a:ea typeface="Roboto Slab"/>
              <a:cs typeface="Roboto Slab"/>
              <a:sym typeface="Roboto Slab"/>
            </a:endParaRPr>
          </a:p>
          <a:p>
            <a:pPr marL="457200" lvl="0" indent="-457200" algn="l" rtl="0">
              <a:lnSpc>
                <a:spcPct val="100000"/>
              </a:lnSpc>
              <a:spcBef>
                <a:spcPts val="0"/>
              </a:spcBef>
              <a:spcAft>
                <a:spcPts val="0"/>
              </a:spcAft>
              <a:buClr>
                <a:schemeClr val="dk1"/>
              </a:buClr>
              <a:buSzPts val="990"/>
              <a:buFont typeface="Arial"/>
              <a:buNone/>
            </a:pPr>
            <a:r>
              <a:rPr lang="en" sz="2500">
                <a:latin typeface="Roboto Slab"/>
                <a:ea typeface="Roboto Slab"/>
                <a:cs typeface="Roboto Slab"/>
                <a:sym typeface="Roboto Slab"/>
              </a:rPr>
              <a:t>IV. Decided Civil Rights Lawsuits and Administrative Complaints</a:t>
            </a:r>
            <a:endParaRPr sz="2500">
              <a:latin typeface="Roboto Slab"/>
              <a:ea typeface="Roboto Slab"/>
              <a:cs typeface="Roboto Slab"/>
              <a:sym typeface="Roboto Slab"/>
            </a:endParaRPr>
          </a:p>
        </p:txBody>
      </p:sp>
      <p:sp>
        <p:nvSpPr>
          <p:cNvPr id="222" name="Google Shape;222;p26"/>
          <p:cNvSpPr txBox="1">
            <a:spLocks noGrp="1"/>
          </p:cNvSpPr>
          <p:nvPr>
            <p:ph type="body" idx="1"/>
          </p:nvPr>
        </p:nvSpPr>
        <p:spPr>
          <a:xfrm>
            <a:off x="1073700" y="1685875"/>
            <a:ext cx="7055700" cy="28815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
                <a:latin typeface="Calibri"/>
                <a:ea typeface="Calibri"/>
                <a:cs typeface="Calibri"/>
                <a:sym typeface="Calibri"/>
              </a:rPr>
              <a:t>For each identified lawsuit and complaint decided within the last year, please indicate the case name, the case number, and the date that the civil rights lawsuit or administrative complaint was decided (e.g., </a:t>
            </a:r>
            <a:r>
              <a:rPr lang="en" i="1">
                <a:latin typeface="Calibri"/>
                <a:ea typeface="Calibri"/>
                <a:cs typeface="Calibri"/>
                <a:sym typeface="Calibri"/>
              </a:rPr>
              <a:t>John Doe Advocacy Group v. State DEQ</a:t>
            </a:r>
            <a:r>
              <a:rPr lang="en">
                <a:latin typeface="Calibri"/>
                <a:ea typeface="Calibri"/>
                <a:cs typeface="Calibri"/>
                <a:sym typeface="Calibri"/>
              </a:rPr>
              <a:t>, 12R-2022, Decision: January 3, 2023). Enclose a copy of </a:t>
            </a:r>
            <a:r>
              <a:rPr lang="en">
                <a:highlight>
                  <a:srgbClr val="FFD966"/>
                </a:highlight>
                <a:latin typeface="Calibri"/>
                <a:ea typeface="Calibri"/>
                <a:cs typeface="Calibri"/>
                <a:sym typeface="Calibri"/>
              </a:rPr>
              <a:t>all decisions and describe all corrective actions</a:t>
            </a:r>
            <a:r>
              <a:rPr lang="en">
                <a:latin typeface="Calibri"/>
                <a:ea typeface="Calibri"/>
                <a:cs typeface="Calibri"/>
                <a:sym typeface="Calibri"/>
              </a:rPr>
              <a:t> taken by your organization pursuant to those decisions. If there are no civil rights lawsuits or administrative complaints responsive to therequest, please note that in your response.</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body" idx="1"/>
          </p:nvPr>
        </p:nvSpPr>
        <p:spPr>
          <a:xfrm>
            <a:off x="1073700" y="1835050"/>
            <a:ext cx="7055700" cy="2543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rgbClr val="1C4587"/>
                </a:solidFill>
                <a:latin typeface="Calibri"/>
                <a:ea typeface="Calibri"/>
                <a:cs typeface="Calibri"/>
                <a:sym typeface="Calibri"/>
              </a:rPr>
              <a:t>Not applicable as there were no civil rights lawsuits or administrative complaints responsive to the request.</a:t>
            </a:r>
            <a:endParaRPr>
              <a:solidFill>
                <a:srgbClr val="1C4587"/>
              </a:solidFill>
              <a:latin typeface="Calibri"/>
              <a:ea typeface="Calibri"/>
              <a:cs typeface="Calibri"/>
              <a:sym typeface="Calibri"/>
            </a:endParaRPr>
          </a:p>
        </p:txBody>
      </p:sp>
      <p:sp>
        <p:nvSpPr>
          <p:cNvPr id="228" name="Google Shape;228;p27"/>
          <p:cNvSpPr txBox="1">
            <a:spLocks noGrp="1"/>
          </p:cNvSpPr>
          <p:nvPr>
            <p:ph type="title"/>
          </p:nvPr>
        </p:nvSpPr>
        <p:spPr>
          <a:xfrm>
            <a:off x="1073700" y="459575"/>
            <a:ext cx="7055700" cy="10155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solidFill>
                  <a:srgbClr val="1C4587"/>
                </a:solidFill>
                <a:latin typeface="Roboto Slab"/>
                <a:ea typeface="Roboto Slab"/>
                <a:cs typeface="Roboto Slab"/>
                <a:sym typeface="Roboto Slab"/>
              </a:rPr>
              <a:t>Response</a:t>
            </a:r>
            <a:endParaRPr sz="2500">
              <a:solidFill>
                <a:srgbClr val="1C4587"/>
              </a:solidFill>
              <a:latin typeface="Roboto Slab"/>
              <a:ea typeface="Roboto Slab"/>
              <a:cs typeface="Roboto Slab"/>
              <a:sym typeface="Roboto Slab"/>
            </a:endParaRPr>
          </a:p>
          <a:p>
            <a:pPr marL="457200" lvl="0" indent="-457200" algn="l" rtl="0">
              <a:lnSpc>
                <a:spcPct val="100000"/>
              </a:lnSpc>
              <a:spcBef>
                <a:spcPts val="0"/>
              </a:spcBef>
              <a:spcAft>
                <a:spcPts val="0"/>
              </a:spcAft>
              <a:buSzPts val="990"/>
              <a:buNone/>
            </a:pPr>
            <a:r>
              <a:rPr lang="en" sz="2500">
                <a:solidFill>
                  <a:srgbClr val="1C4587"/>
                </a:solidFill>
                <a:latin typeface="Roboto Slab"/>
                <a:ea typeface="Roboto Slab"/>
                <a:cs typeface="Roboto Slab"/>
                <a:sym typeface="Roboto Slab"/>
              </a:rPr>
              <a:t>IV. Decided Civil Rights Lawsuits and Administrative Complaints</a:t>
            </a:r>
            <a:endParaRPr sz="2500">
              <a:solidFill>
                <a:srgbClr val="1C4587"/>
              </a:solidFill>
              <a:latin typeface="Roboto Slab"/>
              <a:ea typeface="Roboto Slab"/>
              <a:cs typeface="Roboto Slab"/>
              <a:sym typeface="Robot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body" idx="1"/>
          </p:nvPr>
        </p:nvSpPr>
        <p:spPr>
          <a:xfrm>
            <a:off x="1073700" y="1347800"/>
            <a:ext cx="7525500" cy="3594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latin typeface="Calibri"/>
                <a:ea typeface="Calibri"/>
                <a:cs typeface="Calibri"/>
                <a:sym typeface="Calibri"/>
              </a:rPr>
              <a:t>For each identified compliance review conducted </a:t>
            </a:r>
            <a:r>
              <a:rPr lang="en">
                <a:highlight>
                  <a:srgbClr val="FFD966"/>
                </a:highlight>
                <a:latin typeface="Calibri"/>
                <a:ea typeface="Calibri"/>
                <a:cs typeface="Calibri"/>
                <a:sym typeface="Calibri"/>
              </a:rPr>
              <a:t>within the last two years</a:t>
            </a:r>
            <a:r>
              <a:rPr lang="en">
                <a:latin typeface="Calibri"/>
                <a:ea typeface="Calibri"/>
                <a:cs typeface="Calibri"/>
                <a:sym typeface="Calibri"/>
              </a:rPr>
              <a:t>, please indicate the name of the federal agency, the case name (or name of the involved parties), the case/reference number, the date of the civil rights compliance review’s initiation, and the date that the civil rights compliance review was closed (or indicate if a compliance review is still pending) (e.g., </a:t>
            </a:r>
            <a:r>
              <a:rPr lang="en" i="1">
                <a:latin typeface="Calibri"/>
                <a:ea typeface="Calibri"/>
                <a:cs typeface="Calibri"/>
                <a:sym typeface="Calibri"/>
              </a:rPr>
              <a:t>US Agency Compliance Review of State DEQ</a:t>
            </a:r>
            <a:r>
              <a:rPr lang="en">
                <a:latin typeface="Calibri"/>
                <a:ea typeface="Calibri"/>
                <a:cs typeface="Calibri"/>
                <a:sym typeface="Calibri"/>
              </a:rPr>
              <a:t>, 12R-2022, Initiated: November 9, 2022, Closed: January 3, 2023). Enclose a </a:t>
            </a:r>
            <a:r>
              <a:rPr lang="en">
                <a:highlight>
                  <a:srgbClr val="FFD966"/>
                </a:highlight>
                <a:latin typeface="Calibri"/>
                <a:ea typeface="Calibri"/>
                <a:cs typeface="Calibri"/>
                <a:sym typeface="Calibri"/>
              </a:rPr>
              <a:t>copy of the review</a:t>
            </a:r>
            <a:r>
              <a:rPr lang="en">
                <a:latin typeface="Calibri"/>
                <a:ea typeface="Calibri"/>
                <a:cs typeface="Calibri"/>
                <a:sym typeface="Calibri"/>
              </a:rPr>
              <a:t>(s) and any </a:t>
            </a:r>
            <a:r>
              <a:rPr lang="en">
                <a:highlight>
                  <a:srgbClr val="FFD966"/>
                </a:highlight>
                <a:latin typeface="Calibri"/>
                <a:ea typeface="Calibri"/>
                <a:cs typeface="Calibri"/>
                <a:sym typeface="Calibri"/>
              </a:rPr>
              <a:t>decisions, orders, or agreements</a:t>
            </a:r>
            <a:r>
              <a:rPr lang="en">
                <a:latin typeface="Calibri"/>
                <a:ea typeface="Calibri"/>
                <a:cs typeface="Calibri"/>
                <a:sym typeface="Calibri"/>
              </a:rPr>
              <a:t> based on the review. Please describe any </a:t>
            </a:r>
            <a:r>
              <a:rPr lang="en">
                <a:highlight>
                  <a:srgbClr val="FFD966"/>
                </a:highlight>
                <a:latin typeface="Calibri"/>
                <a:ea typeface="Calibri"/>
                <a:cs typeface="Calibri"/>
                <a:sym typeface="Calibri"/>
              </a:rPr>
              <a:t>corrective action </a:t>
            </a:r>
            <a:r>
              <a:rPr lang="en">
                <a:latin typeface="Calibri"/>
                <a:ea typeface="Calibri"/>
                <a:cs typeface="Calibri"/>
                <a:sym typeface="Calibri"/>
              </a:rPr>
              <a:t>taken by your organization in response to the review(s). If there are no civil rights compliance reviews responsive to the request, please note that in your response.</a:t>
            </a:r>
            <a:endParaRPr>
              <a:latin typeface="Calibri"/>
              <a:ea typeface="Calibri"/>
              <a:cs typeface="Calibri"/>
              <a:sym typeface="Calibri"/>
            </a:endParaRPr>
          </a:p>
        </p:txBody>
      </p:sp>
      <p:sp>
        <p:nvSpPr>
          <p:cNvPr id="234" name="Google Shape;234;p28"/>
          <p:cNvSpPr txBox="1">
            <a:spLocks noGrp="1"/>
          </p:cNvSpPr>
          <p:nvPr>
            <p:ph type="title"/>
          </p:nvPr>
        </p:nvSpPr>
        <p:spPr>
          <a:xfrm>
            <a:off x="1073700" y="459575"/>
            <a:ext cx="7055700" cy="8706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latin typeface="Roboto Slab"/>
                <a:ea typeface="Roboto Slab"/>
                <a:cs typeface="Roboto Slab"/>
                <a:sym typeface="Roboto Slab"/>
              </a:rPr>
              <a:t>RFI</a:t>
            </a:r>
            <a:endParaRPr sz="2500">
              <a:latin typeface="Roboto Slab"/>
              <a:ea typeface="Roboto Slab"/>
              <a:cs typeface="Roboto Slab"/>
              <a:sym typeface="Roboto Slab"/>
            </a:endParaRPr>
          </a:p>
          <a:p>
            <a:pPr marL="0" lvl="0" indent="0" algn="l" rtl="0">
              <a:lnSpc>
                <a:spcPct val="115000"/>
              </a:lnSpc>
              <a:spcBef>
                <a:spcPts val="0"/>
              </a:spcBef>
              <a:spcAft>
                <a:spcPts val="1200"/>
              </a:spcAft>
              <a:buClr>
                <a:schemeClr val="dk1"/>
              </a:buClr>
              <a:buSzPts val="1100"/>
              <a:buFont typeface="Arial"/>
              <a:buNone/>
            </a:pPr>
            <a:r>
              <a:rPr lang="en" sz="2500">
                <a:latin typeface="Roboto Slab"/>
                <a:ea typeface="Roboto Slab"/>
                <a:cs typeface="Roboto Slab"/>
                <a:sym typeface="Roboto Slab"/>
              </a:rPr>
              <a:t>V. Civil Rights Compliance Reviews.</a:t>
            </a:r>
            <a:endParaRPr sz="2500">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1073700" y="459575"/>
            <a:ext cx="7055700" cy="8706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solidFill>
                  <a:srgbClr val="073763"/>
                </a:solidFill>
                <a:latin typeface="Roboto Slab"/>
                <a:ea typeface="Roboto Slab"/>
                <a:cs typeface="Roboto Slab"/>
                <a:sym typeface="Roboto Slab"/>
              </a:rPr>
              <a:t>Response</a:t>
            </a:r>
            <a:endParaRPr sz="2500">
              <a:solidFill>
                <a:srgbClr val="073763"/>
              </a:solidFill>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solidFill>
                  <a:srgbClr val="073763"/>
                </a:solidFill>
                <a:latin typeface="Roboto Slab"/>
                <a:ea typeface="Roboto Slab"/>
                <a:cs typeface="Roboto Slab"/>
                <a:sym typeface="Roboto Slab"/>
              </a:rPr>
              <a:t>V. Civil Rights Compliance Reviews.</a:t>
            </a:r>
            <a:endParaRPr sz="2500">
              <a:solidFill>
                <a:srgbClr val="073763"/>
              </a:solidFill>
              <a:latin typeface="Roboto Slab"/>
              <a:ea typeface="Roboto Slab"/>
              <a:cs typeface="Roboto Slab"/>
              <a:sym typeface="Roboto Slab"/>
            </a:endParaRPr>
          </a:p>
        </p:txBody>
      </p:sp>
      <p:pic>
        <p:nvPicPr>
          <p:cNvPr id="240" name="Google Shape;240;p29"/>
          <p:cNvPicPr preferRelativeResize="0"/>
          <p:nvPr/>
        </p:nvPicPr>
        <p:blipFill>
          <a:blip r:embed="rId3">
            <a:alphaModFix/>
          </a:blip>
          <a:stretch>
            <a:fillRect/>
          </a:stretch>
        </p:blipFill>
        <p:spPr>
          <a:xfrm>
            <a:off x="568525" y="1428750"/>
            <a:ext cx="7867650" cy="3714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body" idx="1"/>
          </p:nvPr>
        </p:nvSpPr>
        <p:spPr>
          <a:xfrm>
            <a:off x="1073700" y="1500200"/>
            <a:ext cx="7525500" cy="287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[Respond only if Box VI is Checked on the Audit Initiation Letter]. </a:t>
            </a:r>
            <a:endParaRPr>
              <a:latin typeface="Calibri"/>
              <a:ea typeface="Calibri"/>
              <a:cs typeface="Calibri"/>
              <a:sym typeface="Calibri"/>
            </a:endParaRPr>
          </a:p>
          <a:p>
            <a:pPr marL="0" lvl="0" indent="0" algn="l" rtl="0">
              <a:spcBef>
                <a:spcPts val="1200"/>
              </a:spcBef>
              <a:spcAft>
                <a:spcPts val="1200"/>
              </a:spcAft>
              <a:buNone/>
            </a:pPr>
            <a:r>
              <a:rPr lang="en">
                <a:latin typeface="Calibri"/>
                <a:ea typeface="Calibri"/>
                <a:cs typeface="Calibri"/>
                <a:sym typeface="Calibri"/>
              </a:rPr>
              <a:t>If your organization requested EPA assistance for new construction, please respond“yes” or “no” whether all new facilities or alterations to existing facilities will be designed and constructed to be readily accessible to and usable by persons with disabilities. If your response is “no”, please explain how a regulatory exception (40 C.F.R. 7.70) applies.</a:t>
            </a:r>
            <a:endParaRPr>
              <a:latin typeface="Calibri"/>
              <a:ea typeface="Calibri"/>
              <a:cs typeface="Calibri"/>
              <a:sym typeface="Calibri"/>
            </a:endParaRPr>
          </a:p>
        </p:txBody>
      </p:sp>
      <p:sp>
        <p:nvSpPr>
          <p:cNvPr id="246" name="Google Shape;246;p30"/>
          <p:cNvSpPr txBox="1">
            <a:spLocks noGrp="1"/>
          </p:cNvSpPr>
          <p:nvPr>
            <p:ph type="title"/>
          </p:nvPr>
        </p:nvSpPr>
        <p:spPr>
          <a:xfrm>
            <a:off x="1073700" y="535775"/>
            <a:ext cx="7055700" cy="12054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latin typeface="Roboto Slab"/>
                <a:ea typeface="Roboto Slab"/>
                <a:cs typeface="Roboto Slab"/>
                <a:sym typeface="Roboto Slab"/>
              </a:rPr>
              <a:t>RFI</a:t>
            </a:r>
            <a:endParaRPr sz="2500">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latin typeface="Roboto Slab"/>
                <a:ea typeface="Roboto Slab"/>
                <a:cs typeface="Roboto Slab"/>
                <a:sym typeface="Roboto Slab"/>
              </a:rPr>
              <a:t>VI. Assistance for New Construction</a:t>
            </a:r>
            <a:endParaRPr sz="2500">
              <a:latin typeface="Roboto Slab"/>
              <a:ea typeface="Roboto Slab"/>
              <a:cs typeface="Roboto Slab"/>
              <a:sym typeface="Roboto Slab"/>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title"/>
          </p:nvPr>
        </p:nvSpPr>
        <p:spPr>
          <a:xfrm>
            <a:off x="1073700" y="535775"/>
            <a:ext cx="7055700" cy="12054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solidFill>
                  <a:srgbClr val="1C4587"/>
                </a:solidFill>
                <a:latin typeface="Roboto Slab"/>
                <a:ea typeface="Roboto Slab"/>
                <a:cs typeface="Roboto Slab"/>
                <a:sym typeface="Roboto Slab"/>
              </a:rPr>
              <a:t>Response</a:t>
            </a:r>
            <a:endParaRPr sz="2500">
              <a:solidFill>
                <a:srgbClr val="1C4587"/>
              </a:solidFill>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solidFill>
                  <a:srgbClr val="1C4587"/>
                </a:solidFill>
                <a:latin typeface="Roboto Slab"/>
                <a:ea typeface="Roboto Slab"/>
                <a:cs typeface="Roboto Slab"/>
                <a:sym typeface="Roboto Slab"/>
              </a:rPr>
              <a:t>VI. Assistance for New Construction</a:t>
            </a:r>
            <a:endParaRPr sz="2500">
              <a:solidFill>
                <a:srgbClr val="1C4587"/>
              </a:solidFill>
              <a:latin typeface="Roboto Slab"/>
              <a:ea typeface="Roboto Slab"/>
              <a:cs typeface="Roboto Slab"/>
              <a:sym typeface="Roboto Slab"/>
            </a:endParaRPr>
          </a:p>
        </p:txBody>
      </p:sp>
      <p:sp>
        <p:nvSpPr>
          <p:cNvPr id="252" name="Google Shape;252;p31"/>
          <p:cNvSpPr txBox="1">
            <a:spLocks noGrp="1"/>
          </p:cNvSpPr>
          <p:nvPr>
            <p:ph type="body" idx="1"/>
          </p:nvPr>
        </p:nvSpPr>
        <p:spPr>
          <a:xfrm>
            <a:off x="1073700" y="1685875"/>
            <a:ext cx="7055700" cy="2692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rgbClr val="1C4587"/>
                </a:solidFill>
                <a:latin typeface="Calibri"/>
                <a:ea typeface="Calibri"/>
                <a:cs typeface="Calibri"/>
                <a:sym typeface="Calibri"/>
              </a:rPr>
              <a:t>Not applicable (Box VI not checked on Audit Initiation Letter)</a:t>
            </a:r>
            <a:endParaRPr>
              <a:solidFill>
                <a:srgbClr val="1C4587"/>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a:spLocks noGrp="1"/>
          </p:cNvSpPr>
          <p:nvPr>
            <p:ph type="title"/>
          </p:nvPr>
        </p:nvSpPr>
        <p:spPr>
          <a:xfrm>
            <a:off x="1073700" y="535775"/>
            <a:ext cx="7055700" cy="12054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latin typeface="Roboto Slab"/>
                <a:ea typeface="Roboto Slab"/>
                <a:cs typeface="Roboto Slab"/>
                <a:sym typeface="Roboto Slab"/>
              </a:rPr>
              <a:t>RFI</a:t>
            </a:r>
            <a:endParaRPr sz="2500">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latin typeface="Roboto Slab"/>
                <a:ea typeface="Roboto Slab"/>
                <a:cs typeface="Roboto Slab"/>
                <a:sym typeface="Roboto Slab"/>
              </a:rPr>
              <a:t>VII. Notice of Nondiscrimination</a:t>
            </a:r>
            <a:endParaRPr sz="2500">
              <a:latin typeface="Roboto Slab"/>
              <a:ea typeface="Roboto Slab"/>
              <a:cs typeface="Roboto Slab"/>
              <a:sym typeface="Roboto Slab"/>
            </a:endParaRPr>
          </a:p>
        </p:txBody>
      </p:sp>
      <p:sp>
        <p:nvSpPr>
          <p:cNvPr id="258" name="Google Shape;258;p32"/>
          <p:cNvSpPr txBox="1">
            <a:spLocks noGrp="1"/>
          </p:cNvSpPr>
          <p:nvPr>
            <p:ph type="body" idx="1"/>
          </p:nvPr>
        </p:nvSpPr>
        <p:spPr>
          <a:xfrm>
            <a:off x="1073700" y="1630455"/>
            <a:ext cx="7055700" cy="2692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latin typeface="Calibri"/>
                <a:ea typeface="Calibri"/>
                <a:cs typeface="Calibri"/>
                <a:sym typeface="Calibri"/>
              </a:rPr>
              <a:t>Your organization responded to questions VII, VII(a), VII(b), and VII(c) that your organization provides notice that it does not discriminate on the basis of race,color, national origin, sex, age, or disability. Please provide a </a:t>
            </a:r>
            <a:r>
              <a:rPr lang="en" dirty="0">
                <a:highlight>
                  <a:srgbClr val="FFD966"/>
                </a:highlight>
                <a:latin typeface="Calibri"/>
                <a:ea typeface="Calibri"/>
                <a:cs typeface="Calibri"/>
                <a:sym typeface="Calibri"/>
              </a:rPr>
              <a:t>copy of the notice</a:t>
            </a:r>
            <a:r>
              <a:rPr lang="en" dirty="0">
                <a:latin typeface="Calibri"/>
                <a:ea typeface="Calibri"/>
                <a:cs typeface="Calibri"/>
                <a:sym typeface="Calibri"/>
              </a:rPr>
              <a:t> that supports your organization’s responses.</a:t>
            </a:r>
            <a:endParaRPr dirty="0">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 dirty="0">
                <a:latin typeface="Calibri"/>
                <a:ea typeface="Calibri"/>
                <a:cs typeface="Calibri"/>
                <a:sym typeface="Calibri"/>
              </a:rPr>
              <a:t>In addition, please provide information about where the notice is </a:t>
            </a:r>
            <a:r>
              <a:rPr lang="en" dirty="0">
                <a:highlight>
                  <a:srgbClr val="FFD966"/>
                </a:highlight>
                <a:latin typeface="Calibri"/>
                <a:ea typeface="Calibri"/>
                <a:cs typeface="Calibri"/>
                <a:sym typeface="Calibri"/>
              </a:rPr>
              <a:t>located </a:t>
            </a:r>
            <a:r>
              <a:rPr lang="en" dirty="0">
                <a:latin typeface="Calibri"/>
                <a:ea typeface="Calibri"/>
                <a:cs typeface="Calibri"/>
                <a:sym typeface="Calibri"/>
              </a:rPr>
              <a:t>and whether it is </a:t>
            </a:r>
            <a:r>
              <a:rPr lang="en" dirty="0">
                <a:highlight>
                  <a:srgbClr val="FFD966"/>
                </a:highlight>
                <a:latin typeface="Calibri"/>
                <a:ea typeface="Calibri"/>
                <a:cs typeface="Calibri"/>
                <a:sym typeface="Calibri"/>
              </a:rPr>
              <a:t>publicly available</a:t>
            </a:r>
            <a:r>
              <a:rPr lang="en" dirty="0">
                <a:latin typeface="Calibri"/>
                <a:ea typeface="Calibri"/>
                <a:cs typeface="Calibri"/>
                <a:sym typeface="Calibri"/>
              </a:rPr>
              <a:t>. Publicly available information may include electronic and hard-copy documents, website links and information, and other supporting material.</a:t>
            </a:r>
            <a:endParaRPr dirty="0">
              <a:latin typeface="Calibri"/>
              <a:ea typeface="Calibri"/>
              <a:cs typeface="Calibri"/>
              <a:sym typeface="Calibri"/>
            </a:endParaRPr>
          </a:p>
          <a:p>
            <a:pPr marL="0" lvl="0" indent="0" algn="l" rtl="0">
              <a:spcBef>
                <a:spcPts val="1200"/>
              </a:spcBef>
              <a:spcAft>
                <a:spcPts val="1200"/>
              </a:spcAft>
              <a:buNone/>
            </a:pPr>
            <a:endParaRPr dirty="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body" idx="1"/>
          </p:nvPr>
        </p:nvSpPr>
        <p:spPr>
          <a:xfrm>
            <a:off x="1073700" y="1628565"/>
            <a:ext cx="7055700" cy="2929500"/>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Clr>
                <a:schemeClr val="dk1"/>
              </a:buClr>
              <a:buSzPts val="1100"/>
              <a:buFont typeface="Arial"/>
              <a:buNone/>
            </a:pPr>
            <a:r>
              <a:rPr lang="en" dirty="0">
                <a:solidFill>
                  <a:srgbClr val="1C4587"/>
                </a:solidFill>
                <a:latin typeface="Calibri"/>
                <a:ea typeface="Calibri"/>
                <a:cs typeface="Calibri"/>
                <a:sym typeface="Calibri"/>
              </a:rPr>
              <a:t>DNR’s Notice of Nondiscrimination English and Spanish versions are attached as </a:t>
            </a:r>
            <a:r>
              <a:rPr lang="en" u="sng" dirty="0">
                <a:solidFill>
                  <a:srgbClr val="1C4587"/>
                </a:solidFill>
                <a:latin typeface="Calibri"/>
                <a:ea typeface="Calibri"/>
                <a:cs typeface="Calibri"/>
                <a:sym typeface="Calibri"/>
              </a:rPr>
              <a:t>Appendix D</a:t>
            </a:r>
            <a:r>
              <a:rPr lang="en" dirty="0">
                <a:solidFill>
                  <a:srgbClr val="1C4587"/>
                </a:solidFill>
                <a:latin typeface="Calibri"/>
                <a:ea typeface="Calibri"/>
                <a:cs typeface="Calibri"/>
                <a:sym typeface="Calibri"/>
              </a:rPr>
              <a:t> and</a:t>
            </a:r>
            <a:r>
              <a:rPr lang="en" u="sng" dirty="0">
                <a:solidFill>
                  <a:srgbClr val="1C4587"/>
                </a:solidFill>
                <a:latin typeface="Calibri"/>
                <a:ea typeface="Calibri"/>
                <a:cs typeface="Calibri"/>
                <a:sym typeface="Calibri"/>
              </a:rPr>
              <a:t> Appendix E.</a:t>
            </a:r>
            <a:r>
              <a:rPr lang="en" dirty="0">
                <a:solidFill>
                  <a:srgbClr val="1C4587"/>
                </a:solidFill>
                <a:latin typeface="Calibri"/>
                <a:ea typeface="Calibri"/>
                <a:cs typeface="Calibri"/>
                <a:sym typeface="Calibri"/>
              </a:rPr>
              <a:t> This notice is publicly available in hardcopy and digital format. DNR posts paper versions of this notice in its central office and regional field offices. A digital version of this notice is available at the top of DNR’s Civil Rights and Environmental Justice website,</a:t>
            </a:r>
            <a:r>
              <a:rPr lang="en" dirty="0">
                <a:solidFill>
                  <a:srgbClr val="1C4587"/>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u="sng" dirty="0">
                <a:solidFill>
                  <a:srgbClr val="1C458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https://www.iowadnr.gov/About-DNR/Civil-Rights-and-Environmental-Justice</a:t>
            </a:r>
            <a:r>
              <a:rPr lang="en" dirty="0">
                <a:solidFill>
                  <a:srgbClr val="1C4587"/>
                </a:solidFill>
                <a:latin typeface="Calibri"/>
                <a:ea typeface="Calibri"/>
                <a:cs typeface="Calibri"/>
                <a:sym typeface="Calibri"/>
              </a:rPr>
              <a:t>. </a:t>
            </a:r>
            <a:endParaRPr dirty="0">
              <a:solidFill>
                <a:srgbClr val="1C4587"/>
              </a:solidFill>
              <a:latin typeface="Calibri"/>
              <a:ea typeface="Calibri"/>
              <a:cs typeface="Calibri"/>
              <a:sym typeface="Calibri"/>
            </a:endParaRPr>
          </a:p>
          <a:p>
            <a:pPr marL="0" lvl="0" indent="0" algn="l" rtl="0">
              <a:lnSpc>
                <a:spcPct val="100000"/>
              </a:lnSpc>
              <a:spcAft>
                <a:spcPts val="1200"/>
              </a:spcAft>
              <a:buNone/>
            </a:pPr>
            <a:r>
              <a:rPr lang="en" dirty="0">
                <a:solidFill>
                  <a:srgbClr val="1C4587"/>
                </a:solidFill>
                <a:latin typeface="Calibri"/>
                <a:ea typeface="Calibri"/>
                <a:cs typeface="Calibri"/>
                <a:sym typeface="Calibri"/>
              </a:rPr>
              <a:t>…</a:t>
            </a:r>
            <a:endParaRPr dirty="0">
              <a:solidFill>
                <a:srgbClr val="1C4587"/>
              </a:solidFill>
              <a:latin typeface="Calibri"/>
              <a:ea typeface="Calibri"/>
              <a:cs typeface="Calibri"/>
              <a:sym typeface="Calibri"/>
            </a:endParaRPr>
          </a:p>
        </p:txBody>
      </p:sp>
      <p:sp>
        <p:nvSpPr>
          <p:cNvPr id="264" name="Google Shape;264;p33"/>
          <p:cNvSpPr txBox="1">
            <a:spLocks noGrp="1"/>
          </p:cNvSpPr>
          <p:nvPr>
            <p:ph type="title"/>
          </p:nvPr>
        </p:nvSpPr>
        <p:spPr>
          <a:xfrm>
            <a:off x="1073700" y="535775"/>
            <a:ext cx="7055700" cy="12054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solidFill>
                  <a:srgbClr val="1C4587"/>
                </a:solidFill>
                <a:latin typeface="Roboto Slab"/>
                <a:ea typeface="Roboto Slab"/>
                <a:cs typeface="Roboto Slab"/>
                <a:sym typeface="Roboto Slab"/>
              </a:rPr>
              <a:t>Response</a:t>
            </a:r>
            <a:endParaRPr sz="2500">
              <a:solidFill>
                <a:srgbClr val="1C4587"/>
              </a:solidFill>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solidFill>
                  <a:srgbClr val="1C4587"/>
                </a:solidFill>
                <a:latin typeface="Roboto Slab"/>
                <a:ea typeface="Roboto Slab"/>
                <a:cs typeface="Roboto Slab"/>
                <a:sym typeface="Roboto Slab"/>
              </a:rPr>
              <a:t>VII. Notice of Nondiscrimination</a:t>
            </a:r>
            <a:endParaRPr sz="2500">
              <a:solidFill>
                <a:srgbClr val="1C4587"/>
              </a:solidFill>
              <a:latin typeface="Roboto Slab"/>
              <a:ea typeface="Roboto Slab"/>
              <a:cs typeface="Roboto Slab"/>
              <a:sym typeface="Roboto Slab"/>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4"/>
          <p:cNvSpPr txBox="1">
            <a:spLocks noGrp="1"/>
          </p:cNvSpPr>
          <p:nvPr>
            <p:ph type="title"/>
          </p:nvPr>
        </p:nvSpPr>
        <p:spPr>
          <a:xfrm>
            <a:off x="1073700" y="535775"/>
            <a:ext cx="7055700" cy="12054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solidFill>
                  <a:srgbClr val="1C4587"/>
                </a:solidFill>
                <a:latin typeface="Roboto Slab"/>
                <a:ea typeface="Roboto Slab"/>
                <a:cs typeface="Roboto Slab"/>
                <a:sym typeface="Roboto Slab"/>
              </a:rPr>
              <a:t>Response</a:t>
            </a:r>
            <a:endParaRPr sz="2500">
              <a:solidFill>
                <a:srgbClr val="1C4587"/>
              </a:solidFill>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solidFill>
                  <a:srgbClr val="1C4587"/>
                </a:solidFill>
                <a:latin typeface="Roboto Slab"/>
                <a:ea typeface="Roboto Slab"/>
                <a:cs typeface="Roboto Slab"/>
                <a:sym typeface="Roboto Slab"/>
              </a:rPr>
              <a:t>VII. Notice of Nondiscrimination</a:t>
            </a:r>
            <a:endParaRPr sz="2500">
              <a:solidFill>
                <a:srgbClr val="1C4587"/>
              </a:solidFill>
              <a:latin typeface="Roboto Slab"/>
              <a:ea typeface="Roboto Slab"/>
              <a:cs typeface="Roboto Slab"/>
              <a:sym typeface="Roboto Slab"/>
            </a:endParaRPr>
          </a:p>
        </p:txBody>
      </p:sp>
      <p:sp>
        <p:nvSpPr>
          <p:cNvPr id="270" name="Google Shape;270;p34"/>
          <p:cNvSpPr txBox="1">
            <a:spLocks noGrp="1"/>
          </p:cNvSpPr>
          <p:nvPr>
            <p:ph type="body" idx="1"/>
          </p:nvPr>
        </p:nvSpPr>
        <p:spPr>
          <a:xfrm>
            <a:off x="1073700" y="1448450"/>
            <a:ext cx="7820918" cy="29295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dirty="0">
                <a:solidFill>
                  <a:srgbClr val="1C4587"/>
                </a:solidFill>
                <a:latin typeface="Calibri"/>
                <a:ea typeface="Calibri"/>
                <a:cs typeface="Calibri"/>
                <a:sym typeface="Calibri"/>
              </a:rPr>
              <a:t>… DNR also includes the notice in materials for education programs and activities and periodicals. For example, DNR’s drinking water and wastewater operator program involves educational components. The homepage for its training system includes the nondiscrimination statement, as does the PDF application for the Operator Certification Exam. See</a:t>
            </a:r>
            <a:r>
              <a:rPr lang="en" dirty="0">
                <a:solidFill>
                  <a:srgbClr val="1C4587"/>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u="sng" dirty="0">
                <a:solidFill>
                  <a:srgbClr val="1C458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https://programs.iowadnr.gov/opcertweb/pages/opmenu.aspx</a:t>
            </a:r>
            <a:r>
              <a:rPr lang="en" dirty="0">
                <a:solidFill>
                  <a:srgbClr val="1C4587"/>
                </a:solidFill>
                <a:latin typeface="Calibri"/>
                <a:ea typeface="Calibri"/>
                <a:cs typeface="Calibri"/>
                <a:sym typeface="Calibri"/>
              </a:rPr>
              <a:t> and</a:t>
            </a:r>
            <a:r>
              <a:rPr lang="en" dirty="0">
                <a:solidFill>
                  <a:srgbClr val="1C4587"/>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 u="sng" dirty="0">
                <a:solidFill>
                  <a:srgbClr val="1C458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br>
              <a:rPr lang="en" u="sng" dirty="0">
                <a:solidFill>
                  <a:srgbClr val="1C458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br>
            <a:r>
              <a:rPr lang="en" u="sng" dirty="0">
                <a:solidFill>
                  <a:srgbClr val="1C458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/www.iowadnr.gov/Portals/idnr/uploads/forms/5423118.pdf</a:t>
            </a:r>
            <a:r>
              <a:rPr lang="en" dirty="0">
                <a:solidFill>
                  <a:srgbClr val="1C4587"/>
                </a:solidFill>
                <a:latin typeface="Calibri"/>
                <a:ea typeface="Calibri"/>
                <a:cs typeface="Calibri"/>
                <a:sym typeface="Calibri"/>
              </a:rPr>
              <a:t>.  DNR is occasionally required to harmonize nondiscrimination notice requirements from more than one federal agency, and a slightly different notice is used. For example, please see the </a:t>
            </a:r>
            <a:r>
              <a:rPr lang="en" i="1" dirty="0">
                <a:solidFill>
                  <a:srgbClr val="1C4587"/>
                </a:solidFill>
                <a:latin typeface="Calibri"/>
                <a:ea typeface="Calibri"/>
                <a:cs typeface="Calibri"/>
                <a:sym typeface="Calibri"/>
              </a:rPr>
              <a:t>2023-24 Iowa Hunting, Trapping &amp; Migratory Game Bird Regulations</a:t>
            </a:r>
            <a:r>
              <a:rPr lang="en" dirty="0">
                <a:solidFill>
                  <a:srgbClr val="1C4587"/>
                </a:solidFill>
                <a:latin typeface="Calibri"/>
                <a:ea typeface="Calibri"/>
                <a:cs typeface="Calibri"/>
                <a:sym typeface="Calibri"/>
              </a:rPr>
              <a:t>, page 54,</a:t>
            </a:r>
            <a:r>
              <a:rPr lang="en" dirty="0">
                <a:solidFill>
                  <a:srgbClr val="1C4587"/>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 u="sng" dirty="0">
                <a:solidFill>
                  <a:srgbClr val="1C458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https://www.iowadnr.gov/portals/idnr/uploads/hunting/</a:t>
            </a:r>
            <a:br>
              <a:rPr lang="en" u="sng" dirty="0">
                <a:solidFill>
                  <a:srgbClr val="1C458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br>
            <a:r>
              <a:rPr lang="en" u="sng" dirty="0">
                <a:solidFill>
                  <a:srgbClr val="1C458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huntingregs.pdf</a:t>
            </a:r>
            <a:r>
              <a:rPr lang="en" dirty="0">
                <a:solidFill>
                  <a:srgbClr val="1C4587"/>
                </a:solidFill>
                <a:latin typeface="Calibri"/>
                <a:ea typeface="Calibri"/>
                <a:cs typeface="Calibri"/>
                <a:sym typeface="Calibri"/>
              </a:rPr>
              <a:t>.</a:t>
            </a:r>
            <a:endParaRPr dirty="0">
              <a:solidFill>
                <a:srgbClr val="1C4587"/>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1756825" y="5317625"/>
            <a:ext cx="7055700" cy="112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1200"/>
              </a:spcBef>
              <a:spcAft>
                <a:spcPts val="1200"/>
              </a:spcAft>
              <a:buNone/>
            </a:pPr>
            <a:r>
              <a:rPr lang="en">
                <a:latin typeface="Calibri"/>
                <a:ea typeface="Calibri"/>
                <a:cs typeface="Calibri"/>
                <a:sym typeface="Calibri"/>
              </a:rPr>
              <a:t>Routinely audited by USFWS &amp; DHS</a:t>
            </a:r>
            <a:endParaRPr>
              <a:latin typeface="Calibri"/>
              <a:ea typeface="Calibri"/>
              <a:cs typeface="Calibri"/>
              <a:sym typeface="Calibri"/>
            </a:endParaRPr>
          </a:p>
        </p:txBody>
      </p:sp>
      <p:grpSp>
        <p:nvGrpSpPr>
          <p:cNvPr id="42" name="Google Shape;42;p8"/>
          <p:cNvGrpSpPr/>
          <p:nvPr/>
        </p:nvGrpSpPr>
        <p:grpSpPr>
          <a:xfrm>
            <a:off x="1897824" y="1945450"/>
            <a:ext cx="7040539" cy="643500"/>
            <a:chOff x="1593000" y="2322568"/>
            <a:chExt cx="5957975" cy="643500"/>
          </a:xfrm>
        </p:grpSpPr>
        <p:sp>
          <p:nvSpPr>
            <p:cNvPr id="43" name="Google Shape;43;p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44" name="Google Shape;44;p8"/>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45" name="Google Shape;45;p8"/>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46" name="Google Shape;46;p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November 2021</a:t>
              </a:r>
              <a:endParaRPr sz="1500">
                <a:solidFill>
                  <a:srgbClr val="FFFFFF"/>
                </a:solidFill>
                <a:latin typeface="Roboto"/>
                <a:ea typeface="Roboto"/>
                <a:cs typeface="Roboto"/>
                <a:sym typeface="Roboto"/>
              </a:endParaRPr>
            </a:p>
          </p:txBody>
        </p:sp>
        <p:sp>
          <p:nvSpPr>
            <p:cNvPr id="47" name="Google Shape;47;p8"/>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48" name="Google Shape;48;p8"/>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Thin"/>
                  <a:ea typeface="Roboto Thin"/>
                  <a:cs typeface="Roboto Thin"/>
                  <a:sym typeface="Roboto Thin"/>
                </a:rPr>
                <a:t>03</a:t>
              </a:r>
              <a:endParaRPr sz="1800">
                <a:solidFill>
                  <a:srgbClr val="FFFFFF"/>
                </a:solidFill>
                <a:latin typeface="Roboto Thin"/>
                <a:ea typeface="Roboto Thin"/>
                <a:cs typeface="Roboto Thin"/>
                <a:sym typeface="Roboto Thin"/>
              </a:endParaRPr>
            </a:p>
          </p:txBody>
        </p:sp>
        <p:sp>
          <p:nvSpPr>
            <p:cNvPr id="49" name="Google Shape;49;p8"/>
            <p:cNvSpPr/>
            <p:nvPr/>
          </p:nvSpPr>
          <p:spPr>
            <a:xfrm>
              <a:off x="4634487" y="2323743"/>
              <a:ext cx="29163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3D3D3D"/>
                  </a:solidFill>
                  <a:latin typeface="Roboto"/>
                  <a:ea typeface="Roboto"/>
                  <a:cs typeface="Roboto"/>
                  <a:sym typeface="Roboto"/>
                </a:rPr>
                <a:t>EPA technical assistance meeting with DNR on LEP meaningful access</a:t>
              </a:r>
              <a:endParaRPr sz="1500">
                <a:solidFill>
                  <a:srgbClr val="3D3D3D"/>
                </a:solidFill>
                <a:latin typeface="Roboto"/>
                <a:ea typeface="Roboto"/>
                <a:cs typeface="Roboto"/>
                <a:sym typeface="Roboto"/>
              </a:endParaRPr>
            </a:p>
          </p:txBody>
        </p:sp>
      </p:grpSp>
      <p:grpSp>
        <p:nvGrpSpPr>
          <p:cNvPr id="50" name="Google Shape;50;p8"/>
          <p:cNvGrpSpPr/>
          <p:nvPr/>
        </p:nvGrpSpPr>
        <p:grpSpPr>
          <a:xfrm>
            <a:off x="1897829" y="854606"/>
            <a:ext cx="7040539" cy="1047682"/>
            <a:chOff x="1593000" y="2322568"/>
            <a:chExt cx="5957975" cy="643500"/>
          </a:xfrm>
        </p:grpSpPr>
        <p:sp>
          <p:nvSpPr>
            <p:cNvPr id="51" name="Google Shape;51;p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52" name="Google Shape;52;p8"/>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53" name="Google Shape;53;p8"/>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54" name="Google Shape;54;p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October 2021</a:t>
              </a:r>
              <a:endParaRPr sz="1500">
                <a:solidFill>
                  <a:srgbClr val="FFFFFF"/>
                </a:solidFill>
                <a:latin typeface="Roboto"/>
                <a:ea typeface="Roboto"/>
                <a:cs typeface="Roboto"/>
                <a:sym typeface="Roboto"/>
              </a:endParaRPr>
            </a:p>
          </p:txBody>
        </p:sp>
        <p:sp>
          <p:nvSpPr>
            <p:cNvPr id="55" name="Google Shape;55;p8"/>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56" name="Google Shape;56;p8"/>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Thin"/>
                  <a:ea typeface="Roboto Thin"/>
                  <a:cs typeface="Roboto Thin"/>
                  <a:sym typeface="Roboto Thin"/>
                </a:rPr>
                <a:t>02</a:t>
              </a:r>
              <a:endParaRPr sz="1800">
                <a:solidFill>
                  <a:srgbClr val="FFFFFF"/>
                </a:solidFill>
                <a:latin typeface="Roboto Thin"/>
                <a:ea typeface="Roboto Thin"/>
                <a:cs typeface="Roboto Thin"/>
                <a:sym typeface="Roboto Thin"/>
              </a:endParaRPr>
            </a:p>
          </p:txBody>
        </p:sp>
        <p:sp>
          <p:nvSpPr>
            <p:cNvPr id="57" name="Google Shape;57;p8"/>
            <p:cNvSpPr/>
            <p:nvPr/>
          </p:nvSpPr>
          <p:spPr>
            <a:xfrm>
              <a:off x="4634487" y="2323768"/>
              <a:ext cx="29163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3D3D3D"/>
                  </a:solidFill>
                  <a:latin typeface="Roboto"/>
                  <a:ea typeface="Roboto"/>
                  <a:cs typeface="Roboto"/>
                  <a:sym typeface="Roboto"/>
                </a:rPr>
                <a:t>Published Nondiscrimination Statements, Disability Nondiscrimination Plan, Grievance Procedure, and Language Access Plan</a:t>
              </a:r>
              <a:endParaRPr sz="1500">
                <a:solidFill>
                  <a:srgbClr val="3D3D3D"/>
                </a:solidFill>
                <a:latin typeface="Roboto"/>
                <a:ea typeface="Roboto"/>
                <a:cs typeface="Roboto"/>
                <a:sym typeface="Roboto"/>
              </a:endParaRPr>
            </a:p>
          </p:txBody>
        </p:sp>
      </p:grpSp>
      <p:grpSp>
        <p:nvGrpSpPr>
          <p:cNvPr id="58" name="Google Shape;58;p8"/>
          <p:cNvGrpSpPr/>
          <p:nvPr/>
        </p:nvGrpSpPr>
        <p:grpSpPr>
          <a:xfrm>
            <a:off x="1897904" y="178000"/>
            <a:ext cx="7040539" cy="643500"/>
            <a:chOff x="1593000" y="2322568"/>
            <a:chExt cx="5957975" cy="643500"/>
          </a:xfrm>
        </p:grpSpPr>
        <p:sp>
          <p:nvSpPr>
            <p:cNvPr id="59" name="Google Shape;59;p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60" name="Google Shape;60;p8"/>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61" name="Google Shape;61;p8"/>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62" name="Google Shape;62;p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August 2021</a:t>
              </a:r>
              <a:endParaRPr sz="1500">
                <a:solidFill>
                  <a:srgbClr val="FFFFFF"/>
                </a:solidFill>
                <a:latin typeface="Roboto"/>
                <a:ea typeface="Roboto"/>
                <a:cs typeface="Roboto"/>
                <a:sym typeface="Roboto"/>
              </a:endParaRPr>
            </a:p>
          </p:txBody>
        </p:sp>
        <p:sp>
          <p:nvSpPr>
            <p:cNvPr id="63" name="Google Shape;63;p8"/>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64" name="Google Shape;64;p8"/>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Thin"/>
                  <a:ea typeface="Roboto Thin"/>
                  <a:cs typeface="Roboto Thin"/>
                  <a:sym typeface="Roboto Thin"/>
                </a:rPr>
                <a:t>01</a:t>
              </a:r>
              <a:endParaRPr sz="1800">
                <a:solidFill>
                  <a:srgbClr val="FFFFFF"/>
                </a:solidFill>
                <a:latin typeface="Roboto Thin"/>
                <a:ea typeface="Roboto Thin"/>
                <a:cs typeface="Roboto Thin"/>
                <a:sym typeface="Roboto Thin"/>
              </a:endParaRPr>
            </a:p>
          </p:txBody>
        </p:sp>
        <p:sp>
          <p:nvSpPr>
            <p:cNvPr id="65" name="Google Shape;65;p8"/>
            <p:cNvSpPr/>
            <p:nvPr/>
          </p:nvSpPr>
          <p:spPr>
            <a:xfrm>
              <a:off x="4634486" y="2323759"/>
              <a:ext cx="27246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3D3D3D"/>
                  </a:solidFill>
                  <a:latin typeface="Roboto"/>
                  <a:ea typeface="Roboto"/>
                  <a:cs typeface="Roboto"/>
                  <a:sym typeface="Roboto"/>
                </a:rPr>
                <a:t>Created External Civil Rights &amp; EJ Coordinator position</a:t>
              </a:r>
              <a:endParaRPr sz="1500">
                <a:solidFill>
                  <a:srgbClr val="3D3D3D"/>
                </a:solidFill>
                <a:latin typeface="Roboto"/>
                <a:ea typeface="Roboto"/>
                <a:cs typeface="Roboto"/>
                <a:sym typeface="Roboto"/>
              </a:endParaRPr>
            </a:p>
          </p:txBody>
        </p:sp>
      </p:grpSp>
      <p:grpSp>
        <p:nvGrpSpPr>
          <p:cNvPr id="66" name="Google Shape;66;p8"/>
          <p:cNvGrpSpPr/>
          <p:nvPr/>
        </p:nvGrpSpPr>
        <p:grpSpPr>
          <a:xfrm>
            <a:off x="1897822" y="2631225"/>
            <a:ext cx="7040539" cy="643500"/>
            <a:chOff x="1593000" y="2322568"/>
            <a:chExt cx="5957975" cy="643500"/>
          </a:xfrm>
        </p:grpSpPr>
        <p:sp>
          <p:nvSpPr>
            <p:cNvPr id="67" name="Google Shape;67;p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68" name="Google Shape;68;p8"/>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69" name="Google Shape;69;p8"/>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0" name="Google Shape;70;p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February 2022+	</a:t>
              </a:r>
              <a:endParaRPr sz="1500">
                <a:solidFill>
                  <a:srgbClr val="FFFFFF"/>
                </a:solidFill>
                <a:latin typeface="Roboto"/>
                <a:ea typeface="Roboto"/>
                <a:cs typeface="Roboto"/>
                <a:sym typeface="Roboto"/>
              </a:endParaRPr>
            </a:p>
          </p:txBody>
        </p:sp>
        <p:sp>
          <p:nvSpPr>
            <p:cNvPr id="71" name="Google Shape;71;p8"/>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2" name="Google Shape;72;p8"/>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Thin"/>
                  <a:ea typeface="Roboto Thin"/>
                  <a:cs typeface="Roboto Thin"/>
                  <a:sym typeface="Roboto Thin"/>
                </a:rPr>
                <a:t>04</a:t>
              </a:r>
              <a:endParaRPr sz="1800">
                <a:solidFill>
                  <a:srgbClr val="FFFFFF"/>
                </a:solidFill>
                <a:latin typeface="Roboto Thin"/>
                <a:ea typeface="Roboto Thin"/>
                <a:cs typeface="Roboto Thin"/>
                <a:sym typeface="Roboto Thin"/>
              </a:endParaRPr>
            </a:p>
          </p:txBody>
        </p:sp>
        <p:sp>
          <p:nvSpPr>
            <p:cNvPr id="73" name="Google Shape;73;p8"/>
            <p:cNvSpPr/>
            <p:nvPr/>
          </p:nvSpPr>
          <p:spPr>
            <a:xfrm>
              <a:off x="4634488" y="2323739"/>
              <a:ext cx="27246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3D3D3D"/>
                  </a:solidFill>
                  <a:latin typeface="Roboto"/>
                  <a:ea typeface="Roboto"/>
                  <a:cs typeface="Roboto"/>
                  <a:sym typeface="Roboto"/>
                </a:rPr>
                <a:t>Focus on language implementation</a:t>
              </a:r>
              <a:endParaRPr sz="1500">
                <a:solidFill>
                  <a:srgbClr val="3D3D3D"/>
                </a:solidFill>
                <a:latin typeface="Roboto"/>
                <a:ea typeface="Roboto"/>
                <a:cs typeface="Roboto"/>
                <a:sym typeface="Roboto"/>
              </a:endParaRPr>
            </a:p>
          </p:txBody>
        </p:sp>
      </p:grpSp>
      <p:grpSp>
        <p:nvGrpSpPr>
          <p:cNvPr id="74" name="Google Shape;74;p8"/>
          <p:cNvGrpSpPr/>
          <p:nvPr/>
        </p:nvGrpSpPr>
        <p:grpSpPr>
          <a:xfrm>
            <a:off x="1897729" y="3317050"/>
            <a:ext cx="7055434" cy="643500"/>
            <a:chOff x="1593000" y="2322568"/>
            <a:chExt cx="5957975" cy="643500"/>
          </a:xfrm>
        </p:grpSpPr>
        <p:sp>
          <p:nvSpPr>
            <p:cNvPr id="75" name="Google Shape;75;p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6" name="Google Shape;76;p8"/>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7" name="Google Shape;77;p8"/>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78" name="Google Shape;78;p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August 2022</a:t>
              </a:r>
              <a:endParaRPr sz="1500">
                <a:solidFill>
                  <a:srgbClr val="FFFFFF"/>
                </a:solidFill>
                <a:latin typeface="Roboto"/>
                <a:ea typeface="Roboto"/>
                <a:cs typeface="Roboto"/>
                <a:sym typeface="Roboto"/>
              </a:endParaRPr>
            </a:p>
          </p:txBody>
        </p:sp>
        <p:sp>
          <p:nvSpPr>
            <p:cNvPr id="79" name="Google Shape;79;p8"/>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0" name="Google Shape;80;p8"/>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Thin"/>
                  <a:ea typeface="Roboto Thin"/>
                  <a:cs typeface="Roboto Thin"/>
                  <a:sym typeface="Roboto Thin"/>
                </a:rPr>
                <a:t>05</a:t>
              </a:r>
              <a:endParaRPr sz="1800">
                <a:solidFill>
                  <a:srgbClr val="FFFFFF"/>
                </a:solidFill>
                <a:latin typeface="Roboto Thin"/>
                <a:ea typeface="Roboto Thin"/>
                <a:cs typeface="Roboto Thin"/>
                <a:sym typeface="Roboto Thin"/>
              </a:endParaRPr>
            </a:p>
          </p:txBody>
        </p:sp>
        <p:sp>
          <p:nvSpPr>
            <p:cNvPr id="81" name="Google Shape;81;p8"/>
            <p:cNvSpPr/>
            <p:nvPr/>
          </p:nvSpPr>
          <p:spPr>
            <a:xfrm>
              <a:off x="4634488" y="2323739"/>
              <a:ext cx="27246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3D3D3D"/>
                  </a:solidFill>
                  <a:latin typeface="Roboto"/>
                  <a:ea typeface="Roboto"/>
                  <a:cs typeface="Roboto"/>
                  <a:sym typeface="Roboto"/>
                </a:rPr>
                <a:t>EPA published NPG containing audit goals</a:t>
              </a:r>
              <a:endParaRPr sz="1500">
                <a:solidFill>
                  <a:srgbClr val="3D3D3D"/>
                </a:solidFill>
                <a:latin typeface="Roboto"/>
                <a:ea typeface="Roboto"/>
                <a:cs typeface="Roboto"/>
                <a:sym typeface="Roboto"/>
              </a:endParaRPr>
            </a:p>
          </p:txBody>
        </p:sp>
      </p:grpSp>
      <p:sp>
        <p:nvSpPr>
          <p:cNvPr id="82" name="Google Shape;82;p8"/>
          <p:cNvSpPr txBox="1">
            <a:spLocks noGrp="1"/>
          </p:cNvSpPr>
          <p:nvPr>
            <p:ph type="title"/>
          </p:nvPr>
        </p:nvSpPr>
        <p:spPr>
          <a:xfrm>
            <a:off x="0" y="1532650"/>
            <a:ext cx="1821600" cy="17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latin typeface="Roboto Slab"/>
                <a:ea typeface="Roboto Slab"/>
                <a:cs typeface="Roboto Slab"/>
                <a:sym typeface="Roboto Slab"/>
              </a:rPr>
              <a:t>Iowa DNR’s </a:t>
            </a:r>
            <a:endParaRPr sz="2500">
              <a:latin typeface="Roboto Slab"/>
              <a:ea typeface="Roboto Slab"/>
              <a:cs typeface="Roboto Slab"/>
              <a:sym typeface="Roboto Slab"/>
            </a:endParaRPr>
          </a:p>
          <a:p>
            <a:pPr marL="0" lvl="0" indent="0" algn="l" rtl="0">
              <a:spcBef>
                <a:spcPts val="0"/>
              </a:spcBef>
              <a:spcAft>
                <a:spcPts val="0"/>
              </a:spcAft>
              <a:buNone/>
            </a:pPr>
            <a:r>
              <a:rPr lang="en" sz="2500">
                <a:latin typeface="Roboto Slab"/>
                <a:ea typeface="Roboto Slab"/>
                <a:cs typeface="Roboto Slab"/>
                <a:sym typeface="Roboto Slab"/>
              </a:rPr>
              <a:t>civil rights</a:t>
            </a:r>
            <a:endParaRPr sz="2500">
              <a:latin typeface="Roboto Slab"/>
              <a:ea typeface="Roboto Slab"/>
              <a:cs typeface="Roboto Slab"/>
              <a:sym typeface="Roboto Slab"/>
            </a:endParaRPr>
          </a:p>
          <a:p>
            <a:pPr marL="0" lvl="0" indent="0" algn="l" rtl="0">
              <a:spcBef>
                <a:spcPts val="0"/>
              </a:spcBef>
              <a:spcAft>
                <a:spcPts val="0"/>
              </a:spcAft>
              <a:buNone/>
            </a:pPr>
            <a:r>
              <a:rPr lang="en" sz="2500">
                <a:latin typeface="Roboto Slab"/>
                <a:ea typeface="Roboto Slab"/>
                <a:cs typeface="Roboto Slab"/>
                <a:sym typeface="Roboto Slab"/>
              </a:rPr>
              <a:t>program</a:t>
            </a:r>
            <a:endParaRPr sz="2500">
              <a:latin typeface="Roboto Slab"/>
              <a:ea typeface="Roboto Slab"/>
              <a:cs typeface="Roboto Slab"/>
              <a:sym typeface="Roboto Slab"/>
            </a:endParaRPr>
          </a:p>
        </p:txBody>
      </p:sp>
      <p:grpSp>
        <p:nvGrpSpPr>
          <p:cNvPr id="83" name="Google Shape;83;p8"/>
          <p:cNvGrpSpPr/>
          <p:nvPr/>
        </p:nvGrpSpPr>
        <p:grpSpPr>
          <a:xfrm>
            <a:off x="1897806" y="4002850"/>
            <a:ext cx="7055200" cy="643500"/>
            <a:chOff x="1593000" y="2322568"/>
            <a:chExt cx="5970381" cy="643500"/>
          </a:xfrm>
        </p:grpSpPr>
        <p:sp>
          <p:nvSpPr>
            <p:cNvPr id="84" name="Google Shape;84;p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5" name="Google Shape;85;p8"/>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6" name="Google Shape;86;p8"/>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7" name="Google Shape;87;p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FFFFFF"/>
                  </a:solidFill>
                  <a:latin typeface="Roboto Medium"/>
                  <a:ea typeface="Roboto Medium"/>
                  <a:cs typeface="Roboto Medium"/>
                  <a:sym typeface="Roboto Medium"/>
                </a:rPr>
                <a:t>April 2023-January 2024</a:t>
              </a:r>
              <a:endParaRPr sz="1500">
                <a:solidFill>
                  <a:srgbClr val="FFFFFF"/>
                </a:solidFill>
                <a:latin typeface="Roboto"/>
                <a:ea typeface="Roboto"/>
                <a:cs typeface="Roboto"/>
                <a:sym typeface="Roboto"/>
              </a:endParaRPr>
            </a:p>
          </p:txBody>
        </p:sp>
        <p:sp>
          <p:nvSpPr>
            <p:cNvPr id="88" name="Google Shape;88;p8"/>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9" name="Google Shape;89;p8"/>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Thin"/>
                  <a:ea typeface="Roboto Thin"/>
                  <a:cs typeface="Roboto Thin"/>
                  <a:sym typeface="Roboto Thin"/>
                </a:rPr>
                <a:t>06</a:t>
              </a:r>
              <a:endParaRPr sz="1800">
                <a:solidFill>
                  <a:srgbClr val="FFFFFF"/>
                </a:solidFill>
                <a:latin typeface="Roboto Thin"/>
                <a:ea typeface="Roboto Thin"/>
                <a:cs typeface="Roboto Thin"/>
                <a:sym typeface="Roboto Thin"/>
              </a:endParaRPr>
            </a:p>
          </p:txBody>
        </p:sp>
        <p:sp>
          <p:nvSpPr>
            <p:cNvPr id="90" name="Google Shape;90;p8"/>
            <p:cNvSpPr/>
            <p:nvPr/>
          </p:nvSpPr>
          <p:spPr>
            <a:xfrm>
              <a:off x="4634481" y="2323743"/>
              <a:ext cx="29289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solidFill>
                    <a:srgbClr val="3D3D3D"/>
                  </a:solidFill>
                  <a:latin typeface="Roboto"/>
                  <a:ea typeface="Roboto"/>
                  <a:cs typeface="Roboto"/>
                  <a:sym typeface="Roboto"/>
                </a:rPr>
                <a:t>(not many developments - Coordinator temporarily reassigned)</a:t>
              </a:r>
              <a:endParaRPr sz="1500">
                <a:solidFill>
                  <a:srgbClr val="3D3D3D"/>
                </a:solidFill>
                <a:latin typeface="Roboto"/>
                <a:ea typeface="Roboto"/>
                <a:cs typeface="Roboto"/>
                <a:sym typeface="Roboto"/>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txBox="1">
            <a:spLocks noGrp="1"/>
          </p:cNvSpPr>
          <p:nvPr>
            <p:ph type="title"/>
          </p:nvPr>
        </p:nvSpPr>
        <p:spPr>
          <a:xfrm>
            <a:off x="1073700" y="535775"/>
            <a:ext cx="7055700" cy="8574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latin typeface="Roboto Slab"/>
                <a:ea typeface="Roboto Slab"/>
                <a:cs typeface="Roboto Slab"/>
                <a:sym typeface="Roboto Slab"/>
              </a:rPr>
              <a:t>RFI</a:t>
            </a:r>
            <a:endParaRPr sz="2500">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latin typeface="Roboto Slab"/>
                <a:ea typeface="Roboto Slab"/>
                <a:cs typeface="Roboto Slab"/>
                <a:sym typeface="Roboto Slab"/>
              </a:rPr>
              <a:t>VIII. Demographic Data</a:t>
            </a:r>
            <a:endParaRPr sz="2500">
              <a:latin typeface="Roboto Slab"/>
              <a:ea typeface="Roboto Slab"/>
              <a:cs typeface="Roboto Slab"/>
              <a:sym typeface="Roboto Slab"/>
            </a:endParaRPr>
          </a:p>
        </p:txBody>
      </p:sp>
      <p:sp>
        <p:nvSpPr>
          <p:cNvPr id="276" name="Google Shape;276;p35"/>
          <p:cNvSpPr txBox="1">
            <a:spLocks noGrp="1"/>
          </p:cNvSpPr>
          <p:nvPr>
            <p:ph type="body" idx="1"/>
          </p:nvPr>
        </p:nvSpPr>
        <p:spPr>
          <a:xfrm>
            <a:off x="1073700" y="1473400"/>
            <a:ext cx="7055700" cy="326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Your organization responded to question VIII that it maintains demographic data on the race, color, national origin, sex, age, or disability status of the population it serves. Please provide a copy of your organization’s </a:t>
            </a:r>
            <a:r>
              <a:rPr lang="en">
                <a:highlight>
                  <a:srgbClr val="FFD966"/>
                </a:highlight>
                <a:latin typeface="Calibri"/>
                <a:ea typeface="Calibri"/>
                <a:cs typeface="Calibri"/>
                <a:sym typeface="Calibri"/>
              </a:rPr>
              <a:t>policy, procedure, or other information</a:t>
            </a:r>
            <a:r>
              <a:rPr lang="en">
                <a:latin typeface="Calibri"/>
                <a:ea typeface="Calibri"/>
                <a:cs typeface="Calibri"/>
                <a:sym typeface="Calibri"/>
              </a:rPr>
              <a:t> to support your organization’s response.</a:t>
            </a:r>
            <a:endParaRPr>
              <a:latin typeface="Calibri"/>
              <a:ea typeface="Calibri"/>
              <a:cs typeface="Calibri"/>
              <a:sym typeface="Calibri"/>
            </a:endParaRPr>
          </a:p>
          <a:p>
            <a:pPr marL="0" lvl="0" indent="0" algn="l" rtl="0">
              <a:spcBef>
                <a:spcPts val="1200"/>
              </a:spcBef>
              <a:spcAft>
                <a:spcPts val="0"/>
              </a:spcAft>
              <a:buNone/>
            </a:pPr>
            <a:r>
              <a:rPr lang="en">
                <a:latin typeface="Calibri"/>
                <a:ea typeface="Calibri"/>
                <a:cs typeface="Calibri"/>
                <a:sym typeface="Calibri"/>
              </a:rPr>
              <a:t>In addition, please provide information about </a:t>
            </a:r>
            <a:r>
              <a:rPr lang="en">
                <a:highlight>
                  <a:srgbClr val="FFD966"/>
                </a:highlight>
                <a:latin typeface="Calibri"/>
                <a:ea typeface="Calibri"/>
                <a:cs typeface="Calibri"/>
                <a:sym typeface="Calibri"/>
              </a:rPr>
              <a:t>where </a:t>
            </a:r>
            <a:r>
              <a:rPr lang="en">
                <a:latin typeface="Calibri"/>
                <a:ea typeface="Calibri"/>
                <a:cs typeface="Calibri"/>
                <a:sym typeface="Calibri"/>
              </a:rPr>
              <a:t>the demographic data is maintained and whether it is </a:t>
            </a:r>
            <a:r>
              <a:rPr lang="en">
                <a:highlight>
                  <a:srgbClr val="FFD966"/>
                </a:highlight>
                <a:latin typeface="Calibri"/>
                <a:ea typeface="Calibri"/>
                <a:cs typeface="Calibri"/>
                <a:sym typeface="Calibri"/>
              </a:rPr>
              <a:t>publicly available</a:t>
            </a:r>
            <a:r>
              <a:rPr lang="en">
                <a:latin typeface="Calibri"/>
                <a:ea typeface="Calibri"/>
                <a:cs typeface="Calibri"/>
                <a:sym typeface="Calibri"/>
              </a:rPr>
              <a:t>. Publicly available information may include electronic and hard-copy documents, website links and information, and other supporting material.</a:t>
            </a: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a:p>
            <a:pPr marL="0" lvl="0" indent="0" algn="l" rtl="0">
              <a:spcBef>
                <a:spcPts val="1200"/>
              </a:spcBef>
              <a:spcAft>
                <a:spcPts val="1200"/>
              </a:spcAft>
              <a:buNone/>
            </a:pPr>
            <a:endParaRPr>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6"/>
          <p:cNvSpPr txBox="1">
            <a:spLocks noGrp="1"/>
          </p:cNvSpPr>
          <p:nvPr>
            <p:ph type="title"/>
          </p:nvPr>
        </p:nvSpPr>
        <p:spPr>
          <a:xfrm>
            <a:off x="1073700" y="535775"/>
            <a:ext cx="7055700" cy="8574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solidFill>
                  <a:srgbClr val="1C4587"/>
                </a:solidFill>
                <a:latin typeface="Roboto Slab"/>
                <a:ea typeface="Roboto Slab"/>
                <a:cs typeface="Roboto Slab"/>
                <a:sym typeface="Roboto Slab"/>
              </a:rPr>
              <a:t>RFI Response</a:t>
            </a:r>
            <a:endParaRPr sz="2500">
              <a:solidFill>
                <a:srgbClr val="1C4587"/>
              </a:solidFill>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solidFill>
                  <a:srgbClr val="1C4587"/>
                </a:solidFill>
                <a:latin typeface="Roboto Slab"/>
                <a:ea typeface="Roboto Slab"/>
                <a:cs typeface="Roboto Slab"/>
                <a:sym typeface="Roboto Slab"/>
              </a:rPr>
              <a:t>VIII. Demographic Data</a:t>
            </a:r>
            <a:endParaRPr sz="2500">
              <a:solidFill>
                <a:srgbClr val="1C4587"/>
              </a:solidFill>
              <a:latin typeface="Roboto Slab"/>
              <a:ea typeface="Roboto Slab"/>
              <a:cs typeface="Roboto Slab"/>
              <a:sym typeface="Roboto Slab"/>
            </a:endParaRPr>
          </a:p>
        </p:txBody>
      </p:sp>
      <p:sp>
        <p:nvSpPr>
          <p:cNvPr id="282" name="Google Shape;282;p36"/>
          <p:cNvSpPr txBox="1">
            <a:spLocks noGrp="1"/>
          </p:cNvSpPr>
          <p:nvPr>
            <p:ph type="body" idx="1"/>
          </p:nvPr>
        </p:nvSpPr>
        <p:spPr>
          <a:xfrm>
            <a:off x="1073700" y="1473400"/>
            <a:ext cx="7055700" cy="3268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solidFill>
                  <a:srgbClr val="1C4587"/>
                </a:solidFill>
                <a:latin typeface="Calibri"/>
                <a:ea typeface="Calibri"/>
                <a:cs typeface="Calibri"/>
                <a:sym typeface="Calibri"/>
              </a:rPr>
              <a:t>DNR’s Data Collection Standard Operating Procedure is included as </a:t>
            </a:r>
            <a:r>
              <a:rPr lang="en" u="sng">
                <a:solidFill>
                  <a:srgbClr val="1C4587"/>
                </a:solidFill>
                <a:latin typeface="Calibri"/>
                <a:ea typeface="Calibri"/>
                <a:cs typeface="Calibri"/>
                <a:sym typeface="Calibri"/>
              </a:rPr>
              <a:t>Appendix F</a:t>
            </a:r>
            <a:r>
              <a:rPr lang="en">
                <a:solidFill>
                  <a:srgbClr val="1C4587"/>
                </a:solidFill>
                <a:latin typeface="Calibri"/>
                <a:ea typeface="Calibri"/>
                <a:cs typeface="Calibri"/>
                <a:sym typeface="Calibri"/>
              </a:rPr>
              <a:t>. The demographic data is collected by DNR’s Civil Rights Coordinator and is maintained on DNR’s Civil Rights and Environmental Justice webpage,</a:t>
            </a:r>
            <a:r>
              <a:rPr lang="en">
                <a:solidFill>
                  <a:srgbClr val="1C4587"/>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u="sng">
                <a:solidFill>
                  <a:srgbClr val="1C458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https://www.iowadnr.gov/About-DNR/Civil-Rights-and-Environmental-Justice</a:t>
            </a:r>
            <a:r>
              <a:rPr lang="en">
                <a:solidFill>
                  <a:srgbClr val="1C4587"/>
                </a:solidFill>
                <a:latin typeface="Calibri"/>
                <a:ea typeface="Calibri"/>
                <a:cs typeface="Calibri"/>
                <a:sym typeface="Calibri"/>
              </a:rPr>
              <a:t>. </a:t>
            </a:r>
            <a:endParaRPr>
              <a:solidFill>
                <a:srgbClr val="1C4587"/>
              </a:solidFill>
              <a:latin typeface="Calibri"/>
              <a:ea typeface="Calibri"/>
              <a:cs typeface="Calibri"/>
              <a:sym typeface="Calibri"/>
            </a:endParaRPr>
          </a:p>
          <a:p>
            <a:pPr marL="0" lvl="0" indent="0" algn="l" rtl="0">
              <a:spcBef>
                <a:spcPts val="1200"/>
              </a:spcBef>
              <a:spcAft>
                <a:spcPts val="0"/>
              </a:spcAft>
              <a:buNone/>
            </a:pPr>
            <a:endParaRPr>
              <a:solidFill>
                <a:srgbClr val="1C4587"/>
              </a:solidFill>
              <a:latin typeface="Calibri"/>
              <a:ea typeface="Calibri"/>
              <a:cs typeface="Calibri"/>
              <a:sym typeface="Calibri"/>
            </a:endParaRPr>
          </a:p>
          <a:p>
            <a:pPr marL="0" lvl="0" indent="0" algn="l" rtl="0">
              <a:spcBef>
                <a:spcPts val="1200"/>
              </a:spcBef>
              <a:spcAft>
                <a:spcPts val="1200"/>
              </a:spcAft>
              <a:buNone/>
            </a:pPr>
            <a:endParaRPr>
              <a:solidFill>
                <a:srgbClr val="1C4587"/>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7"/>
          <p:cNvSpPr txBox="1">
            <a:spLocks noGrp="1"/>
          </p:cNvSpPr>
          <p:nvPr>
            <p:ph type="body" idx="1"/>
          </p:nvPr>
        </p:nvSpPr>
        <p:spPr>
          <a:xfrm>
            <a:off x="1073700" y="1496025"/>
            <a:ext cx="7055700" cy="30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latin typeface="Calibri"/>
                <a:ea typeface="Calibri"/>
                <a:cs typeface="Calibri"/>
                <a:sym typeface="Calibri"/>
              </a:rPr>
              <a:t>Your organization responded to question IX that it has policy/procedure for providing meaningful access to services for persons with limited English proficiency. Please provide a copy of your organization’s </a:t>
            </a:r>
            <a:r>
              <a:rPr lang="en">
                <a:highlight>
                  <a:srgbClr val="FFD966"/>
                </a:highlight>
                <a:latin typeface="Calibri"/>
                <a:ea typeface="Calibri"/>
                <a:cs typeface="Calibri"/>
                <a:sym typeface="Calibri"/>
              </a:rPr>
              <a:t>policy, procedure, or other information </a:t>
            </a:r>
            <a:r>
              <a:rPr lang="en">
                <a:latin typeface="Calibri"/>
                <a:ea typeface="Calibri"/>
                <a:cs typeface="Calibri"/>
                <a:sym typeface="Calibri"/>
              </a:rPr>
              <a:t>to support your organization’s response.</a:t>
            </a:r>
            <a:endParaRPr>
              <a:latin typeface="Calibri"/>
              <a:ea typeface="Calibri"/>
              <a:cs typeface="Calibri"/>
              <a:sym typeface="Calibri"/>
            </a:endParaRPr>
          </a:p>
          <a:p>
            <a:pPr marL="0" lvl="0" indent="0" algn="l" rtl="0">
              <a:spcBef>
                <a:spcPts val="1200"/>
              </a:spcBef>
              <a:spcAft>
                <a:spcPts val="1200"/>
              </a:spcAft>
              <a:buNone/>
            </a:pPr>
            <a:r>
              <a:rPr lang="en">
                <a:latin typeface="Calibri"/>
                <a:ea typeface="Calibri"/>
                <a:cs typeface="Calibri"/>
                <a:sym typeface="Calibri"/>
              </a:rPr>
              <a:t>In addition, please provide information about </a:t>
            </a:r>
            <a:r>
              <a:rPr lang="en">
                <a:highlight>
                  <a:srgbClr val="FFD966"/>
                </a:highlight>
                <a:latin typeface="Calibri"/>
                <a:ea typeface="Calibri"/>
                <a:cs typeface="Calibri"/>
                <a:sym typeface="Calibri"/>
              </a:rPr>
              <a:t>where </a:t>
            </a:r>
            <a:r>
              <a:rPr lang="en">
                <a:latin typeface="Calibri"/>
                <a:ea typeface="Calibri"/>
                <a:cs typeface="Calibri"/>
                <a:sym typeface="Calibri"/>
              </a:rPr>
              <a:t>policy, procedure, or other information is maintained and whether it is </a:t>
            </a:r>
            <a:r>
              <a:rPr lang="en">
                <a:highlight>
                  <a:srgbClr val="FFD966"/>
                </a:highlight>
                <a:latin typeface="Calibri"/>
                <a:ea typeface="Calibri"/>
                <a:cs typeface="Calibri"/>
                <a:sym typeface="Calibri"/>
              </a:rPr>
              <a:t>publicly available</a:t>
            </a:r>
            <a:r>
              <a:rPr lang="en">
                <a:latin typeface="Calibri"/>
                <a:ea typeface="Calibri"/>
                <a:cs typeface="Calibri"/>
                <a:sym typeface="Calibri"/>
              </a:rPr>
              <a:t>. Publicly available information may include electronic and hard-copy documents, website links and information, and other supporting material.</a:t>
            </a:r>
            <a:endParaRPr>
              <a:latin typeface="Calibri"/>
              <a:ea typeface="Calibri"/>
              <a:cs typeface="Calibri"/>
              <a:sym typeface="Calibri"/>
            </a:endParaRPr>
          </a:p>
        </p:txBody>
      </p:sp>
      <p:sp>
        <p:nvSpPr>
          <p:cNvPr id="288" name="Google Shape;288;p37"/>
          <p:cNvSpPr txBox="1">
            <a:spLocks noGrp="1"/>
          </p:cNvSpPr>
          <p:nvPr>
            <p:ph type="title"/>
          </p:nvPr>
        </p:nvSpPr>
        <p:spPr>
          <a:xfrm>
            <a:off x="1073700" y="535775"/>
            <a:ext cx="7055700" cy="9603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latin typeface="Roboto Slab"/>
                <a:ea typeface="Roboto Slab"/>
                <a:cs typeface="Roboto Slab"/>
                <a:sym typeface="Roboto Slab"/>
              </a:rPr>
              <a:t>RFI</a:t>
            </a:r>
            <a:endParaRPr sz="2500">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latin typeface="Roboto Slab"/>
                <a:ea typeface="Roboto Slab"/>
                <a:cs typeface="Roboto Slab"/>
                <a:sym typeface="Roboto Slab"/>
              </a:rPr>
              <a:t>IX. LEP Policy/Procedure</a:t>
            </a:r>
            <a:endParaRPr sz="2500">
              <a:latin typeface="Roboto Slab"/>
              <a:ea typeface="Roboto Slab"/>
              <a:cs typeface="Roboto Slab"/>
              <a:sym typeface="Roboto Slab"/>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title"/>
          </p:nvPr>
        </p:nvSpPr>
        <p:spPr>
          <a:xfrm>
            <a:off x="1073700" y="535775"/>
            <a:ext cx="7055700" cy="9603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solidFill>
                  <a:srgbClr val="1C4587"/>
                </a:solidFill>
                <a:latin typeface="Roboto Slab"/>
                <a:ea typeface="Roboto Slab"/>
                <a:cs typeface="Roboto Slab"/>
                <a:sym typeface="Roboto Slab"/>
              </a:rPr>
              <a:t>RFI Response</a:t>
            </a:r>
            <a:endParaRPr sz="2500">
              <a:solidFill>
                <a:srgbClr val="1C4587"/>
              </a:solidFill>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solidFill>
                  <a:srgbClr val="1C4587"/>
                </a:solidFill>
                <a:latin typeface="Roboto Slab"/>
                <a:ea typeface="Roboto Slab"/>
                <a:cs typeface="Roboto Slab"/>
                <a:sym typeface="Roboto Slab"/>
              </a:rPr>
              <a:t>IX. LEP Policy/Procedure</a:t>
            </a:r>
            <a:endParaRPr sz="2500">
              <a:solidFill>
                <a:srgbClr val="1C4587"/>
              </a:solidFill>
              <a:latin typeface="Roboto Slab"/>
              <a:ea typeface="Roboto Slab"/>
              <a:cs typeface="Roboto Slab"/>
              <a:sym typeface="Roboto Slab"/>
            </a:endParaRPr>
          </a:p>
        </p:txBody>
      </p:sp>
      <p:sp>
        <p:nvSpPr>
          <p:cNvPr id="294" name="Google Shape;294;p38"/>
          <p:cNvSpPr txBox="1">
            <a:spLocks noGrp="1"/>
          </p:cNvSpPr>
          <p:nvPr>
            <p:ph type="body" idx="1"/>
          </p:nvPr>
        </p:nvSpPr>
        <p:spPr>
          <a:xfrm>
            <a:off x="1073700" y="1496025"/>
            <a:ext cx="7055700" cy="3054000"/>
          </a:xfrm>
          <a:prstGeom prst="rect">
            <a:avLst/>
          </a:prstGeom>
        </p:spPr>
        <p:txBody>
          <a:bodyPr spcFirstLastPara="1" wrap="square" lIns="91425" tIns="91425" rIns="91425" bIns="91425" anchor="t" anchorCtr="0">
            <a:normAutofit/>
          </a:bodyPr>
          <a:lstStyle/>
          <a:p>
            <a:pPr marL="0" lvl="0" indent="0" algn="l" rtl="0">
              <a:spcBef>
                <a:spcPts val="1200"/>
              </a:spcBef>
              <a:spcAft>
                <a:spcPts val="1200"/>
              </a:spcAft>
              <a:buNone/>
            </a:pPr>
            <a:r>
              <a:rPr lang="en">
                <a:solidFill>
                  <a:srgbClr val="1C4587"/>
                </a:solidFill>
                <a:latin typeface="Calibri"/>
                <a:ea typeface="Calibri"/>
                <a:cs typeface="Calibri"/>
                <a:sym typeface="Calibri"/>
              </a:rPr>
              <a:t>Iowa DNR’s Limited English Proficiency Plan, English and Spanish versions, are included as </a:t>
            </a:r>
            <a:r>
              <a:rPr lang="en" u="sng">
                <a:solidFill>
                  <a:srgbClr val="1C4587"/>
                </a:solidFill>
                <a:latin typeface="Calibri"/>
                <a:ea typeface="Calibri"/>
                <a:cs typeface="Calibri"/>
                <a:sym typeface="Calibri"/>
              </a:rPr>
              <a:t>Appendix G</a:t>
            </a:r>
            <a:r>
              <a:rPr lang="en">
                <a:solidFill>
                  <a:srgbClr val="1C4587"/>
                </a:solidFill>
                <a:latin typeface="Calibri"/>
                <a:ea typeface="Calibri"/>
                <a:cs typeface="Calibri"/>
                <a:sym typeface="Calibri"/>
              </a:rPr>
              <a:t> and </a:t>
            </a:r>
            <a:r>
              <a:rPr lang="en" u="sng">
                <a:solidFill>
                  <a:srgbClr val="1C4587"/>
                </a:solidFill>
                <a:latin typeface="Calibri"/>
                <a:ea typeface="Calibri"/>
                <a:cs typeface="Calibri"/>
                <a:sym typeface="Calibri"/>
              </a:rPr>
              <a:t>Appendix H</a:t>
            </a:r>
            <a:r>
              <a:rPr lang="en">
                <a:solidFill>
                  <a:srgbClr val="1C4587"/>
                </a:solidFill>
                <a:latin typeface="Calibri"/>
                <a:ea typeface="Calibri"/>
                <a:cs typeface="Calibri"/>
                <a:sym typeface="Calibri"/>
              </a:rPr>
              <a:t>. Both versions of the plan are available on DNR’s Civil Rights and Environmental Justice webpage,</a:t>
            </a:r>
            <a:r>
              <a:rPr lang="en">
                <a:solidFill>
                  <a:srgbClr val="1C4587"/>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u="sng">
                <a:solidFill>
                  <a:srgbClr val="1C458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https://www.iowadnr.gov/About-DNR/Civil-Rights-and-Environmental-Justice</a:t>
            </a:r>
            <a:r>
              <a:rPr lang="en">
                <a:solidFill>
                  <a:srgbClr val="1C4587"/>
                </a:solidFill>
                <a:latin typeface="Calibri"/>
                <a:ea typeface="Calibri"/>
                <a:cs typeface="Calibri"/>
                <a:sym typeface="Calibri"/>
              </a:rPr>
              <a:t>.</a:t>
            </a:r>
            <a:endParaRPr>
              <a:solidFill>
                <a:srgbClr val="1C4587"/>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9"/>
          <p:cNvSpPr txBox="1">
            <a:spLocks noGrp="1"/>
          </p:cNvSpPr>
          <p:nvPr>
            <p:ph type="body" idx="1"/>
          </p:nvPr>
        </p:nvSpPr>
        <p:spPr>
          <a:xfrm>
            <a:off x="1073700" y="1473400"/>
            <a:ext cx="7512300" cy="34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If your organization responded to question X by leaving the space blank, or with an “N/A”, or “not applicable”, please confirm whether your organization is an education program or activity and provide information identifying the number of employees in your organization.</a:t>
            </a:r>
            <a:endParaRPr>
              <a:latin typeface="Calibri"/>
              <a:ea typeface="Calibri"/>
              <a:cs typeface="Calibri"/>
              <a:sym typeface="Calibri"/>
            </a:endParaRPr>
          </a:p>
          <a:p>
            <a:pPr marL="0" lvl="0" indent="0" algn="l" rtl="0">
              <a:spcBef>
                <a:spcPts val="1200"/>
              </a:spcBef>
              <a:spcAft>
                <a:spcPts val="1200"/>
              </a:spcAft>
              <a:buNone/>
            </a:pPr>
            <a:r>
              <a:rPr lang="en">
                <a:latin typeface="Calibri"/>
                <a:ea typeface="Calibri"/>
                <a:cs typeface="Calibri"/>
                <a:sym typeface="Calibri"/>
              </a:rPr>
              <a:t>If your organization responded to question X with information about the name and other requested identifying information about your organization’s coordinator, please provide information about </a:t>
            </a:r>
            <a:r>
              <a:rPr lang="en">
                <a:highlight>
                  <a:srgbClr val="FFD966"/>
                </a:highlight>
                <a:latin typeface="Calibri"/>
                <a:ea typeface="Calibri"/>
                <a:cs typeface="Calibri"/>
                <a:sym typeface="Calibri"/>
              </a:rPr>
              <a:t>where </a:t>
            </a:r>
            <a:r>
              <a:rPr lang="en">
                <a:latin typeface="Calibri"/>
                <a:ea typeface="Calibri"/>
                <a:cs typeface="Calibri"/>
                <a:sym typeface="Calibri"/>
              </a:rPr>
              <a:t>the coordinator’s information is maintained and whether it is </a:t>
            </a:r>
            <a:r>
              <a:rPr lang="en">
                <a:highlight>
                  <a:srgbClr val="FFD966"/>
                </a:highlight>
                <a:latin typeface="Calibri"/>
                <a:ea typeface="Calibri"/>
                <a:cs typeface="Calibri"/>
                <a:sym typeface="Calibri"/>
              </a:rPr>
              <a:t>publicly available</a:t>
            </a:r>
            <a:r>
              <a:rPr lang="en">
                <a:latin typeface="Calibri"/>
                <a:ea typeface="Calibri"/>
                <a:cs typeface="Calibri"/>
                <a:sym typeface="Calibri"/>
              </a:rPr>
              <a:t>. Publicly available information may include electronic and hard-copy documents, website links and information, and other supporting material.</a:t>
            </a:r>
            <a:endParaRPr>
              <a:latin typeface="Calibri"/>
              <a:ea typeface="Calibri"/>
              <a:cs typeface="Calibri"/>
              <a:sym typeface="Calibri"/>
            </a:endParaRPr>
          </a:p>
        </p:txBody>
      </p:sp>
      <p:sp>
        <p:nvSpPr>
          <p:cNvPr id="300" name="Google Shape;300;p39"/>
          <p:cNvSpPr txBox="1">
            <a:spLocks noGrp="1"/>
          </p:cNvSpPr>
          <p:nvPr>
            <p:ph type="title"/>
          </p:nvPr>
        </p:nvSpPr>
        <p:spPr>
          <a:xfrm>
            <a:off x="1073700" y="535775"/>
            <a:ext cx="7055700" cy="9375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latin typeface="Roboto Slab"/>
                <a:ea typeface="Roboto Slab"/>
                <a:cs typeface="Roboto Slab"/>
                <a:sym typeface="Roboto Slab"/>
              </a:rPr>
              <a:t>RFI </a:t>
            </a:r>
            <a:endParaRPr sz="2500">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latin typeface="Roboto Slab"/>
                <a:ea typeface="Roboto Slab"/>
                <a:cs typeface="Roboto Slab"/>
                <a:sym typeface="Roboto Slab"/>
              </a:rPr>
              <a:t>X. Nondiscrimination Coordinator</a:t>
            </a:r>
            <a:endParaRPr sz="2500">
              <a:latin typeface="Roboto Slab"/>
              <a:ea typeface="Roboto Slab"/>
              <a:cs typeface="Roboto Slab"/>
              <a:sym typeface="Roboto Slab"/>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body" idx="1"/>
          </p:nvPr>
        </p:nvSpPr>
        <p:spPr>
          <a:xfrm>
            <a:off x="1073700" y="1473400"/>
            <a:ext cx="7055700" cy="3495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solidFill>
                  <a:srgbClr val="1C4587"/>
                </a:solidFill>
                <a:latin typeface="Calibri"/>
                <a:ea typeface="Calibri"/>
                <a:cs typeface="Calibri"/>
                <a:sym typeface="Calibri"/>
              </a:rPr>
              <a:t>Iowa DNR’s Nondiscrimination Coordinators name and contact information are publicly available. The coordinators are identified on DNR’s Civil Rights and Environmental Justice webpage,</a:t>
            </a:r>
            <a:r>
              <a:rPr lang="en">
                <a:solidFill>
                  <a:srgbClr val="1C4587"/>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u="sng">
                <a:solidFill>
                  <a:srgbClr val="1C458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https://www.iowadnr.gov/About-DNR/Civil-Rights-and-Environmental-Justice</a:t>
            </a:r>
            <a:r>
              <a:rPr lang="en">
                <a:solidFill>
                  <a:srgbClr val="1C4587"/>
                </a:solidFill>
                <a:latin typeface="Calibri"/>
                <a:ea typeface="Calibri"/>
                <a:cs typeface="Calibri"/>
                <a:sym typeface="Calibri"/>
              </a:rPr>
              <a:t>. A coordinator is also named in the Notices of Nondiscrimination, </a:t>
            </a:r>
            <a:r>
              <a:rPr lang="en" u="sng">
                <a:solidFill>
                  <a:srgbClr val="1C4587"/>
                </a:solidFill>
                <a:latin typeface="Calibri"/>
                <a:ea typeface="Calibri"/>
                <a:cs typeface="Calibri"/>
                <a:sym typeface="Calibri"/>
              </a:rPr>
              <a:t>Appendix D</a:t>
            </a:r>
            <a:r>
              <a:rPr lang="en">
                <a:solidFill>
                  <a:srgbClr val="1C4587"/>
                </a:solidFill>
                <a:latin typeface="Calibri"/>
                <a:ea typeface="Calibri"/>
                <a:cs typeface="Calibri"/>
                <a:sym typeface="Calibri"/>
              </a:rPr>
              <a:t> and </a:t>
            </a:r>
            <a:r>
              <a:rPr lang="en" u="sng">
                <a:solidFill>
                  <a:srgbClr val="1C4587"/>
                </a:solidFill>
                <a:latin typeface="Calibri"/>
                <a:ea typeface="Calibri"/>
                <a:cs typeface="Calibri"/>
                <a:sym typeface="Calibri"/>
              </a:rPr>
              <a:t>Appendix E</a:t>
            </a:r>
            <a:r>
              <a:rPr lang="en">
                <a:solidFill>
                  <a:srgbClr val="1C4587"/>
                </a:solidFill>
                <a:latin typeface="Calibri"/>
                <a:ea typeface="Calibri"/>
                <a:cs typeface="Calibri"/>
                <a:sym typeface="Calibri"/>
              </a:rPr>
              <a:t>.</a:t>
            </a:r>
            <a:endParaRPr>
              <a:solidFill>
                <a:srgbClr val="1C4587"/>
              </a:solidFill>
              <a:latin typeface="Calibri"/>
              <a:ea typeface="Calibri"/>
              <a:cs typeface="Calibri"/>
              <a:sym typeface="Calibri"/>
            </a:endParaRPr>
          </a:p>
        </p:txBody>
      </p:sp>
      <p:sp>
        <p:nvSpPr>
          <p:cNvPr id="306" name="Google Shape;306;p40"/>
          <p:cNvSpPr txBox="1">
            <a:spLocks noGrp="1"/>
          </p:cNvSpPr>
          <p:nvPr>
            <p:ph type="title"/>
          </p:nvPr>
        </p:nvSpPr>
        <p:spPr>
          <a:xfrm>
            <a:off x="1073700" y="535775"/>
            <a:ext cx="7055700" cy="8685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solidFill>
                  <a:srgbClr val="1C4587"/>
                </a:solidFill>
                <a:latin typeface="Roboto Slab"/>
                <a:ea typeface="Roboto Slab"/>
                <a:cs typeface="Roboto Slab"/>
                <a:sym typeface="Roboto Slab"/>
              </a:rPr>
              <a:t>RFI Response</a:t>
            </a:r>
            <a:endParaRPr sz="2500">
              <a:solidFill>
                <a:srgbClr val="1C4587"/>
              </a:solidFill>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solidFill>
                  <a:srgbClr val="1C4587"/>
                </a:solidFill>
                <a:latin typeface="Roboto Slab"/>
                <a:ea typeface="Roboto Slab"/>
                <a:cs typeface="Roboto Slab"/>
                <a:sym typeface="Roboto Slab"/>
              </a:rPr>
              <a:t>X. Nondiscrimination Coordinator</a:t>
            </a:r>
            <a:endParaRPr sz="2500">
              <a:solidFill>
                <a:srgbClr val="1C4587"/>
              </a:solidFill>
              <a:latin typeface="Roboto Slab"/>
              <a:ea typeface="Roboto Slab"/>
              <a:cs typeface="Roboto Slab"/>
              <a:sym typeface="Roboto Sla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1"/>
          <p:cNvSpPr txBox="1">
            <a:spLocks noGrp="1"/>
          </p:cNvSpPr>
          <p:nvPr>
            <p:ph type="body" idx="1"/>
          </p:nvPr>
        </p:nvSpPr>
        <p:spPr>
          <a:xfrm>
            <a:off x="1073700" y="1553775"/>
            <a:ext cx="7485300" cy="322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Calibri"/>
                <a:ea typeface="Calibri"/>
                <a:cs typeface="Calibri"/>
                <a:sym typeface="Calibri"/>
              </a:rPr>
              <a:t>If your organization responded to question XI by leaving the space blank,or with an “N/A”, or “not applicable”, please confirm whether your organization is an education program or activity and provide information identifying the number of employees in your organization.</a:t>
            </a:r>
            <a:endParaRPr>
              <a:latin typeface="Calibri"/>
              <a:ea typeface="Calibri"/>
              <a:cs typeface="Calibri"/>
              <a:sym typeface="Calibri"/>
            </a:endParaRPr>
          </a:p>
          <a:p>
            <a:pPr marL="0" lvl="0" indent="0" algn="l" rtl="0">
              <a:spcBef>
                <a:spcPts val="1200"/>
              </a:spcBef>
              <a:spcAft>
                <a:spcPts val="1200"/>
              </a:spcAft>
              <a:buNone/>
            </a:pPr>
            <a:r>
              <a:rPr lang="en">
                <a:latin typeface="Calibri"/>
                <a:ea typeface="Calibri"/>
                <a:cs typeface="Calibri"/>
                <a:sym typeface="Calibri"/>
              </a:rPr>
              <a:t>If your organization responded “yes” to question XI, please provide information about where the grievance procedures are </a:t>
            </a:r>
            <a:r>
              <a:rPr lang="en">
                <a:highlight>
                  <a:srgbClr val="FFD966"/>
                </a:highlight>
                <a:latin typeface="Calibri"/>
                <a:ea typeface="Calibri"/>
                <a:cs typeface="Calibri"/>
                <a:sym typeface="Calibri"/>
              </a:rPr>
              <a:t>located </a:t>
            </a:r>
            <a:r>
              <a:rPr lang="en">
                <a:latin typeface="Calibri"/>
                <a:ea typeface="Calibri"/>
                <a:cs typeface="Calibri"/>
                <a:sym typeface="Calibri"/>
              </a:rPr>
              <a:t>and whether they are </a:t>
            </a:r>
            <a:r>
              <a:rPr lang="en">
                <a:highlight>
                  <a:srgbClr val="FFD966"/>
                </a:highlight>
                <a:latin typeface="Calibri"/>
                <a:ea typeface="Calibri"/>
                <a:cs typeface="Calibri"/>
                <a:sym typeface="Calibri"/>
              </a:rPr>
              <a:t>publicly available</a:t>
            </a:r>
            <a:r>
              <a:rPr lang="en">
                <a:latin typeface="Calibri"/>
                <a:ea typeface="Calibri"/>
                <a:cs typeface="Calibri"/>
                <a:sym typeface="Calibri"/>
              </a:rPr>
              <a:t>. Publicly available information may include electronic and hard-copy documents, website links and information,and other supporting material.</a:t>
            </a:r>
            <a:endParaRPr>
              <a:latin typeface="Calibri"/>
              <a:ea typeface="Calibri"/>
              <a:cs typeface="Calibri"/>
              <a:sym typeface="Calibri"/>
            </a:endParaRPr>
          </a:p>
        </p:txBody>
      </p:sp>
      <p:sp>
        <p:nvSpPr>
          <p:cNvPr id="312" name="Google Shape;312;p41"/>
          <p:cNvSpPr txBox="1">
            <a:spLocks noGrp="1"/>
          </p:cNvSpPr>
          <p:nvPr>
            <p:ph type="title"/>
          </p:nvPr>
        </p:nvSpPr>
        <p:spPr>
          <a:xfrm>
            <a:off x="1073700" y="535775"/>
            <a:ext cx="7055700" cy="9108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latin typeface="Roboto Slab"/>
                <a:ea typeface="Roboto Slab"/>
                <a:cs typeface="Roboto Slab"/>
                <a:sym typeface="Roboto Slab"/>
              </a:rPr>
              <a:t>RFI</a:t>
            </a:r>
            <a:endParaRPr sz="2500">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latin typeface="Roboto Slab"/>
                <a:ea typeface="Roboto Slab"/>
                <a:cs typeface="Roboto Slab"/>
                <a:sym typeface="Roboto Slab"/>
              </a:rPr>
              <a:t>XI. Grievance Procedures</a:t>
            </a:r>
            <a:endParaRPr sz="2500">
              <a:latin typeface="Roboto Slab"/>
              <a:ea typeface="Roboto Slab"/>
              <a:cs typeface="Roboto Slab"/>
              <a:sym typeface="Roboto Slab"/>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a:spLocks noGrp="1"/>
          </p:cNvSpPr>
          <p:nvPr>
            <p:ph type="body" idx="1"/>
          </p:nvPr>
        </p:nvSpPr>
        <p:spPr>
          <a:xfrm>
            <a:off x="1073700" y="1553775"/>
            <a:ext cx="6937200" cy="32280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en">
                <a:solidFill>
                  <a:srgbClr val="1C4587"/>
                </a:solidFill>
                <a:latin typeface="Calibri"/>
                <a:ea typeface="Calibri"/>
                <a:cs typeface="Calibri"/>
                <a:sym typeface="Calibri"/>
              </a:rPr>
              <a:t>Iowa DNR’s grievance procedure, titled the Discrimination Complaint Procedure, is publicly available in English and Spanish. </a:t>
            </a:r>
            <a:r>
              <a:rPr lang="en" u="sng">
                <a:solidFill>
                  <a:srgbClr val="1C4587"/>
                </a:solidFill>
                <a:latin typeface="Calibri"/>
                <a:ea typeface="Calibri"/>
                <a:cs typeface="Calibri"/>
                <a:sym typeface="Calibri"/>
              </a:rPr>
              <a:t>Appendix I</a:t>
            </a:r>
            <a:r>
              <a:rPr lang="en">
                <a:solidFill>
                  <a:srgbClr val="1C4587"/>
                </a:solidFill>
                <a:latin typeface="Calibri"/>
                <a:ea typeface="Calibri"/>
                <a:cs typeface="Calibri"/>
                <a:sym typeface="Calibri"/>
              </a:rPr>
              <a:t> and </a:t>
            </a:r>
            <a:r>
              <a:rPr lang="en" u="sng">
                <a:solidFill>
                  <a:srgbClr val="1C4587"/>
                </a:solidFill>
                <a:latin typeface="Calibri"/>
                <a:ea typeface="Calibri"/>
                <a:cs typeface="Calibri"/>
                <a:sym typeface="Calibri"/>
              </a:rPr>
              <a:t>Appendix J</a:t>
            </a:r>
            <a:r>
              <a:rPr lang="en">
                <a:solidFill>
                  <a:srgbClr val="1C4587"/>
                </a:solidFill>
                <a:latin typeface="Calibri"/>
                <a:ea typeface="Calibri"/>
                <a:cs typeface="Calibri"/>
                <a:sym typeface="Calibri"/>
              </a:rPr>
              <a:t>. Both are accessible on DNR’s Civil Rights and Environmental Justice webpage,</a:t>
            </a:r>
            <a:r>
              <a:rPr lang="en">
                <a:solidFill>
                  <a:srgbClr val="1C4587"/>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u="sng">
                <a:solidFill>
                  <a:srgbClr val="1C458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https://www.iowadnr.gov/About-DNR/Civil-Rights-and-Environmental-Justice</a:t>
            </a:r>
            <a:r>
              <a:rPr lang="en">
                <a:solidFill>
                  <a:srgbClr val="1C4587"/>
                </a:solidFill>
                <a:latin typeface="Calibri"/>
                <a:ea typeface="Calibri"/>
                <a:cs typeface="Calibri"/>
                <a:sym typeface="Calibri"/>
              </a:rPr>
              <a:t>. </a:t>
            </a:r>
            <a:endParaRPr>
              <a:solidFill>
                <a:srgbClr val="1C4587"/>
              </a:solidFill>
              <a:latin typeface="Calibri"/>
              <a:ea typeface="Calibri"/>
              <a:cs typeface="Calibri"/>
              <a:sym typeface="Calibri"/>
            </a:endParaRPr>
          </a:p>
        </p:txBody>
      </p:sp>
      <p:sp>
        <p:nvSpPr>
          <p:cNvPr id="318" name="Google Shape;318;p42"/>
          <p:cNvSpPr txBox="1">
            <a:spLocks noGrp="1"/>
          </p:cNvSpPr>
          <p:nvPr>
            <p:ph type="title"/>
          </p:nvPr>
        </p:nvSpPr>
        <p:spPr>
          <a:xfrm>
            <a:off x="1073700" y="535775"/>
            <a:ext cx="7055700" cy="9108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SzPts val="990"/>
              <a:buNone/>
            </a:pPr>
            <a:r>
              <a:rPr lang="en" sz="2500">
                <a:solidFill>
                  <a:srgbClr val="1C4587"/>
                </a:solidFill>
                <a:latin typeface="Roboto Slab"/>
                <a:ea typeface="Roboto Slab"/>
                <a:cs typeface="Roboto Slab"/>
                <a:sym typeface="Roboto Slab"/>
              </a:rPr>
              <a:t>RFI Response</a:t>
            </a:r>
            <a:endParaRPr sz="2500">
              <a:solidFill>
                <a:srgbClr val="1C4587"/>
              </a:solidFill>
              <a:latin typeface="Roboto Slab"/>
              <a:ea typeface="Roboto Slab"/>
              <a:cs typeface="Roboto Slab"/>
              <a:sym typeface="Roboto Slab"/>
            </a:endParaRPr>
          </a:p>
          <a:p>
            <a:pPr marL="0" lvl="0" indent="0" algn="l" rtl="0">
              <a:lnSpc>
                <a:spcPct val="115000"/>
              </a:lnSpc>
              <a:spcBef>
                <a:spcPts val="0"/>
              </a:spcBef>
              <a:spcAft>
                <a:spcPts val="1200"/>
              </a:spcAft>
              <a:buSzPts val="1100"/>
              <a:buNone/>
            </a:pPr>
            <a:r>
              <a:rPr lang="en" sz="2500">
                <a:solidFill>
                  <a:srgbClr val="1C4587"/>
                </a:solidFill>
                <a:latin typeface="Roboto Slab"/>
                <a:ea typeface="Roboto Slab"/>
                <a:cs typeface="Roboto Slab"/>
                <a:sym typeface="Roboto Slab"/>
              </a:rPr>
              <a:t>XI. Grievance Procedures</a:t>
            </a:r>
            <a:endParaRPr sz="2500">
              <a:solidFill>
                <a:srgbClr val="1C4587"/>
              </a:solidFill>
              <a:latin typeface="Roboto Slab"/>
              <a:ea typeface="Roboto Slab"/>
              <a:cs typeface="Roboto Slab"/>
              <a:sym typeface="Roboto Slab"/>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1073700" y="978425"/>
            <a:ext cx="7055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Audit review letter / audit conclusion</a:t>
            </a:r>
            <a:endParaRPr>
              <a:latin typeface="Roboto Slab"/>
              <a:ea typeface="Roboto Slab"/>
              <a:cs typeface="Roboto Slab"/>
              <a:sym typeface="Roboto Slab"/>
            </a:endParaRPr>
          </a:p>
        </p:txBody>
      </p:sp>
      <p:sp>
        <p:nvSpPr>
          <p:cNvPr id="324" name="Google Shape;324;p43"/>
          <p:cNvSpPr txBox="1">
            <a:spLocks noGrp="1"/>
          </p:cNvSpPr>
          <p:nvPr>
            <p:ph type="body" idx="1"/>
          </p:nvPr>
        </p:nvSpPr>
        <p:spPr>
          <a:xfrm>
            <a:off x="1073700" y="1685875"/>
            <a:ext cx="7055700" cy="310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Calibri"/>
                <a:ea typeface="Calibri"/>
                <a:cs typeface="Calibri"/>
                <a:sym typeface="Calibri"/>
              </a:rPr>
              <a:t>Received June 28, 2024 (+47 days since RFI response submitted)</a:t>
            </a:r>
            <a:endParaRPr>
              <a:latin typeface="Calibri"/>
              <a:ea typeface="Calibri"/>
              <a:cs typeface="Calibri"/>
              <a:sym typeface="Calibri"/>
            </a:endParaRPr>
          </a:p>
          <a:p>
            <a:pPr marL="0" lvl="0" indent="0" algn="l" rtl="0">
              <a:spcBef>
                <a:spcPts val="1200"/>
              </a:spcBef>
              <a:spcAft>
                <a:spcPts val="1200"/>
              </a:spcAft>
              <a:buClr>
                <a:schemeClr val="dk1"/>
              </a:buClr>
              <a:buSzPts val="1100"/>
              <a:buFont typeface="Arial"/>
              <a:buNone/>
            </a:pPr>
            <a:r>
              <a:rPr lang="en">
                <a:latin typeface="Calibri"/>
                <a:ea typeface="Calibri"/>
                <a:cs typeface="Calibri"/>
                <a:sym typeface="Calibri"/>
              </a:rPr>
              <a:t>OECRC has reviewed IDNR’s responses to the RFI,including the corresponding links IDNR provided on March 19, 2024, and determined that the responses generally fulfill the requirements for the questions on Form 4700-4. Accordingly, there is </a:t>
            </a:r>
            <a:r>
              <a:rPr lang="en">
                <a:highlight>
                  <a:srgbClr val="F1C232"/>
                </a:highlight>
                <a:latin typeface="Calibri"/>
                <a:ea typeface="Calibri"/>
                <a:cs typeface="Calibri"/>
                <a:sym typeface="Calibri"/>
              </a:rPr>
              <a:t>no further action required</a:t>
            </a:r>
            <a:r>
              <a:rPr lang="en">
                <a:latin typeface="Calibri"/>
                <a:ea typeface="Calibri"/>
                <a:cs typeface="Calibri"/>
                <a:sym typeface="Calibri"/>
              </a:rPr>
              <a:t> by IDNR at this time.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567025" y="496550"/>
            <a:ext cx="1716600" cy="100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EPA </a:t>
            </a:r>
            <a:endParaRPr>
              <a:latin typeface="Roboto Slab"/>
              <a:ea typeface="Roboto Slab"/>
              <a:cs typeface="Roboto Slab"/>
              <a:sym typeface="Roboto Slab"/>
            </a:endParaRPr>
          </a:p>
          <a:p>
            <a:pPr marL="0" lvl="0" indent="0" algn="l" rtl="0">
              <a:spcBef>
                <a:spcPts val="0"/>
              </a:spcBef>
              <a:spcAft>
                <a:spcPts val="0"/>
              </a:spcAft>
              <a:buNone/>
            </a:pPr>
            <a:r>
              <a:rPr lang="en">
                <a:latin typeface="Roboto Slab"/>
                <a:ea typeface="Roboto Slab"/>
                <a:cs typeface="Roboto Slab"/>
                <a:sym typeface="Roboto Slab"/>
              </a:rPr>
              <a:t>reviewed:</a:t>
            </a:r>
            <a:endParaRPr>
              <a:latin typeface="Roboto Slab"/>
              <a:ea typeface="Roboto Slab"/>
              <a:cs typeface="Roboto Slab"/>
              <a:sym typeface="Roboto Slab"/>
            </a:endParaRPr>
          </a:p>
        </p:txBody>
      </p:sp>
      <p:sp>
        <p:nvSpPr>
          <p:cNvPr id="330" name="Google Shape;330;p44"/>
          <p:cNvSpPr txBox="1">
            <a:spLocks noGrp="1"/>
          </p:cNvSpPr>
          <p:nvPr>
            <p:ph type="body" idx="1"/>
          </p:nvPr>
        </p:nvSpPr>
        <p:spPr>
          <a:xfrm>
            <a:off x="2443675" y="496550"/>
            <a:ext cx="5944200" cy="407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
                <a:latin typeface="Calibri"/>
                <a:ea typeface="Calibri"/>
                <a:cs typeface="Calibri"/>
                <a:sym typeface="Calibri"/>
              </a:rPr>
              <a:t>USFWS FY19 Report of Findings</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USFWS FY19 Closure Letter</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USDHS Civil Rights Evaluation</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USDHS Closure Email</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USFWS FY24 Initiation Letter</a:t>
            </a:r>
            <a:endParaRPr>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DNR Notice of Nondiscrimination – English</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DNR Notice of Nondiscrimination – Spanish</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DNR Data Collection SOP</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DNR Limited English Proficiency Plan – English</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DNR Limited English Proficiency Plan – Spanish</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DNR Discrimination Complaint Procedure – English</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DNR Discrimination Complaint Procedure - Spanish</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9"/>
          <p:cNvSpPr txBox="1">
            <a:spLocks noGrp="1"/>
          </p:cNvSpPr>
          <p:nvPr>
            <p:ph type="ctrTitle"/>
          </p:nvPr>
        </p:nvSpPr>
        <p:spPr>
          <a:xfrm>
            <a:off x="311708" y="1125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500" b="0">
                <a:latin typeface="Roboto Slab"/>
                <a:ea typeface="Roboto Slab"/>
                <a:cs typeface="Roboto Slab"/>
                <a:sym typeface="Roboto Slab"/>
              </a:rPr>
              <a:t>EPA’s Focus on Audits</a:t>
            </a:r>
            <a:endParaRPr sz="3500" b="0">
              <a:latin typeface="Roboto Slab"/>
              <a:ea typeface="Roboto Slab"/>
              <a:cs typeface="Roboto Slab"/>
              <a:sym typeface="Roboto Slab"/>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txBox="1">
            <a:spLocks noGrp="1"/>
          </p:cNvSpPr>
          <p:nvPr>
            <p:ph type="body" idx="1"/>
          </p:nvPr>
        </p:nvSpPr>
        <p:spPr>
          <a:xfrm>
            <a:off x="1044150" y="373225"/>
            <a:ext cx="7055700" cy="1582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By way of technical assistance, IDNR may wish to consider hyperlinking IDNR’s Civil Rights and Environmental Justice page on IDNR’s homepage instead of under the “About” tab to ensure prominent placement as required by 40 C.F.R. Sect. 7.95</a:t>
            </a:r>
            <a:endParaRPr>
              <a:latin typeface="Calibri"/>
              <a:ea typeface="Calibri"/>
              <a:cs typeface="Calibri"/>
              <a:sym typeface="Calibri"/>
            </a:endParaRPr>
          </a:p>
        </p:txBody>
      </p:sp>
      <p:pic>
        <p:nvPicPr>
          <p:cNvPr id="336" name="Google Shape;336;p45"/>
          <p:cNvPicPr preferRelativeResize="0"/>
          <p:nvPr/>
        </p:nvPicPr>
        <p:blipFill>
          <a:blip r:embed="rId3">
            <a:alphaModFix/>
          </a:blip>
          <a:stretch>
            <a:fillRect/>
          </a:stretch>
        </p:blipFill>
        <p:spPr>
          <a:xfrm>
            <a:off x="152400" y="2108125"/>
            <a:ext cx="8536309" cy="2882975"/>
          </a:xfrm>
          <a:prstGeom prst="rect">
            <a:avLst/>
          </a:prstGeom>
          <a:noFill/>
          <a:ln>
            <a:noFill/>
          </a:ln>
        </p:spPr>
      </p:pic>
      <p:sp>
        <p:nvSpPr>
          <p:cNvPr id="337" name="Google Shape;337;p45"/>
          <p:cNvSpPr/>
          <p:nvPr/>
        </p:nvSpPr>
        <p:spPr>
          <a:xfrm>
            <a:off x="7388725" y="2790225"/>
            <a:ext cx="1352862" cy="428652"/>
          </a:xfrm>
          <a:prstGeom prst="flowChartTerminator">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8" name="Google Shape;338;p45"/>
          <p:cNvSpPr/>
          <p:nvPr/>
        </p:nvSpPr>
        <p:spPr>
          <a:xfrm>
            <a:off x="4902400" y="3438225"/>
            <a:ext cx="2183274" cy="298836"/>
          </a:xfrm>
          <a:prstGeom prst="flowChartTerminator">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6"/>
          <p:cNvSpPr txBox="1">
            <a:spLocks noGrp="1"/>
          </p:cNvSpPr>
          <p:nvPr>
            <p:ph type="title"/>
          </p:nvPr>
        </p:nvSpPr>
        <p:spPr>
          <a:xfrm>
            <a:off x="1073700" y="978425"/>
            <a:ext cx="7055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Alternative next steps…</a:t>
            </a:r>
            <a:endParaRPr>
              <a:latin typeface="Roboto Slab"/>
              <a:ea typeface="Roboto Slab"/>
              <a:cs typeface="Roboto Slab"/>
              <a:sym typeface="Roboto Slab"/>
            </a:endParaRPr>
          </a:p>
        </p:txBody>
      </p:sp>
      <p:sp>
        <p:nvSpPr>
          <p:cNvPr id="344" name="Google Shape;344;p46"/>
          <p:cNvSpPr txBox="1">
            <a:spLocks noGrp="1"/>
          </p:cNvSpPr>
          <p:nvPr>
            <p:ph type="body" idx="1"/>
          </p:nvPr>
        </p:nvSpPr>
        <p:spPr>
          <a:xfrm>
            <a:off x="1073700" y="1685875"/>
            <a:ext cx="7055700" cy="2692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Calibri"/>
              <a:buAutoNum type="arabicParenBoth"/>
            </a:pPr>
            <a:r>
              <a:rPr lang="en">
                <a:latin typeface="Calibri"/>
                <a:ea typeface="Calibri"/>
                <a:cs typeface="Calibri"/>
                <a:sym typeface="Calibri"/>
              </a:rPr>
              <a:t>Additional RFIs; technical assistance</a:t>
            </a:r>
            <a:endParaRPr>
              <a:latin typeface="Calibri"/>
              <a:ea typeface="Calibri"/>
              <a:cs typeface="Calibri"/>
              <a:sym typeface="Calibri"/>
            </a:endParaRPr>
          </a:p>
          <a:p>
            <a:pPr marL="457200" lvl="0" indent="-342900" algn="l" rtl="0">
              <a:spcBef>
                <a:spcPts val="1000"/>
              </a:spcBef>
              <a:spcAft>
                <a:spcPts val="0"/>
              </a:spcAft>
              <a:buSzPts val="1800"/>
              <a:buFont typeface="Calibri"/>
              <a:buAutoNum type="arabicParenBoth"/>
            </a:pPr>
            <a:r>
              <a:rPr lang="en">
                <a:latin typeface="Calibri"/>
                <a:ea typeface="Calibri"/>
                <a:cs typeface="Calibri"/>
                <a:sym typeface="Calibri"/>
              </a:rPr>
              <a:t>Voluntary compliance agreement to correct deficiencies within 6 months</a:t>
            </a:r>
            <a:endParaRPr>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7"/>
          <p:cNvSpPr txBox="1">
            <a:spLocks noGrp="1"/>
          </p:cNvSpPr>
          <p:nvPr>
            <p:ph type="title"/>
          </p:nvPr>
        </p:nvSpPr>
        <p:spPr>
          <a:xfrm>
            <a:off x="952500" y="608425"/>
            <a:ext cx="7055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Audit Timeline</a:t>
            </a:r>
            <a:endParaRPr>
              <a:latin typeface="Roboto Slab"/>
              <a:ea typeface="Roboto Slab"/>
              <a:cs typeface="Roboto Slab"/>
              <a:sym typeface="Roboto Slab"/>
            </a:endParaRPr>
          </a:p>
        </p:txBody>
      </p:sp>
      <p:graphicFrame>
        <p:nvGraphicFramePr>
          <p:cNvPr id="350" name="Google Shape;350;p47"/>
          <p:cNvGraphicFramePr/>
          <p:nvPr/>
        </p:nvGraphicFramePr>
        <p:xfrm>
          <a:off x="952500" y="1367725"/>
          <a:ext cx="7239000" cy="2834490"/>
        </p:xfrm>
        <a:graphic>
          <a:graphicData uri="http://schemas.openxmlformats.org/drawingml/2006/table">
            <a:tbl>
              <a:tblPr>
                <a:noFill/>
                <a:tableStyleId>{A722CB1E-9BCD-47CE-9690-64B3FB12E78A}</a:tableStyleId>
              </a:tblPr>
              <a:tblGrid>
                <a:gridCol w="2601525">
                  <a:extLst>
                    <a:ext uri="{9D8B030D-6E8A-4147-A177-3AD203B41FA5}">
                      <a16:colId xmlns:a16="http://schemas.microsoft.com/office/drawing/2014/main" val="20000"/>
                    </a:ext>
                  </a:extLst>
                </a:gridCol>
                <a:gridCol w="46374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800">
                          <a:latin typeface="Calibri"/>
                          <a:ea typeface="Calibri"/>
                          <a:cs typeface="Calibri"/>
                          <a:sym typeface="Calibri"/>
                        </a:rPr>
                        <a:t>February 21</a:t>
                      </a:r>
                      <a:endParaRPr sz="1800">
                        <a:latin typeface="Calibri"/>
                        <a:ea typeface="Calibri"/>
                        <a:cs typeface="Calibri"/>
                        <a:sym typeface="Calibri"/>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Calibri"/>
                          <a:ea typeface="Calibri"/>
                          <a:cs typeface="Calibri"/>
                          <a:sym typeface="Calibri"/>
                        </a:rPr>
                        <a:t>DNR receives EPA email/letter initiating audit</a:t>
                      </a:r>
                      <a:endParaRPr sz="1800">
                        <a:latin typeface="Calibri"/>
                        <a:ea typeface="Calibri"/>
                        <a:cs typeface="Calibri"/>
                        <a:sym typeface="Calibri"/>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a:latin typeface="Calibri"/>
                          <a:ea typeface="Calibri"/>
                          <a:cs typeface="Calibri"/>
                          <a:sym typeface="Calibri"/>
                        </a:rPr>
                        <a:t>February 29</a:t>
                      </a:r>
                      <a:endParaRPr sz="1800">
                        <a:latin typeface="Calibri"/>
                        <a:ea typeface="Calibri"/>
                        <a:cs typeface="Calibri"/>
                        <a:sym typeface="Calibri"/>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Calibri"/>
                          <a:ea typeface="Calibri"/>
                          <a:cs typeface="Calibri"/>
                          <a:sym typeface="Calibri"/>
                        </a:rPr>
                        <a:t>Audit initiation meeting</a:t>
                      </a:r>
                      <a:endParaRPr sz="1800">
                        <a:latin typeface="Calibri"/>
                        <a:ea typeface="Calibri"/>
                        <a:cs typeface="Calibri"/>
                        <a:sym typeface="Calibri"/>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800">
                          <a:latin typeface="Calibri"/>
                          <a:ea typeface="Calibri"/>
                          <a:cs typeface="Calibri"/>
                          <a:sym typeface="Calibri"/>
                        </a:rPr>
                        <a:t>March 6</a:t>
                      </a:r>
                      <a:endParaRPr sz="1800">
                        <a:latin typeface="Calibri"/>
                        <a:ea typeface="Calibri"/>
                        <a:cs typeface="Calibri"/>
                        <a:sym typeface="Calibri"/>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Calibri"/>
                          <a:ea typeface="Calibri"/>
                          <a:cs typeface="Calibri"/>
                          <a:sym typeface="Calibri"/>
                        </a:rPr>
                        <a:t>DNR receives EPA’s request for information </a:t>
                      </a:r>
                      <a:endParaRPr sz="1800">
                        <a:latin typeface="Calibri"/>
                        <a:ea typeface="Calibri"/>
                        <a:cs typeface="Calibri"/>
                        <a:sym typeface="Calibri"/>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800">
                          <a:latin typeface="Calibri"/>
                          <a:ea typeface="Calibri"/>
                          <a:cs typeface="Calibri"/>
                          <a:sym typeface="Calibri"/>
                        </a:rPr>
                        <a:t>March 19</a:t>
                      </a:r>
                      <a:endParaRPr sz="1800">
                        <a:latin typeface="Calibri"/>
                        <a:ea typeface="Calibri"/>
                        <a:cs typeface="Calibri"/>
                        <a:sym typeface="Calibri"/>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Calibri"/>
                          <a:ea typeface="Calibri"/>
                          <a:cs typeface="Calibri"/>
                          <a:sym typeface="Calibri"/>
                        </a:rPr>
                        <a:t>DNR submits response to request for information</a:t>
                      </a:r>
                      <a:endParaRPr sz="1800">
                        <a:latin typeface="Calibri"/>
                        <a:ea typeface="Calibri"/>
                        <a:cs typeface="Calibri"/>
                        <a:sym typeface="Calibri"/>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800">
                          <a:latin typeface="Calibri"/>
                          <a:ea typeface="Calibri"/>
                          <a:cs typeface="Calibri"/>
                          <a:sym typeface="Calibri"/>
                        </a:rPr>
                        <a:t>June 28</a:t>
                      </a:r>
                      <a:endParaRPr sz="1800">
                        <a:latin typeface="Calibri"/>
                        <a:ea typeface="Calibri"/>
                        <a:cs typeface="Calibri"/>
                        <a:sym typeface="Calibri"/>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Calibri"/>
                          <a:ea typeface="Calibri"/>
                          <a:cs typeface="Calibri"/>
                          <a:sym typeface="Calibri"/>
                        </a:rPr>
                        <a:t>DNR receives EPA’s audit review letter concluding the audit</a:t>
                      </a:r>
                      <a:endParaRPr sz="1800">
                        <a:latin typeface="Calibri"/>
                        <a:ea typeface="Calibri"/>
                        <a:cs typeface="Calibri"/>
                        <a:sym typeface="Calibri"/>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8"/>
          <p:cNvSpPr txBox="1">
            <a:spLocks noGrp="1"/>
          </p:cNvSpPr>
          <p:nvPr>
            <p:ph type="subTitle" idx="1"/>
          </p:nvPr>
        </p:nvSpPr>
        <p:spPr>
          <a:xfrm>
            <a:off x="311700" y="2834125"/>
            <a:ext cx="8520600" cy="1519200"/>
          </a:xfrm>
          <a:prstGeom prst="rect">
            <a:avLst/>
          </a:prstGeom>
        </p:spPr>
        <p:txBody>
          <a:bodyPr spcFirstLastPara="1" wrap="square" lIns="91425" tIns="91425" rIns="91425" bIns="91425" anchor="t" anchorCtr="0">
            <a:normAutofit fontScale="70000" lnSpcReduction="20000"/>
          </a:bodyPr>
          <a:lstStyle/>
          <a:p>
            <a:pPr marL="0" lvl="0" indent="0" algn="ctr" rtl="0">
              <a:lnSpc>
                <a:spcPct val="115000"/>
              </a:lnSpc>
              <a:spcBef>
                <a:spcPts val="0"/>
              </a:spcBef>
              <a:spcAft>
                <a:spcPts val="0"/>
              </a:spcAft>
              <a:buNone/>
            </a:pPr>
            <a:r>
              <a:rPr lang="en" sz="2550">
                <a:latin typeface="Calibri"/>
                <a:ea typeface="Calibri"/>
                <a:cs typeface="Calibri"/>
                <a:sym typeface="Calibri"/>
              </a:rPr>
              <a:t>Rachel Zander</a:t>
            </a:r>
            <a:endParaRPr sz="2550">
              <a:latin typeface="Calibri"/>
              <a:ea typeface="Calibri"/>
              <a:cs typeface="Calibri"/>
              <a:sym typeface="Calibri"/>
            </a:endParaRPr>
          </a:p>
          <a:p>
            <a:pPr marL="0" lvl="0" indent="0" algn="ctr" rtl="0">
              <a:lnSpc>
                <a:spcPct val="115000"/>
              </a:lnSpc>
              <a:spcBef>
                <a:spcPts val="0"/>
              </a:spcBef>
              <a:spcAft>
                <a:spcPts val="0"/>
              </a:spcAft>
              <a:buNone/>
            </a:pPr>
            <a:r>
              <a:rPr lang="en" sz="2550">
                <a:latin typeface="Calibri"/>
                <a:ea typeface="Calibri"/>
                <a:cs typeface="Calibri"/>
                <a:sym typeface="Calibri"/>
              </a:rPr>
              <a:t>Iowa Department of Natural Resources</a:t>
            </a:r>
            <a:endParaRPr sz="2550">
              <a:latin typeface="Calibri"/>
              <a:ea typeface="Calibri"/>
              <a:cs typeface="Calibri"/>
              <a:sym typeface="Calibri"/>
            </a:endParaRPr>
          </a:p>
          <a:p>
            <a:pPr marL="0" lvl="0" indent="0" algn="ctr" rtl="0">
              <a:lnSpc>
                <a:spcPct val="115000"/>
              </a:lnSpc>
              <a:spcBef>
                <a:spcPts val="0"/>
              </a:spcBef>
              <a:spcAft>
                <a:spcPts val="0"/>
              </a:spcAft>
              <a:buNone/>
            </a:pPr>
            <a:r>
              <a:rPr lang="en" sz="2550">
                <a:latin typeface="Calibri"/>
                <a:ea typeface="Calibri"/>
                <a:cs typeface="Calibri"/>
                <a:sym typeface="Calibri"/>
              </a:rPr>
              <a:t>Civil Rights Coordinator &amp; Attorney</a:t>
            </a:r>
            <a:endParaRPr sz="2550">
              <a:latin typeface="Calibri"/>
              <a:ea typeface="Calibri"/>
              <a:cs typeface="Calibri"/>
              <a:sym typeface="Calibri"/>
            </a:endParaRPr>
          </a:p>
          <a:p>
            <a:pPr marL="0" lvl="0" indent="0" algn="ctr" rtl="0">
              <a:lnSpc>
                <a:spcPct val="115000"/>
              </a:lnSpc>
              <a:spcBef>
                <a:spcPts val="0"/>
              </a:spcBef>
              <a:spcAft>
                <a:spcPts val="0"/>
              </a:spcAft>
              <a:buNone/>
            </a:pPr>
            <a:r>
              <a:rPr lang="en" sz="2550" u="sng">
                <a:solidFill>
                  <a:schemeClr val="hlink"/>
                </a:solidFill>
                <a:latin typeface="Calibri"/>
                <a:ea typeface="Calibri"/>
                <a:cs typeface="Calibri"/>
                <a:sym typeface="Calibri"/>
                <a:hlinkClick r:id="rId3"/>
              </a:rPr>
              <a:t>rachel.zander@dnr.iowa.gov</a:t>
            </a:r>
            <a:endParaRPr sz="2550">
              <a:latin typeface="Calibri"/>
              <a:ea typeface="Calibri"/>
              <a:cs typeface="Calibri"/>
              <a:sym typeface="Calibri"/>
            </a:endParaRPr>
          </a:p>
          <a:p>
            <a:pPr marL="0" lvl="0" indent="0" algn="ctr" rtl="0">
              <a:lnSpc>
                <a:spcPct val="115000"/>
              </a:lnSpc>
              <a:spcBef>
                <a:spcPts val="0"/>
              </a:spcBef>
              <a:spcAft>
                <a:spcPts val="0"/>
              </a:spcAft>
              <a:buNone/>
            </a:pPr>
            <a:r>
              <a:rPr lang="en" sz="2550">
                <a:latin typeface="Calibri"/>
                <a:ea typeface="Calibri"/>
                <a:cs typeface="Calibri"/>
                <a:sym typeface="Calibri"/>
              </a:rPr>
              <a:t>515-305-0324</a:t>
            </a:r>
            <a:endParaRPr sz="2550">
              <a:latin typeface="Calibri"/>
              <a:ea typeface="Calibri"/>
              <a:cs typeface="Calibri"/>
              <a:sym typeface="Calibri"/>
            </a:endParaRPr>
          </a:p>
        </p:txBody>
      </p:sp>
      <p:sp>
        <p:nvSpPr>
          <p:cNvPr id="356" name="Google Shape;356;p4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500" b="0" dirty="0">
                <a:latin typeface="Roboto Slab"/>
                <a:ea typeface="Roboto Slab"/>
                <a:cs typeface="Roboto Slab"/>
                <a:sym typeface="Roboto Slab"/>
              </a:rPr>
              <a:t>Questions?</a:t>
            </a:r>
            <a:endParaRPr sz="3500" b="0" dirty="0">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0"/>
          <p:cNvSpPr txBox="1">
            <a:spLocks noGrp="1"/>
          </p:cNvSpPr>
          <p:nvPr>
            <p:ph type="body" idx="1"/>
          </p:nvPr>
        </p:nvSpPr>
        <p:spPr>
          <a:xfrm>
            <a:off x="535775" y="2772675"/>
            <a:ext cx="8268900" cy="18351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latin typeface="Calibri"/>
                <a:ea typeface="Calibri"/>
                <a:cs typeface="Calibri"/>
                <a:sym typeface="Calibri"/>
              </a:rPr>
              <a:t>Long-Term Performance Goal: By September 30, 2026, complete 305 audits to ensure EPA financial assistance recipients are complying with nondiscrimination program procedural requirements.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1200"/>
              </a:spcAft>
              <a:buNone/>
            </a:pPr>
            <a:r>
              <a:rPr lang="en">
                <a:latin typeface="Calibri"/>
                <a:ea typeface="Calibri"/>
                <a:cs typeface="Calibri"/>
                <a:sym typeface="Calibri"/>
              </a:rPr>
              <a:t>FY25-26 Draft NPG contains commitment to audits and has a placeholder for the final number. </a:t>
            </a:r>
            <a:endParaRPr>
              <a:latin typeface="Calibri"/>
              <a:ea typeface="Calibri"/>
              <a:cs typeface="Calibri"/>
              <a:sym typeface="Calibri"/>
            </a:endParaRPr>
          </a:p>
        </p:txBody>
      </p:sp>
      <p:pic>
        <p:nvPicPr>
          <p:cNvPr id="101" name="Google Shape;101;p10"/>
          <p:cNvPicPr preferRelativeResize="0"/>
          <p:nvPr/>
        </p:nvPicPr>
        <p:blipFill rotWithShape="1">
          <a:blip r:embed="rId3">
            <a:alphaModFix/>
          </a:blip>
          <a:srcRect b="79651"/>
          <a:stretch/>
        </p:blipFill>
        <p:spPr>
          <a:xfrm>
            <a:off x="2504713" y="312000"/>
            <a:ext cx="4134574" cy="679200"/>
          </a:xfrm>
          <a:prstGeom prst="rect">
            <a:avLst/>
          </a:prstGeom>
          <a:noFill/>
          <a:ln>
            <a:noFill/>
          </a:ln>
        </p:spPr>
      </p:pic>
      <p:pic>
        <p:nvPicPr>
          <p:cNvPr id="102" name="Google Shape;102;p10"/>
          <p:cNvPicPr preferRelativeResize="0"/>
          <p:nvPr/>
        </p:nvPicPr>
        <p:blipFill rotWithShape="1">
          <a:blip r:embed="rId3">
            <a:alphaModFix/>
          </a:blip>
          <a:srcRect t="59319"/>
          <a:stretch/>
        </p:blipFill>
        <p:spPr>
          <a:xfrm>
            <a:off x="2504713" y="1124620"/>
            <a:ext cx="4134574" cy="13578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1"/>
          <p:cNvSpPr txBox="1">
            <a:spLocks noGrp="1"/>
          </p:cNvSpPr>
          <p:nvPr>
            <p:ph type="title"/>
          </p:nvPr>
        </p:nvSpPr>
        <p:spPr>
          <a:xfrm>
            <a:off x="1073700" y="826025"/>
            <a:ext cx="7865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ECRCO Update</a:t>
            </a:r>
            <a:endParaRPr>
              <a:latin typeface="Roboto Slab"/>
              <a:ea typeface="Roboto Slab"/>
              <a:cs typeface="Roboto Slab"/>
              <a:sym typeface="Roboto Slab"/>
            </a:endParaRPr>
          </a:p>
          <a:p>
            <a:pPr marL="0" lvl="0" indent="0" algn="l" rtl="0">
              <a:spcBef>
                <a:spcPts val="0"/>
              </a:spcBef>
              <a:spcAft>
                <a:spcPts val="0"/>
              </a:spcAft>
              <a:buNone/>
            </a:pPr>
            <a:r>
              <a:rPr lang="en">
                <a:latin typeface="Roboto Slab"/>
                <a:ea typeface="Roboto Slab"/>
                <a:cs typeface="Roboto Slab"/>
                <a:sym typeface="Roboto Slab"/>
              </a:rPr>
              <a:t>National EJ Community Engagement Call </a:t>
            </a:r>
            <a:endParaRPr>
              <a:latin typeface="Roboto Slab"/>
              <a:ea typeface="Roboto Slab"/>
              <a:cs typeface="Roboto Slab"/>
              <a:sym typeface="Roboto Slab"/>
            </a:endParaRPr>
          </a:p>
          <a:p>
            <a:pPr marL="0" lvl="0" indent="0" algn="l" rtl="0">
              <a:spcBef>
                <a:spcPts val="0"/>
              </a:spcBef>
              <a:spcAft>
                <a:spcPts val="0"/>
              </a:spcAft>
              <a:buNone/>
            </a:pPr>
            <a:r>
              <a:rPr lang="en">
                <a:latin typeface="Roboto Slab"/>
                <a:ea typeface="Roboto Slab"/>
                <a:cs typeface="Roboto Slab"/>
                <a:sym typeface="Roboto Slab"/>
              </a:rPr>
              <a:t>7/16/24</a:t>
            </a:r>
            <a:endParaRPr>
              <a:latin typeface="Roboto Slab"/>
              <a:ea typeface="Roboto Slab"/>
              <a:cs typeface="Roboto Slab"/>
              <a:sym typeface="Roboto Slab"/>
            </a:endParaRPr>
          </a:p>
        </p:txBody>
      </p:sp>
      <p:sp>
        <p:nvSpPr>
          <p:cNvPr id="108" name="Google Shape;108;p11"/>
          <p:cNvSpPr txBox="1">
            <a:spLocks noGrp="1"/>
          </p:cNvSpPr>
          <p:nvPr>
            <p:ph type="body" idx="1"/>
          </p:nvPr>
        </p:nvSpPr>
        <p:spPr>
          <a:xfrm>
            <a:off x="1073700" y="2150250"/>
            <a:ext cx="7055700" cy="238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Calibri"/>
                <a:ea typeface="Calibri"/>
                <a:cs typeface="Calibri"/>
                <a:sym typeface="Calibri"/>
              </a:rPr>
              <a:t>Post-Award Audits Initiated: 14, with another 10 pending</a:t>
            </a:r>
            <a:endParaRPr>
              <a:latin typeface="Calibri"/>
              <a:ea typeface="Calibri"/>
              <a:cs typeface="Calibri"/>
              <a:sym typeface="Calibri"/>
            </a:endParaRPr>
          </a:p>
          <a:p>
            <a:pPr marL="0" lvl="0" indent="0" algn="l" rtl="0">
              <a:spcBef>
                <a:spcPts val="1200"/>
              </a:spcBef>
              <a:spcAft>
                <a:spcPts val="1200"/>
              </a:spcAft>
              <a:buNone/>
            </a:pPr>
            <a:r>
              <a:rPr lang="en">
                <a:latin typeface="Calibri"/>
                <a:ea typeface="Calibri"/>
                <a:cs typeface="Calibri"/>
                <a:sym typeface="Calibri"/>
              </a:rPr>
              <a:t>Post-Award Audits Completed: 9</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2"/>
          <p:cNvSpPr txBox="1">
            <a:spLocks noGrp="1"/>
          </p:cNvSpPr>
          <p:nvPr>
            <p:ph type="ctrTitle"/>
          </p:nvPr>
        </p:nvSpPr>
        <p:spPr>
          <a:xfrm>
            <a:off x="311708" y="13541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500" b="0">
                <a:latin typeface="Roboto Slab"/>
                <a:ea typeface="Roboto Slab"/>
                <a:cs typeface="Roboto Slab"/>
                <a:sym typeface="Roboto Slab"/>
              </a:rPr>
              <a:t>EPA’s Audit of Iowa DNR’s </a:t>
            </a:r>
            <a:endParaRPr sz="3500" b="0">
              <a:latin typeface="Roboto Slab"/>
              <a:ea typeface="Roboto Slab"/>
              <a:cs typeface="Roboto Slab"/>
              <a:sym typeface="Roboto Slab"/>
            </a:endParaRPr>
          </a:p>
          <a:p>
            <a:pPr marL="0" lvl="0" indent="0" algn="ctr" rtl="0">
              <a:spcBef>
                <a:spcPts val="0"/>
              </a:spcBef>
              <a:spcAft>
                <a:spcPts val="0"/>
              </a:spcAft>
              <a:buNone/>
            </a:pPr>
            <a:r>
              <a:rPr lang="en" sz="3500" b="0">
                <a:latin typeface="Roboto Slab"/>
                <a:ea typeface="Roboto Slab"/>
                <a:cs typeface="Roboto Slab"/>
                <a:sym typeface="Roboto Slab"/>
              </a:rPr>
              <a:t>Form 4700-4 </a:t>
            </a:r>
            <a:endParaRPr sz="3500" b="0">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3"/>
          <p:cNvSpPr txBox="1">
            <a:spLocks noGrp="1"/>
          </p:cNvSpPr>
          <p:nvPr>
            <p:ph type="title"/>
          </p:nvPr>
        </p:nvSpPr>
        <p:spPr>
          <a:xfrm>
            <a:off x="1073700" y="521225"/>
            <a:ext cx="7055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a:latin typeface="Roboto Slab"/>
                <a:ea typeface="Roboto Slab"/>
                <a:cs typeface="Roboto Slab"/>
                <a:sym typeface="Roboto Slab"/>
              </a:rPr>
              <a:t>Initiation Email</a:t>
            </a:r>
            <a:endParaRPr sz="2820">
              <a:latin typeface="Roboto Slab"/>
              <a:ea typeface="Roboto Slab"/>
              <a:cs typeface="Roboto Slab"/>
              <a:sym typeface="Roboto Slab"/>
            </a:endParaRPr>
          </a:p>
          <a:p>
            <a:pPr marL="0" lvl="0" indent="0" algn="l" rtl="0">
              <a:spcBef>
                <a:spcPts val="0"/>
              </a:spcBef>
              <a:spcAft>
                <a:spcPts val="0"/>
              </a:spcAft>
              <a:buSzPts val="990"/>
              <a:buNone/>
            </a:pPr>
            <a:endParaRPr sz="2820">
              <a:latin typeface="Roboto Slab"/>
              <a:ea typeface="Roboto Slab"/>
              <a:cs typeface="Roboto Slab"/>
              <a:sym typeface="Roboto Slab"/>
            </a:endParaRPr>
          </a:p>
        </p:txBody>
      </p:sp>
      <p:sp>
        <p:nvSpPr>
          <p:cNvPr id="119" name="Google Shape;119;p13"/>
          <p:cNvSpPr txBox="1"/>
          <p:nvPr/>
        </p:nvSpPr>
        <p:spPr>
          <a:xfrm>
            <a:off x="4040075" y="2607175"/>
            <a:ext cx="413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dk1"/>
                </a:solidFill>
                <a:latin typeface="Calibri"/>
                <a:ea typeface="Calibri"/>
                <a:cs typeface="Calibri"/>
                <a:sym typeface="Calibri"/>
              </a:rPr>
              <a:t>Region</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3"/>
          <p:cNvSpPr txBox="1"/>
          <p:nvPr/>
        </p:nvSpPr>
        <p:spPr>
          <a:xfrm>
            <a:off x="1073700" y="1051300"/>
            <a:ext cx="52887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February 21, 2024</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Email from: V’Hesspa Glenn, Case Manager, OEJECR</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Initiation letter attached</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CC:</a:t>
            </a:r>
            <a:endParaRPr sz="1800">
              <a:solidFill>
                <a:schemeClr val="dk1"/>
              </a:solidFill>
              <a:latin typeface="Calibri"/>
              <a:ea typeface="Calibri"/>
              <a:cs typeface="Calibri"/>
              <a:sym typeface="Calibri"/>
            </a:endParaRPr>
          </a:p>
        </p:txBody>
      </p:sp>
      <p:grpSp>
        <p:nvGrpSpPr>
          <p:cNvPr id="121" name="Google Shape;121;p13"/>
          <p:cNvGrpSpPr/>
          <p:nvPr/>
        </p:nvGrpSpPr>
        <p:grpSpPr>
          <a:xfrm>
            <a:off x="2921450" y="2314014"/>
            <a:ext cx="1944600" cy="2651996"/>
            <a:chOff x="3071457" y="2013875"/>
            <a:chExt cx="1944600" cy="1569600"/>
          </a:xfrm>
        </p:grpSpPr>
        <p:sp>
          <p:nvSpPr>
            <p:cNvPr id="122" name="Google Shape;122;p13"/>
            <p:cNvSpPr/>
            <p:nvPr/>
          </p:nvSpPr>
          <p:spPr>
            <a:xfrm rot="10800000" flipH="1">
              <a:off x="3071457" y="2013875"/>
              <a:ext cx="1944600" cy="1569600"/>
            </a:xfrm>
            <a:prstGeom prst="round2DiagRect">
              <a:avLst>
                <a:gd name="adj1" fmla="val 0"/>
                <a:gd name="adj2" fmla="val 17764"/>
              </a:avLst>
            </a:prstGeom>
            <a:solidFill>
              <a:srgbClr val="0D5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23" name="Google Shape;123;p13"/>
            <p:cNvSpPr txBox="1"/>
            <p:nvPr/>
          </p:nvSpPr>
          <p:spPr>
            <a:xfrm>
              <a:off x="3316092" y="2166418"/>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FFFFFF"/>
                  </a:solidFill>
                  <a:latin typeface="Calibri"/>
                  <a:ea typeface="Calibri"/>
                  <a:cs typeface="Calibri"/>
                  <a:sym typeface="Calibri"/>
                </a:rPr>
                <a:t>Contractor</a:t>
              </a:r>
              <a:endParaRPr sz="1800" dirty="0">
                <a:solidFill>
                  <a:srgbClr val="FFFFFF"/>
                </a:solidFill>
                <a:latin typeface="Calibri"/>
                <a:ea typeface="Calibri"/>
                <a:cs typeface="Calibri"/>
                <a:sym typeface="Calibri"/>
              </a:endParaRPr>
            </a:p>
          </p:txBody>
        </p:sp>
        <p:sp>
          <p:nvSpPr>
            <p:cNvPr id="124" name="Google Shape;124;p13"/>
            <p:cNvSpPr txBox="1"/>
            <p:nvPr/>
          </p:nvSpPr>
          <p:spPr>
            <a:xfrm>
              <a:off x="3330209" y="2403758"/>
              <a:ext cx="1451700" cy="65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dirty="0">
                  <a:solidFill>
                    <a:srgbClr val="FFFFFF"/>
                  </a:solidFill>
                  <a:latin typeface="Calibri"/>
                  <a:ea typeface="Calibri"/>
                  <a:cs typeface="Calibri"/>
                  <a:sym typeface="Calibri"/>
                </a:rPr>
                <a:t>Environmental Engineer, Eastern Research Group, Inc. </a:t>
              </a:r>
              <a:endParaRPr sz="1500" dirty="0">
                <a:solidFill>
                  <a:srgbClr val="FFFFFF"/>
                </a:solidFill>
                <a:latin typeface="Calibri"/>
                <a:ea typeface="Calibri"/>
                <a:cs typeface="Calibri"/>
                <a:sym typeface="Calibri"/>
              </a:endParaRPr>
            </a:p>
            <a:p>
              <a:pPr marL="0" lvl="0" indent="0" algn="l" rtl="0">
                <a:lnSpc>
                  <a:spcPct val="115000"/>
                </a:lnSpc>
                <a:spcBef>
                  <a:spcPts val="1600"/>
                </a:spcBef>
                <a:spcAft>
                  <a:spcPts val="0"/>
                </a:spcAft>
                <a:buNone/>
              </a:pPr>
              <a:endParaRPr sz="1500" dirty="0">
                <a:solidFill>
                  <a:srgbClr val="FFFFFF"/>
                </a:solidFill>
                <a:latin typeface="Calibri"/>
                <a:ea typeface="Calibri"/>
                <a:cs typeface="Calibri"/>
                <a:sym typeface="Calibri"/>
              </a:endParaRPr>
            </a:p>
            <a:p>
              <a:pPr marL="0" lvl="0" indent="0" algn="l" rtl="0">
                <a:lnSpc>
                  <a:spcPct val="115000"/>
                </a:lnSpc>
                <a:spcBef>
                  <a:spcPts val="1600"/>
                </a:spcBef>
                <a:spcAft>
                  <a:spcPts val="1600"/>
                </a:spcAft>
                <a:buNone/>
              </a:pPr>
              <a:endParaRPr sz="1500" dirty="0">
                <a:solidFill>
                  <a:srgbClr val="FFFFFF"/>
                </a:solidFill>
                <a:latin typeface="Calibri"/>
                <a:ea typeface="Calibri"/>
                <a:cs typeface="Calibri"/>
                <a:sym typeface="Calibri"/>
              </a:endParaRPr>
            </a:p>
          </p:txBody>
        </p:sp>
      </p:grpSp>
      <p:grpSp>
        <p:nvGrpSpPr>
          <p:cNvPr id="125" name="Google Shape;125;p13"/>
          <p:cNvGrpSpPr/>
          <p:nvPr/>
        </p:nvGrpSpPr>
        <p:grpSpPr>
          <a:xfrm>
            <a:off x="979225" y="2314044"/>
            <a:ext cx="1944600" cy="2652153"/>
            <a:chOff x="1126863" y="2013875"/>
            <a:chExt cx="1944600" cy="1569600"/>
          </a:xfrm>
        </p:grpSpPr>
        <p:sp>
          <p:nvSpPr>
            <p:cNvPr id="126" name="Google Shape;126;p13"/>
            <p:cNvSpPr/>
            <p:nvPr/>
          </p:nvSpPr>
          <p:spPr>
            <a:xfrm>
              <a:off x="1126863" y="2013875"/>
              <a:ext cx="1944600" cy="1569600"/>
            </a:xfrm>
            <a:prstGeom prst="round2DiagRect">
              <a:avLst>
                <a:gd name="adj1" fmla="val 0"/>
                <a:gd name="adj2" fmla="val 17764"/>
              </a:avLst>
            </a:prstGeom>
            <a:solidFill>
              <a:srgbClr val="307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27" name="Google Shape;127;p13"/>
            <p:cNvSpPr txBox="1"/>
            <p:nvPr/>
          </p:nvSpPr>
          <p:spPr>
            <a:xfrm>
              <a:off x="1369015" y="2166391"/>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FFFFFF"/>
                  </a:solidFill>
                  <a:latin typeface="Calibri"/>
                  <a:ea typeface="Calibri"/>
                  <a:cs typeface="Calibri"/>
                  <a:sym typeface="Calibri"/>
                </a:rPr>
                <a:t>OEJECR</a:t>
              </a:r>
              <a:endParaRPr sz="1800" dirty="0">
                <a:solidFill>
                  <a:srgbClr val="FFFFFF"/>
                </a:solidFill>
                <a:latin typeface="Calibri"/>
                <a:ea typeface="Calibri"/>
                <a:cs typeface="Calibri"/>
                <a:sym typeface="Calibri"/>
              </a:endParaRPr>
            </a:p>
          </p:txBody>
        </p:sp>
        <p:sp>
          <p:nvSpPr>
            <p:cNvPr id="128" name="Google Shape;128;p13"/>
            <p:cNvSpPr txBox="1"/>
            <p:nvPr/>
          </p:nvSpPr>
          <p:spPr>
            <a:xfrm>
              <a:off x="1352285" y="2423431"/>
              <a:ext cx="1451700" cy="652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dirty="0">
                  <a:solidFill>
                    <a:srgbClr val="FFFFFF"/>
                  </a:solidFill>
                  <a:latin typeface="Calibri"/>
                  <a:ea typeface="Calibri"/>
                  <a:cs typeface="Calibri"/>
                  <a:sym typeface="Calibri"/>
                </a:rPr>
                <a:t>Anhthu Hoang</a:t>
              </a:r>
              <a:endParaRPr sz="1500" dirty="0">
                <a:solidFill>
                  <a:srgbClr val="FFFFFF"/>
                </a:solidFill>
                <a:latin typeface="Calibri"/>
                <a:ea typeface="Calibri"/>
                <a:cs typeface="Calibri"/>
                <a:sym typeface="Calibri"/>
              </a:endParaRPr>
            </a:p>
            <a:p>
              <a:pPr marL="0" lvl="0" indent="0" algn="l" rtl="0">
                <a:lnSpc>
                  <a:spcPct val="100000"/>
                </a:lnSpc>
                <a:spcBef>
                  <a:spcPts val="0"/>
                </a:spcBef>
                <a:spcAft>
                  <a:spcPts val="0"/>
                </a:spcAft>
                <a:buNone/>
              </a:pPr>
              <a:r>
                <a:rPr lang="en" sz="1500" dirty="0">
                  <a:solidFill>
                    <a:srgbClr val="FFFFFF"/>
                  </a:solidFill>
                  <a:latin typeface="Calibri"/>
                  <a:ea typeface="Calibri"/>
                  <a:cs typeface="Calibri"/>
                  <a:sym typeface="Calibri"/>
                </a:rPr>
                <a:t>Kurt Temple </a:t>
              </a:r>
              <a:endParaRPr sz="1500" dirty="0">
                <a:solidFill>
                  <a:srgbClr val="FFFFFF"/>
                </a:solidFill>
                <a:latin typeface="Calibri"/>
                <a:ea typeface="Calibri"/>
                <a:cs typeface="Calibri"/>
                <a:sym typeface="Calibri"/>
              </a:endParaRPr>
            </a:p>
            <a:p>
              <a:pPr marL="0" lvl="0" indent="0" algn="l" rtl="0">
                <a:lnSpc>
                  <a:spcPct val="100000"/>
                </a:lnSpc>
                <a:spcBef>
                  <a:spcPts val="0"/>
                </a:spcBef>
                <a:spcAft>
                  <a:spcPts val="0"/>
                </a:spcAft>
                <a:buNone/>
              </a:pPr>
              <a:r>
                <a:rPr lang="en" sz="1500" dirty="0">
                  <a:solidFill>
                    <a:srgbClr val="FFFFFF"/>
                  </a:solidFill>
                  <a:latin typeface="Calibri"/>
                  <a:ea typeface="Calibri"/>
                  <a:cs typeface="Calibri"/>
                  <a:sym typeface="Calibri"/>
                </a:rPr>
                <a:t>Lilian Dorka</a:t>
              </a:r>
              <a:endParaRPr sz="1500" dirty="0">
                <a:solidFill>
                  <a:srgbClr val="FFFFFF"/>
                </a:solidFill>
                <a:latin typeface="Calibri"/>
                <a:ea typeface="Calibri"/>
                <a:cs typeface="Calibri"/>
                <a:sym typeface="Calibri"/>
              </a:endParaRPr>
            </a:p>
            <a:p>
              <a:pPr marL="0" lvl="0" indent="0" algn="l" rtl="0">
                <a:lnSpc>
                  <a:spcPct val="100000"/>
                </a:lnSpc>
                <a:spcBef>
                  <a:spcPts val="0"/>
                </a:spcBef>
                <a:spcAft>
                  <a:spcPts val="0"/>
                </a:spcAft>
                <a:buNone/>
              </a:pPr>
              <a:endParaRPr sz="1500" dirty="0">
                <a:solidFill>
                  <a:srgbClr val="FFFFFF"/>
                </a:solidFill>
                <a:latin typeface="Calibri"/>
                <a:ea typeface="Calibri"/>
                <a:cs typeface="Calibri"/>
                <a:sym typeface="Calibri"/>
              </a:endParaRPr>
            </a:p>
          </p:txBody>
        </p:sp>
      </p:grpSp>
      <p:grpSp>
        <p:nvGrpSpPr>
          <p:cNvPr id="129" name="Google Shape;129;p13"/>
          <p:cNvGrpSpPr/>
          <p:nvPr/>
        </p:nvGrpSpPr>
        <p:grpSpPr>
          <a:xfrm>
            <a:off x="4863387" y="2314177"/>
            <a:ext cx="3556422" cy="2651996"/>
            <a:chOff x="5015938" y="2013875"/>
            <a:chExt cx="3001200" cy="1569600"/>
          </a:xfrm>
        </p:grpSpPr>
        <p:sp>
          <p:nvSpPr>
            <p:cNvPr id="130" name="Google Shape;130;p13"/>
            <p:cNvSpPr/>
            <p:nvPr/>
          </p:nvSpPr>
          <p:spPr>
            <a:xfrm>
              <a:off x="5015938" y="2013875"/>
              <a:ext cx="3001200" cy="1569600"/>
            </a:xfrm>
            <a:prstGeom prst="round2DiagRect">
              <a:avLst>
                <a:gd name="adj1" fmla="val 0"/>
                <a:gd name="adj2" fmla="val 17764"/>
              </a:avLst>
            </a:prstGeom>
            <a:solidFill>
              <a:srgbClr val="094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31" name="Google Shape;131;p13"/>
            <p:cNvSpPr txBox="1"/>
            <p:nvPr/>
          </p:nvSpPr>
          <p:spPr>
            <a:xfrm>
              <a:off x="5354967" y="2156434"/>
              <a:ext cx="241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FFFFFF"/>
                  </a:solidFill>
                  <a:latin typeface="Calibri"/>
                  <a:ea typeface="Calibri"/>
                  <a:cs typeface="Calibri"/>
                  <a:sym typeface="Calibri"/>
                </a:rPr>
                <a:t>Region 7</a:t>
              </a:r>
              <a:endParaRPr sz="1800" dirty="0">
                <a:solidFill>
                  <a:srgbClr val="FFFFFF"/>
                </a:solidFill>
                <a:latin typeface="Calibri"/>
                <a:ea typeface="Calibri"/>
                <a:cs typeface="Calibri"/>
                <a:sym typeface="Calibri"/>
              </a:endParaRPr>
            </a:p>
          </p:txBody>
        </p:sp>
        <p:sp>
          <p:nvSpPr>
            <p:cNvPr id="132" name="Google Shape;132;p13"/>
            <p:cNvSpPr txBox="1"/>
            <p:nvPr/>
          </p:nvSpPr>
          <p:spPr>
            <a:xfrm>
              <a:off x="5264600" y="2396271"/>
              <a:ext cx="2638800" cy="10257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FFFFFF"/>
                </a:buClr>
                <a:buSzPts val="1500"/>
                <a:buFont typeface="Calibri"/>
                <a:buChar char="-"/>
              </a:pPr>
              <a:r>
                <a:rPr lang="en" sz="1500" dirty="0">
                  <a:solidFill>
                    <a:srgbClr val="FFFFFF"/>
                  </a:solidFill>
                  <a:latin typeface="Calibri"/>
                  <a:ea typeface="Calibri"/>
                  <a:cs typeface="Calibri"/>
                  <a:sym typeface="Calibri"/>
                </a:rPr>
                <a:t>Division Director, Environmental Justice, Community Engagement, &amp; Env. Review Dvi.</a:t>
              </a:r>
              <a:endParaRPr sz="1500" dirty="0">
                <a:solidFill>
                  <a:srgbClr val="FFFFFF"/>
                </a:solidFill>
                <a:latin typeface="Calibri"/>
                <a:ea typeface="Calibri"/>
                <a:cs typeface="Calibri"/>
                <a:sym typeface="Calibri"/>
              </a:endParaRPr>
            </a:p>
            <a:p>
              <a:pPr marL="457200" lvl="0" indent="-323850" algn="l" rtl="0">
                <a:lnSpc>
                  <a:spcPct val="100000"/>
                </a:lnSpc>
                <a:spcBef>
                  <a:spcPts val="0"/>
                </a:spcBef>
                <a:spcAft>
                  <a:spcPts val="0"/>
                </a:spcAft>
                <a:buClr>
                  <a:srgbClr val="FFFFFF"/>
                </a:buClr>
                <a:buSzPts val="1500"/>
                <a:buFont typeface="Calibri"/>
                <a:buChar char="-"/>
              </a:pPr>
              <a:r>
                <a:rPr lang="en" sz="1500" dirty="0">
                  <a:solidFill>
                    <a:srgbClr val="FFFFFF"/>
                  </a:solidFill>
                  <a:latin typeface="Calibri"/>
                  <a:ea typeface="Calibri"/>
                  <a:cs typeface="Calibri"/>
                  <a:sym typeface="Calibri"/>
                </a:rPr>
                <a:t>Acting Regional Counsel</a:t>
              </a:r>
              <a:endParaRPr sz="1500" dirty="0">
                <a:solidFill>
                  <a:srgbClr val="FFFFFF"/>
                </a:solidFill>
                <a:latin typeface="Calibri"/>
                <a:ea typeface="Calibri"/>
                <a:cs typeface="Calibri"/>
                <a:sym typeface="Calibri"/>
              </a:endParaRPr>
            </a:p>
            <a:p>
              <a:pPr marL="457200" lvl="0" indent="-323850" algn="l" rtl="0">
                <a:lnSpc>
                  <a:spcPct val="100000"/>
                </a:lnSpc>
                <a:spcBef>
                  <a:spcPts val="0"/>
                </a:spcBef>
                <a:spcAft>
                  <a:spcPts val="0"/>
                </a:spcAft>
                <a:buClr>
                  <a:srgbClr val="FFFFFF"/>
                </a:buClr>
                <a:buSzPts val="1500"/>
                <a:buFont typeface="Calibri"/>
                <a:buChar char="-"/>
              </a:pPr>
              <a:r>
                <a:rPr lang="en" sz="1500" dirty="0">
                  <a:solidFill>
                    <a:srgbClr val="FFFFFF"/>
                  </a:solidFill>
                  <a:latin typeface="Calibri"/>
                  <a:ea typeface="Calibri"/>
                  <a:cs typeface="Calibri"/>
                  <a:sym typeface="Calibri"/>
                </a:rPr>
                <a:t>Assistant Regional Counsel (CR coordinator)</a:t>
              </a:r>
              <a:endParaRPr sz="1500" dirty="0">
                <a:solidFill>
                  <a:srgbClr val="FFFFFF"/>
                </a:solidFill>
                <a:latin typeface="Calibri"/>
                <a:ea typeface="Calibri"/>
                <a:cs typeface="Calibri"/>
                <a:sym typeface="Calibri"/>
              </a:endParaRPr>
            </a:p>
            <a:p>
              <a:pPr marL="457200" lvl="0" indent="-323850" algn="l" rtl="0">
                <a:lnSpc>
                  <a:spcPct val="100000"/>
                </a:lnSpc>
                <a:spcBef>
                  <a:spcPts val="0"/>
                </a:spcBef>
                <a:spcAft>
                  <a:spcPts val="0"/>
                </a:spcAft>
                <a:buClr>
                  <a:srgbClr val="FFFFFF"/>
                </a:buClr>
                <a:buSzPts val="1500"/>
                <a:buFont typeface="Calibri"/>
                <a:buChar char="-"/>
              </a:pPr>
              <a:r>
                <a:rPr lang="en" sz="1500" dirty="0">
                  <a:solidFill>
                    <a:srgbClr val="FFFFFF"/>
                  </a:solidFill>
                  <a:latin typeface="Calibri"/>
                  <a:ea typeface="Calibri"/>
                  <a:cs typeface="Calibri"/>
                  <a:sym typeface="Calibri"/>
                </a:rPr>
                <a:t>Office of Public Affairs staff</a:t>
              </a:r>
              <a:endParaRPr sz="1500" dirty="0">
                <a:solidFill>
                  <a:srgbClr val="FFFFFF"/>
                </a:solidFill>
                <a:latin typeface="Calibri"/>
                <a:ea typeface="Calibri"/>
                <a:cs typeface="Calibri"/>
                <a:sym typeface="Calibri"/>
              </a:endParaRPr>
            </a:p>
            <a:p>
              <a:pPr marL="0" lvl="0" indent="0" algn="l" rtl="0">
                <a:lnSpc>
                  <a:spcPct val="115000"/>
                </a:lnSpc>
                <a:spcBef>
                  <a:spcPts val="0"/>
                </a:spcBef>
                <a:spcAft>
                  <a:spcPts val="1600"/>
                </a:spcAft>
                <a:buNone/>
              </a:pPr>
              <a:endParaRPr sz="800" dirty="0">
                <a:solidFill>
                  <a:srgbClr val="FFFFFF"/>
                </a:solidFill>
                <a:latin typeface="Calibri"/>
                <a:ea typeface="Calibri"/>
                <a:cs typeface="Calibri"/>
                <a:sym typeface="Calibri"/>
              </a:endParaRPr>
            </a:p>
          </p:txBody>
        </p:sp>
      </p:grpSp>
      <p:grpSp>
        <p:nvGrpSpPr>
          <p:cNvPr id="133" name="Google Shape;133;p13"/>
          <p:cNvGrpSpPr/>
          <p:nvPr/>
        </p:nvGrpSpPr>
        <p:grpSpPr>
          <a:xfrm>
            <a:off x="2795878" y="3006071"/>
            <a:ext cx="260366" cy="260366"/>
            <a:chOff x="3157188" y="909150"/>
            <a:chExt cx="470400" cy="470400"/>
          </a:xfrm>
        </p:grpSpPr>
        <p:sp>
          <p:nvSpPr>
            <p:cNvPr id="134" name="Google Shape;134;p13"/>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5" name="Google Shape;135;p13"/>
            <p:cNvSpPr/>
            <p:nvPr/>
          </p:nvSpPr>
          <p:spPr>
            <a:xfrm>
              <a:off x="3243138" y="995100"/>
              <a:ext cx="298500" cy="298500"/>
            </a:xfrm>
            <a:prstGeom prst="mathPlus">
              <a:avLst>
                <a:gd name="adj1" fmla="val 9900"/>
              </a:avLst>
            </a:prstGeom>
            <a:solidFill>
              <a:srgbClr val="307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grpSp>
      <p:grpSp>
        <p:nvGrpSpPr>
          <p:cNvPr id="136" name="Google Shape;136;p13"/>
          <p:cNvGrpSpPr/>
          <p:nvPr/>
        </p:nvGrpSpPr>
        <p:grpSpPr>
          <a:xfrm>
            <a:off x="4736678" y="3006071"/>
            <a:ext cx="260366" cy="260366"/>
            <a:chOff x="3157188" y="909150"/>
            <a:chExt cx="470400" cy="470400"/>
          </a:xfrm>
        </p:grpSpPr>
        <p:sp>
          <p:nvSpPr>
            <p:cNvPr id="137" name="Google Shape;137;p13"/>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8" name="Google Shape;138;p13"/>
            <p:cNvSpPr/>
            <p:nvPr/>
          </p:nvSpPr>
          <p:spPr>
            <a:xfrm>
              <a:off x="3243138" y="995100"/>
              <a:ext cx="298500" cy="298500"/>
            </a:xfrm>
            <a:prstGeom prst="mathPlus">
              <a:avLst>
                <a:gd name="adj1" fmla="val 9900"/>
              </a:avLst>
            </a:prstGeom>
            <a:solidFill>
              <a:srgbClr val="307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4"/>
          <p:cNvSpPr txBox="1">
            <a:spLocks noGrp="1"/>
          </p:cNvSpPr>
          <p:nvPr>
            <p:ph type="body" idx="1"/>
          </p:nvPr>
        </p:nvSpPr>
        <p:spPr>
          <a:xfrm>
            <a:off x="1073700" y="1685875"/>
            <a:ext cx="7055700" cy="2918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a:latin typeface="Calibri"/>
                <a:ea typeface="Calibri"/>
                <a:cs typeface="Calibri"/>
                <a:sym typeface="Calibri"/>
              </a:rPr>
              <a:t>“The audit will confirm whether an EPA recipient, whose Form is selected for audit, fulfills the nondiscrimination regulation requirements as indicated on </a:t>
            </a:r>
            <a:r>
              <a:rPr lang="en" sz="2000" u="sng">
                <a:latin typeface="Calibri"/>
                <a:ea typeface="Calibri"/>
                <a:cs typeface="Calibri"/>
                <a:sym typeface="Calibri"/>
              </a:rPr>
              <a:t>the specified Form</a:t>
            </a:r>
            <a:r>
              <a:rPr lang="en" sz="2000">
                <a:latin typeface="Calibri"/>
                <a:ea typeface="Calibri"/>
                <a:cs typeface="Calibri"/>
                <a:sym typeface="Calibri"/>
              </a:rPr>
              <a:t> that was reviewed by EPA at the time of application for EPA financial assistance.”</a:t>
            </a:r>
            <a:endParaRPr sz="2000">
              <a:latin typeface="Calibri"/>
              <a:ea typeface="Calibri"/>
              <a:cs typeface="Calibri"/>
              <a:sym typeface="Calibri"/>
            </a:endParaRPr>
          </a:p>
          <a:p>
            <a:pPr marL="457200" lvl="0" indent="-355600" algn="l" rtl="0">
              <a:spcBef>
                <a:spcPts val="1200"/>
              </a:spcBef>
              <a:spcAft>
                <a:spcPts val="0"/>
              </a:spcAft>
              <a:buSzPts val="2000"/>
              <a:buFont typeface="Calibri"/>
              <a:buChar char="-"/>
            </a:pPr>
            <a:r>
              <a:rPr lang="en" sz="2000">
                <a:latin typeface="Calibri"/>
                <a:ea typeface="Calibri"/>
                <a:cs typeface="Calibri"/>
                <a:sym typeface="Calibri"/>
              </a:rPr>
              <a:t>Specific form identified in the letter subject line and attached</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Letter identified which Form 4700-4 questions would be the focus of the audit</a:t>
            </a:r>
            <a:endParaRPr sz="2000">
              <a:latin typeface="Calibri"/>
              <a:ea typeface="Calibri"/>
              <a:cs typeface="Calibri"/>
              <a:sym typeface="Calibri"/>
            </a:endParaRPr>
          </a:p>
        </p:txBody>
      </p:sp>
      <p:sp>
        <p:nvSpPr>
          <p:cNvPr id="144" name="Google Shape;144;p14"/>
          <p:cNvSpPr txBox="1">
            <a:spLocks noGrp="1"/>
          </p:cNvSpPr>
          <p:nvPr>
            <p:ph type="title"/>
          </p:nvPr>
        </p:nvSpPr>
        <p:spPr>
          <a:xfrm>
            <a:off x="1073700" y="978425"/>
            <a:ext cx="7055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a:latin typeface="Roboto Slab"/>
                <a:ea typeface="Roboto Slab"/>
                <a:cs typeface="Roboto Slab"/>
                <a:sym typeface="Roboto Slab"/>
              </a:rPr>
              <a:t>Audit Initiation Letter: Focus</a:t>
            </a:r>
            <a:endParaRPr sz="2820">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2659</Words>
  <Application>Microsoft Office PowerPoint</Application>
  <PresentationFormat>On-screen Show (16:9)</PresentationFormat>
  <Paragraphs>234</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Roboto Serif</vt:lpstr>
      <vt:lpstr>Roboto</vt:lpstr>
      <vt:lpstr>Arial</vt:lpstr>
      <vt:lpstr>Roboto Medium</vt:lpstr>
      <vt:lpstr>Calibri</vt:lpstr>
      <vt:lpstr>Roboto Slab</vt:lpstr>
      <vt:lpstr>Roboto Thin</vt:lpstr>
      <vt:lpstr>Simple Light</vt:lpstr>
      <vt:lpstr>PowerPoint Presentation</vt:lpstr>
      <vt:lpstr>Iowa Department of Natural Resources</vt:lpstr>
      <vt:lpstr>Iowa DNR’s  civil rights program</vt:lpstr>
      <vt:lpstr>EPA’s Focus on Audits</vt:lpstr>
      <vt:lpstr>PowerPoint Presentation</vt:lpstr>
      <vt:lpstr>ECRCO Update National EJ Community Engagement Call  7/16/24</vt:lpstr>
      <vt:lpstr>EPA’s Audit of Iowa DNR’s  Form 4700-4 </vt:lpstr>
      <vt:lpstr>Initiation Email </vt:lpstr>
      <vt:lpstr>Audit Initiation Letter: Focus</vt:lpstr>
      <vt:lpstr>Audit Initiation Letter: Next Steps</vt:lpstr>
      <vt:lpstr>Audit Initiation Letter: Next Steps</vt:lpstr>
      <vt:lpstr>Audit Initiation Letter: Attachment 4700-4</vt:lpstr>
      <vt:lpstr>Form 4700-4: summary of requirements</vt:lpstr>
      <vt:lpstr>Form 4700-4: summary of requirements</vt:lpstr>
      <vt:lpstr>DNR’s immediate actions</vt:lpstr>
      <vt:lpstr>Audit initiation meeting</vt:lpstr>
      <vt:lpstr>Audit initiation meeting</vt:lpstr>
      <vt:lpstr>EPA’s request for information</vt:lpstr>
      <vt:lpstr>RFI III. Pending Civil Rights Lawsuits and Administrative Complaints. </vt:lpstr>
      <vt:lpstr>Response III. Pending Civil Rights Lawsuits and Administrative Complaints. </vt:lpstr>
      <vt:lpstr>RFI IV. Decided Civil Rights Lawsuits and Administrative Complaints</vt:lpstr>
      <vt:lpstr>Response IV. Decided Civil Rights Lawsuits and Administrative Complaints</vt:lpstr>
      <vt:lpstr>RFI V. Civil Rights Compliance Reviews.</vt:lpstr>
      <vt:lpstr>Response V. Civil Rights Compliance Reviews.</vt:lpstr>
      <vt:lpstr>RFI VI. Assistance for New Construction</vt:lpstr>
      <vt:lpstr>Response VI. Assistance for New Construction</vt:lpstr>
      <vt:lpstr>RFI VII. Notice of Nondiscrimination</vt:lpstr>
      <vt:lpstr>Response VII. Notice of Nondiscrimination</vt:lpstr>
      <vt:lpstr>Response VII. Notice of Nondiscrimination</vt:lpstr>
      <vt:lpstr>RFI VIII. Demographic Data</vt:lpstr>
      <vt:lpstr>RFI Response VIII. Demographic Data</vt:lpstr>
      <vt:lpstr>RFI IX. LEP Policy/Procedure</vt:lpstr>
      <vt:lpstr>RFI Response IX. LEP Policy/Procedure</vt:lpstr>
      <vt:lpstr>RFI  X. Nondiscrimination Coordinator</vt:lpstr>
      <vt:lpstr>RFI Response X. Nondiscrimination Coordinator</vt:lpstr>
      <vt:lpstr>RFI XI. Grievance Procedures</vt:lpstr>
      <vt:lpstr>RFI Response XI. Grievance Procedures</vt:lpstr>
      <vt:lpstr>Audit review letter / audit conclusion</vt:lpstr>
      <vt:lpstr>EPA  reviewed:</vt:lpstr>
      <vt:lpstr>PowerPoint Presentation</vt:lpstr>
      <vt:lpstr>Alternative next steps…</vt:lpstr>
      <vt:lpstr>Audit 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Zander, Rachel</dc:creator>
  <cp:lastModifiedBy>Zander, Rachel</cp:lastModifiedBy>
  <cp:revision>1</cp:revision>
  <dcterms:modified xsi:type="dcterms:W3CDTF">2024-07-16T21:27:24Z</dcterms:modified>
</cp:coreProperties>
</file>