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8" r:id="rId1"/>
    <p:sldMasterId id="2147484450" r:id="rId2"/>
  </p:sldMasterIdLst>
  <p:notesMasterIdLst>
    <p:notesMasterId r:id="rId11"/>
  </p:notesMasterIdLst>
  <p:sldIdLst>
    <p:sldId id="464" r:id="rId3"/>
    <p:sldId id="465" r:id="rId4"/>
    <p:sldId id="299" r:id="rId5"/>
    <p:sldId id="343" r:id="rId6"/>
    <p:sldId id="408" r:id="rId7"/>
    <p:sldId id="466" r:id="rId8"/>
    <p:sldId id="467" r:id="rId9"/>
    <p:sldId id="39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2EA"/>
    <a:srgbClr val="FF9000"/>
    <a:srgbClr val="006647"/>
    <a:srgbClr val="6B7D72"/>
    <a:srgbClr val="3498DB"/>
    <a:srgbClr val="FF6699"/>
    <a:srgbClr val="FF3399"/>
    <a:srgbClr val="FFFF66"/>
    <a:srgbClr val="9933FF"/>
    <a:srgbClr val="4C4D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87199" autoAdjust="0"/>
  </p:normalViewPr>
  <p:slideViewPr>
    <p:cSldViewPr snapToGrid="0">
      <p:cViewPr>
        <p:scale>
          <a:sx n="60" d="100"/>
          <a:sy n="60" d="100"/>
        </p:scale>
        <p:origin x="105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5F48F-3AD9-4B6F-89EF-DF8A42898878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2C4E3-03EF-4212-852E-B8974D3F6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1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tx1"/>
              </a:buClr>
              <a:buSzPct val="120000"/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LONG-STANDING PROGRAM AT STATE LEVEL TO PROVIDE TECHNICAL ASSISTANCE TO LOCAL GOVERNMENTS &amp; RECYCLING BUSINESSES</a:t>
            </a:r>
          </a:p>
          <a:p>
            <a:pPr marL="0" indent="0">
              <a:buClr>
                <a:schemeClr val="tx1"/>
              </a:buClr>
              <a:buSzPct val="120000"/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 – Transform the state’s economy from a linear disposal economy to a sustainable circular economy  </a:t>
            </a:r>
          </a:p>
          <a:p>
            <a:pPr marL="0" indent="0">
              <a:buClr>
                <a:schemeClr val="tx1"/>
              </a:buClr>
              <a:buSzPct val="120000"/>
              <a:buFont typeface="Arial" panose="020B0604020202020204" pitchFamily="34" charset="0"/>
              <a:buNone/>
            </a:pPr>
            <a:r>
              <a:rPr lang="en-US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</a:t>
            </a:r>
            <a:r>
              <a:rPr lang="en-US" sz="1200" b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ass’t</a:t>
            </a:r>
            <a:r>
              <a:rPr lang="en-US" sz="12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local governments &amp; recycling businesses</a:t>
            </a:r>
          </a:p>
          <a:p>
            <a:pPr marL="0" indent="0">
              <a:buClr>
                <a:schemeClr val="tx1"/>
              </a:buClr>
              <a:buSzPct val="120000"/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SOURCES OF PLASTIC POLLUTION</a:t>
            </a:r>
          </a:p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Litter  --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Intentional and Unintentional</a:t>
            </a:r>
          </a:p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Domestic &amp; International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5DFF6-C86B-4EE4-A988-D5FE60AE3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82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 Your Single Use</a:t>
            </a:r>
          </a:p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Offer Adequate Trash &amp; Recycling Services</a:t>
            </a:r>
          </a:p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Stop System Leakage</a:t>
            </a:r>
          </a:p>
          <a:p>
            <a:pPr marL="800100" lvl="1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Appropriate containers (esp. away from home)</a:t>
            </a:r>
          </a:p>
          <a:p>
            <a:pPr marL="800100" lvl="1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Trained collectors and collection vehicles that minimize loss</a:t>
            </a:r>
          </a:p>
          <a:p>
            <a:pPr marL="800100" lvl="1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Operational plans for material facilities to reduce debris / system leakage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 &amp; Enforcement</a:t>
            </a:r>
          </a:p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rgbClr val="FF3399"/>
                </a:solidFill>
              </a:rPr>
              <a:t>Increase Domestic Markets for Recyclable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5DFF6-C86B-4EE4-A988-D5FE60AE35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75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Tools for local implementation to provide clear, consistent messaging about what can and can’t be recycled.   </a:t>
            </a:r>
          </a:p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 of Informational and Education Tools for Local Implementation</a:t>
            </a:r>
          </a:p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225+ Local Governments Participated in the Campaign</a:t>
            </a:r>
          </a:p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DEACS Social Media Platforms: </a:t>
            </a:r>
          </a:p>
          <a:p>
            <a:pPr marL="800100" lvl="1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Reached  ~1 million people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5DFF6-C86B-4EE4-A988-D5FE60AE35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33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5DFF6-C86B-4EE4-A988-D5FE60AE35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81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909A562-F3CA-4540-9158-DD701BAC3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3399"/>
                </a:solidFill>
              </a:rPr>
              <a:t>Increase Domestic Markets for Recyclable Materials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909A562-F3CA-4540-9158-DD701BAC3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3399"/>
                </a:solidFill>
              </a:rPr>
              <a:t>Increase Domestic Markets for Recyclable Materials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7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909A562-F3CA-4540-9158-DD701BAC3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FF3399"/>
                </a:solidFill>
              </a:rPr>
              <a:t>Increase Domestic Markets for Recyclable Materials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81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4" y="3235766"/>
            <a:ext cx="5865181" cy="713497"/>
          </a:xfrm>
        </p:spPr>
        <p:txBody>
          <a:bodyPr anchor="ctr">
            <a:normAutofit/>
          </a:bodyPr>
          <a:lstStyle>
            <a:lvl1pPr algn="r">
              <a:defRPr sz="21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3" y="2928376"/>
            <a:ext cx="4489143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5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</p:spTree>
    <p:extLst>
      <p:ext uri="{BB962C8B-B14F-4D97-AF65-F5344CB8AC3E}">
        <p14:creationId xmlns:p14="http://schemas.microsoft.com/office/powerpoint/2010/main" val="940679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7" y="159510"/>
            <a:ext cx="718146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7" y="517743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02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9"/>
            <a:ext cx="10515600" cy="5019673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598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</p:spTree>
    <p:extLst>
      <p:ext uri="{BB962C8B-B14F-4D97-AF65-F5344CB8AC3E}">
        <p14:creationId xmlns:p14="http://schemas.microsoft.com/office/powerpoint/2010/main" val="2975655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8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</p:spTree>
    <p:extLst>
      <p:ext uri="{BB962C8B-B14F-4D97-AF65-F5344CB8AC3E}">
        <p14:creationId xmlns:p14="http://schemas.microsoft.com/office/powerpoint/2010/main" val="1014751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2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558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7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175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</p:spTree>
    <p:extLst>
      <p:ext uri="{BB962C8B-B14F-4D97-AF65-F5344CB8AC3E}">
        <p14:creationId xmlns:p14="http://schemas.microsoft.com/office/powerpoint/2010/main" val="1555055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5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9" cy="420167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243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89" y="1896631"/>
            <a:ext cx="5157835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4" y="1360900"/>
            <a:ext cx="6395159" cy="4201670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904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8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140910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9"/>
            <a:ext cx="10515600" cy="5019673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5199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7" y="1290869"/>
            <a:ext cx="4975843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2" y="1290987"/>
            <a:ext cx="6688121" cy="5127568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6756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5" y="1311318"/>
            <a:ext cx="4975843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4" y="1311318"/>
            <a:ext cx="6688121" cy="5127568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822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337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1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</p:spTree>
    <p:extLst>
      <p:ext uri="{BB962C8B-B14F-4D97-AF65-F5344CB8AC3E}">
        <p14:creationId xmlns:p14="http://schemas.microsoft.com/office/powerpoint/2010/main" val="1379189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8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22483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6C7E29-6137-4843-9964-4088049105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03363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28E404-AC40-40AE-94A0-47FAB43B81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66082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BC2BB-A2E4-49BC-9B2C-0114E48073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06257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6D9842-62A5-4291-AA20-26B2D0B8B0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25630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5"/>
            <a:ext cx="737235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601"/>
            <a:ext cx="73723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33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6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27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603"/>
            <a:ext cx="10058400" cy="1450757"/>
          </a:xfrm>
        </p:spPr>
        <p:txBody>
          <a:bodyPr anchor="t"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46B7-AC8B-4482-9F09-DC1F527FFD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8D7FD-4185-421B-A8CA-2575E3CBB8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498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1615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575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787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067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872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46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79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21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60"/>
            <a:ext cx="706755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6"/>
            <a:ext cx="70675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09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319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49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7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30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572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7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6603"/>
            <a:ext cx="10058400" cy="1450757"/>
          </a:xfrm>
        </p:spPr>
        <p:txBody>
          <a:bodyPr anchor="t"/>
          <a:lstStyle>
            <a:lvl1pPr>
              <a:defRPr>
                <a:solidFill>
                  <a:srgbClr val="0030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246B7-AC8B-4482-9F09-DC1F527FFD9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8D7FD-4185-421B-A8CA-2575E3CBB80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507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8"/>
            <a:ext cx="10515600" cy="1061245"/>
          </a:xfrm>
        </p:spPr>
        <p:txBody>
          <a:bodyPr>
            <a:normAutofit/>
          </a:bodyPr>
          <a:lstStyle>
            <a:lvl1pPr algn="ctr">
              <a:defRPr sz="27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39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2"/>
            <a:ext cx="6029327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6" y="563463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4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2"/>
            <a:ext cx="619577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5" y="563463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281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2"/>
            <a:ext cx="626745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3"/>
            <a:ext cx="62674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65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2"/>
            <a:ext cx="7323245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3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2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90654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8413" y="5687777"/>
            <a:ext cx="1006412" cy="69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2"/>
            <a:ext cx="6449951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7"/>
            <a:ext cx="10515600" cy="4755355"/>
          </a:xfrm>
        </p:spPr>
        <p:txBody>
          <a:bodyPr>
            <a:normAutofit/>
          </a:bodyPr>
          <a:lstStyle>
            <a:lvl1pPr>
              <a:defRPr sz="15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3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3"/>
            <a:ext cx="6449951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5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1DDF5-0810-4483-8E1F-B309E2498E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82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  <p:sldLayoutId id="2147484424" r:id="rId6"/>
    <p:sldLayoutId id="2147484425" r:id="rId7"/>
    <p:sldLayoutId id="2147484426" r:id="rId8"/>
    <p:sldLayoutId id="2147484427" r:id="rId9"/>
    <p:sldLayoutId id="2147484428" r:id="rId10"/>
    <p:sldLayoutId id="2147484429" r:id="rId11"/>
    <p:sldLayoutId id="2147484430" r:id="rId12"/>
    <p:sldLayoutId id="2147484431" r:id="rId13"/>
    <p:sldLayoutId id="2147484432" r:id="rId14"/>
    <p:sldLayoutId id="2147484433" r:id="rId15"/>
    <p:sldLayoutId id="2147484434" r:id="rId16"/>
    <p:sldLayoutId id="2147484435" r:id="rId17"/>
    <p:sldLayoutId id="2147484436" r:id="rId18"/>
    <p:sldLayoutId id="2147484437" r:id="rId19"/>
    <p:sldLayoutId id="2147484438" r:id="rId20"/>
    <p:sldLayoutId id="2147484439" r:id="rId21"/>
    <p:sldLayoutId id="2147484440" r:id="rId22"/>
    <p:sldLayoutId id="2147484441" r:id="rId23"/>
    <p:sldLayoutId id="2147484442" r:id="rId24"/>
    <p:sldLayoutId id="2147484443" r:id="rId25"/>
    <p:sldLayoutId id="2147484444" r:id="rId26"/>
    <p:sldLayoutId id="2147484445" r:id="rId27"/>
    <p:sldLayoutId id="2147484446" r:id="rId28"/>
    <p:sldLayoutId id="2147484448" r:id="rId29"/>
    <p:sldLayoutId id="2147484449" r:id="rId30"/>
    <p:sldLayoutId id="2147484465" r:id="rId31"/>
    <p:sldLayoutId id="2147484466" r:id="rId32"/>
    <p:sldLayoutId id="2147484467" r:id="rId33"/>
    <p:sldLayoutId id="2147484468" r:id="rId3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8AC1117-6BA1-4349-B5F8-1B7A70E045D0}" type="datetimeFigureOut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9/20/2020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67A854B-EBD7-4213-9AFF-D759F3FAF65C}" type="slidenum">
              <a:rPr lang="en-US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436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  <p:sldLayoutId id="2147484463" r:id="rId12"/>
    <p:sldLayoutId id="2147484469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wendy.worley@ncdenr.gov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://www.recyclenc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C45E6D-25AD-4660-99C0-AE937F6FCCD2}"/>
              </a:ext>
            </a:extLst>
          </p:cNvPr>
          <p:cNvSpPr/>
          <p:nvPr/>
        </p:nvSpPr>
        <p:spPr>
          <a:xfrm>
            <a:off x="509829" y="1202351"/>
            <a:ext cx="11532268" cy="139566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D13EE01-AB0E-4EB4-B3AF-3AC537999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673" y="6315326"/>
            <a:ext cx="1520327" cy="542674"/>
          </a:xfrm>
          <a:prstGeom prst="rect">
            <a:avLst/>
          </a:prstGeom>
        </p:spPr>
      </p:pic>
      <p:pic>
        <p:nvPicPr>
          <p:cNvPr id="3" name="Picture 2" descr="A group of stuffed animals sitting on top of a sandy beach&#10;&#10;Description automatically generated">
            <a:extLst>
              <a:ext uri="{FF2B5EF4-FFF2-40B4-BE49-F238E27FC236}">
                <a16:creationId xmlns:a16="http://schemas.microsoft.com/office/drawing/2014/main" id="{B733A83C-F8EA-4A84-A7D0-96CD5CE17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2432FA-0247-4226-83F2-18B2B7E3BD15}"/>
              </a:ext>
            </a:extLst>
          </p:cNvPr>
          <p:cNvSpPr txBox="1">
            <a:spLocks/>
          </p:cNvSpPr>
          <p:nvPr/>
        </p:nvSpPr>
        <p:spPr>
          <a:xfrm>
            <a:off x="509829" y="408448"/>
            <a:ext cx="10751729" cy="13956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60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Toward Plastics Reduction, Recycling, &amp; Reuse</a:t>
            </a:r>
            <a:endParaRPr lang="en-US" sz="6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31B1F14-0F60-4333-A9C6-0AB8DCA78964}"/>
              </a:ext>
            </a:extLst>
          </p:cNvPr>
          <p:cNvSpPr txBox="1">
            <a:spLocks/>
          </p:cNvSpPr>
          <p:nvPr/>
        </p:nvSpPr>
        <p:spPr>
          <a:xfrm>
            <a:off x="5128304" y="1433075"/>
            <a:ext cx="6523524" cy="1733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ct val="0"/>
              </a:spcBef>
              <a:spcAft>
                <a:spcPts val="200"/>
              </a:spcAft>
              <a:buClr>
                <a:schemeClr val="accent3"/>
              </a:buClr>
              <a:buSzPct val="100000"/>
              <a:buFont typeface="Calibri" panose="020F0502020204030204" pitchFamily="34" charset="0"/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3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90000"/>
              </a:lnSpc>
              <a:spcBef>
                <a:spcPts val="1800"/>
              </a:spcBef>
              <a:defRPr/>
            </a:pPr>
            <a:endParaRPr lang="en-US" sz="18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indent="0" algn="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23 September 2020</a:t>
            </a:r>
          </a:p>
          <a:p>
            <a:pPr marL="0" indent="0" algn="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400" b="1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Wendy Worley</a:t>
            </a:r>
          </a:p>
          <a:p>
            <a:pPr marL="0" indent="0" algn="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400" b="1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NC DEQ Recycling Program</a:t>
            </a:r>
          </a:p>
        </p:txBody>
      </p:sp>
    </p:spTree>
    <p:extLst>
      <p:ext uri="{BB962C8B-B14F-4D97-AF65-F5344CB8AC3E}">
        <p14:creationId xmlns:p14="http://schemas.microsoft.com/office/powerpoint/2010/main" val="211483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C45E6D-25AD-4660-99C0-AE937F6FCCD2}"/>
              </a:ext>
            </a:extLst>
          </p:cNvPr>
          <p:cNvSpPr/>
          <p:nvPr/>
        </p:nvSpPr>
        <p:spPr>
          <a:xfrm>
            <a:off x="509829" y="1202351"/>
            <a:ext cx="11532268" cy="139566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D13EE01-AB0E-4EB4-B3AF-3AC537999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673" y="6315326"/>
            <a:ext cx="1520327" cy="5426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27C8F-E6A4-4BB2-9D0C-E4DB0FB722E5}"/>
              </a:ext>
            </a:extLst>
          </p:cNvPr>
          <p:cNvSpPr txBox="1"/>
          <p:nvPr/>
        </p:nvSpPr>
        <p:spPr>
          <a:xfrm>
            <a:off x="453034" y="1273409"/>
            <a:ext cx="65366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Reduce Your Single Use</a:t>
            </a:r>
          </a:p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Offer Adequate Trash &amp; Recycling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77728-914D-4A58-BB27-AC6C38738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617" y="2192553"/>
            <a:ext cx="12786782" cy="46654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00DAFA-9401-4F44-AA07-09A7DB1C2CE5}"/>
              </a:ext>
            </a:extLst>
          </p:cNvPr>
          <p:cNvSpPr txBox="1">
            <a:spLocks/>
          </p:cNvSpPr>
          <p:nvPr/>
        </p:nvSpPr>
        <p:spPr>
          <a:xfrm>
            <a:off x="4765352" y="45074"/>
            <a:ext cx="3021221" cy="1023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tx1"/>
                </a:solidFill>
              </a:rPr>
              <a:t>Solutions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6CB93-3646-42C8-837C-57E3BCC8CB40}"/>
              </a:ext>
            </a:extLst>
          </p:cNvPr>
          <p:cNvSpPr txBox="1"/>
          <p:nvPr/>
        </p:nvSpPr>
        <p:spPr>
          <a:xfrm>
            <a:off x="7279558" y="1199683"/>
            <a:ext cx="41228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Stop System Leakage</a:t>
            </a:r>
          </a:p>
          <a:p>
            <a:pPr marL="342900" indent="-34290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 &amp; Enforcement</a:t>
            </a:r>
          </a:p>
        </p:txBody>
      </p:sp>
    </p:spTree>
    <p:extLst>
      <p:ext uri="{BB962C8B-B14F-4D97-AF65-F5344CB8AC3E}">
        <p14:creationId xmlns:p14="http://schemas.microsoft.com/office/powerpoint/2010/main" val="619182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" b="46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D13EE01-AB0E-4EB4-B3AF-3AC537999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1673" y="6315326"/>
            <a:ext cx="1520327" cy="54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8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DADA19-E554-44CA-8168-34B2EC499F85}"/>
              </a:ext>
            </a:extLst>
          </p:cNvPr>
          <p:cNvSpPr/>
          <p:nvPr/>
        </p:nvSpPr>
        <p:spPr>
          <a:xfrm>
            <a:off x="16903" y="1708272"/>
            <a:ext cx="11532268" cy="139566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1839" y="292127"/>
            <a:ext cx="10058400" cy="1450757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b="1" dirty="0">
                <a:solidFill>
                  <a:srgbClr val="86C2EA"/>
                </a:solidFill>
              </a:rPr>
              <a:t>Education and Enforcement </a:t>
            </a:r>
            <a:r>
              <a:rPr lang="en-US" sz="4000" b="1" dirty="0">
                <a:solidFill>
                  <a:srgbClr val="86C2EA"/>
                </a:solidFill>
              </a:rPr>
              <a:t>Customized Local Outreach Design</a:t>
            </a:r>
          </a:p>
        </p:txBody>
      </p:sp>
      <p:pic>
        <p:nvPicPr>
          <p:cNvPr id="4" name="Picture 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D13EE01-AB0E-4EB4-B3AF-3AC537999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673" y="6315326"/>
            <a:ext cx="1520327" cy="542674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23549">
            <a:off x="438436" y="1537871"/>
            <a:ext cx="4520065" cy="5157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28" y="1979477"/>
            <a:ext cx="3064849" cy="3914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232A0B-D56B-4E72-83E2-C3EDBFF988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988"/>
          <a:stretch/>
        </p:blipFill>
        <p:spPr>
          <a:xfrm>
            <a:off x="8175917" y="1323667"/>
            <a:ext cx="3601715" cy="470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4B7BB7A-E4A5-4E7E-9FFA-0F0E3AEB9447}"/>
              </a:ext>
            </a:extLst>
          </p:cNvPr>
          <p:cNvSpPr txBox="1">
            <a:spLocks/>
          </p:cNvSpPr>
          <p:nvPr/>
        </p:nvSpPr>
        <p:spPr>
          <a:xfrm>
            <a:off x="742951" y="180835"/>
            <a:ext cx="10763250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tx1"/>
              </a:buClr>
              <a:buSzPct val="120000"/>
            </a:pPr>
            <a:r>
              <a:rPr lang="en-US" sz="5400" b="1" dirty="0">
                <a:solidFill>
                  <a:srgbClr val="86C2EA"/>
                </a:solidFill>
              </a:rPr>
              <a:t>Increase Domestic Markets for Recyclable Materials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73B74F-9187-4A93-A760-13F9E7598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01" t="33113" r="22915" b="18195"/>
          <a:stretch/>
        </p:blipFill>
        <p:spPr>
          <a:xfrm>
            <a:off x="91553" y="1958146"/>
            <a:ext cx="11973067" cy="48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04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4B7BB7A-E4A5-4E7E-9FFA-0F0E3AEB9447}"/>
              </a:ext>
            </a:extLst>
          </p:cNvPr>
          <p:cNvSpPr txBox="1">
            <a:spLocks/>
          </p:cNvSpPr>
          <p:nvPr/>
        </p:nvSpPr>
        <p:spPr>
          <a:xfrm>
            <a:off x="6593305" y="180835"/>
            <a:ext cx="5340692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1"/>
              </a:buClr>
              <a:buSzPct val="120000"/>
            </a:pPr>
            <a:r>
              <a:rPr lang="en-US" sz="5400" b="1" dirty="0">
                <a:solidFill>
                  <a:srgbClr val="FF9000"/>
                </a:solidFill>
              </a:rPr>
              <a:t>Targeted Grant Making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F6471BA-9FCF-4C6E-A63E-86AECC736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" t="2447" r="-813" b="24071"/>
          <a:stretch/>
        </p:blipFill>
        <p:spPr>
          <a:xfrm rot="21103863">
            <a:off x="211554" y="313893"/>
            <a:ext cx="6324599" cy="5939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743A4-358A-4D02-AA33-E9D4AA613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723" y="1926990"/>
            <a:ext cx="6227274" cy="4528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277FD-B71F-4557-AB7A-57447C781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12" y="1936117"/>
            <a:ext cx="6143764" cy="4591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70D9B9-F46F-4F52-8589-DE70ECF87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853" y="1936117"/>
            <a:ext cx="6227275" cy="45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4B7BB7A-E4A5-4E7E-9FFA-0F0E3AEB9447}"/>
              </a:ext>
            </a:extLst>
          </p:cNvPr>
          <p:cNvSpPr txBox="1">
            <a:spLocks/>
          </p:cNvSpPr>
          <p:nvPr/>
        </p:nvSpPr>
        <p:spPr>
          <a:xfrm>
            <a:off x="1293895" y="144765"/>
            <a:ext cx="9604207" cy="16093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tx1"/>
              </a:buClr>
              <a:buSzPct val="120000"/>
            </a:pPr>
            <a:r>
              <a:rPr lang="en-US" sz="5400" b="1" dirty="0">
                <a:solidFill>
                  <a:srgbClr val="86C2EA"/>
                </a:solidFill>
              </a:rPr>
              <a:t>NC Recycling Market </a:t>
            </a:r>
          </a:p>
          <a:p>
            <a:pPr algn="ctr">
              <a:buClr>
                <a:schemeClr val="tx1"/>
              </a:buClr>
              <a:buSzPct val="120000"/>
            </a:pPr>
            <a:r>
              <a:rPr lang="en-US" sz="5400" b="1" dirty="0">
                <a:solidFill>
                  <a:srgbClr val="86C2EA"/>
                </a:solidFill>
              </a:rPr>
              <a:t>Development Roundtable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67F603-F885-44F4-9A4C-53FAB83DE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4" b="12230"/>
          <a:stretch/>
        </p:blipFill>
        <p:spPr>
          <a:xfrm>
            <a:off x="-191253" y="1913436"/>
            <a:ext cx="12574505" cy="476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15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ecyc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938" y="4807254"/>
            <a:ext cx="4015853" cy="12287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3A3153-9658-4DB8-8755-75F918A6CE7B}"/>
              </a:ext>
            </a:extLst>
          </p:cNvPr>
          <p:cNvSpPr/>
          <p:nvPr/>
        </p:nvSpPr>
        <p:spPr>
          <a:xfrm>
            <a:off x="1167318" y="1710359"/>
            <a:ext cx="10136221" cy="42801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402" y="1186826"/>
            <a:ext cx="6057094" cy="826748"/>
          </a:xfrm>
        </p:spPr>
        <p:txBody>
          <a:bodyPr>
            <a:noAutofit/>
          </a:bodyPr>
          <a:lstStyle/>
          <a:p>
            <a:r>
              <a:rPr lang="en-US" sz="5400" b="1" i="1" cap="all" dirty="0">
                <a:solidFill>
                  <a:srgbClr val="86C2EA"/>
                </a:solidFill>
                <a:latin typeface="Calibri" panose="020F0502020204030204" pitchFamily="34" charset="0"/>
              </a:rPr>
              <a:t>Thank you!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4724F-E997-4B9D-8225-DFCBD37ECB5D}"/>
              </a:ext>
            </a:extLst>
          </p:cNvPr>
          <p:cNvSpPr txBox="1"/>
          <p:nvPr/>
        </p:nvSpPr>
        <p:spPr>
          <a:xfrm>
            <a:off x="5654402" y="2661909"/>
            <a:ext cx="65185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Wendy Worley</a:t>
            </a:r>
          </a:p>
          <a:p>
            <a:r>
              <a:rPr lang="en-US" sz="2000" dirty="0"/>
              <a:t>Recycling and Materials Management Section</a:t>
            </a:r>
          </a:p>
          <a:p>
            <a:endParaRPr lang="en-US" sz="2000" dirty="0"/>
          </a:p>
          <a:p>
            <a:r>
              <a:rPr lang="en-US" sz="2000" dirty="0"/>
              <a:t>Division of Environmental Assistance and Customer Service</a:t>
            </a:r>
          </a:p>
          <a:p>
            <a:r>
              <a:rPr lang="en-US" sz="2000" dirty="0"/>
              <a:t>NC Department of Environmental Quality</a:t>
            </a:r>
          </a:p>
          <a:p>
            <a:endParaRPr lang="en-US" sz="2000" dirty="0"/>
          </a:p>
          <a:p>
            <a:r>
              <a:rPr lang="en-US" sz="2000" dirty="0"/>
              <a:t>919-707-8136</a:t>
            </a:r>
          </a:p>
          <a:p>
            <a:r>
              <a:rPr lang="en-US" sz="2000" dirty="0">
                <a:solidFill>
                  <a:srgbClr val="3498D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wendy.worley@ncdenr.gov</a:t>
            </a:r>
            <a:endParaRPr lang="en-US" sz="2000" dirty="0">
              <a:solidFill>
                <a:srgbClr val="3498DB"/>
              </a:solidFill>
            </a:endParaRPr>
          </a:p>
          <a:p>
            <a:endParaRPr lang="en-US" sz="2000" dirty="0">
              <a:solidFill>
                <a:srgbClr val="3498DB"/>
              </a:solidFill>
            </a:endParaRPr>
          </a:p>
          <a:p>
            <a:r>
              <a:rPr lang="en-US" sz="2000" u="sng" dirty="0">
                <a:solidFill>
                  <a:srgbClr val="3498D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www.recyclenc.org</a:t>
            </a:r>
            <a:endParaRPr lang="en-US" sz="2000" dirty="0">
              <a:solidFill>
                <a:srgbClr val="3498DB"/>
              </a:solidFill>
            </a:endParaRPr>
          </a:p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A901EF-F828-4244-A999-DBF7BD7E0E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573" y="5651544"/>
            <a:ext cx="1242978" cy="44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638748-7A9B-4E9E-96BD-A59A2098FA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" t="3793" r="5756" b="5177"/>
          <a:stretch/>
        </p:blipFill>
        <p:spPr>
          <a:xfrm>
            <a:off x="807937" y="2594754"/>
            <a:ext cx="4216871" cy="1946249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3820596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 Brand PowerPoint Template_16-9_Master_AlternateFonts_FINAL.pptx" id="{BCAB68BD-E938-4BEF-BD16-B7C2E013A8EC}" vid="{23935C45-A244-4831-9D28-A0E603222663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2651</TotalTime>
  <Words>258</Words>
  <Application>Microsoft Office PowerPoint</Application>
  <PresentationFormat>Widescreen</PresentationFormat>
  <Paragraphs>52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3_Office Theme</vt:lpstr>
      <vt:lpstr>Retrospect</vt:lpstr>
      <vt:lpstr>PowerPoint Presentation</vt:lpstr>
      <vt:lpstr>PowerPoint Presentation</vt:lpstr>
      <vt:lpstr>PowerPoint Presentation</vt:lpstr>
      <vt:lpstr>Education and Enforcement Customized Local Outreach Design</vt:lpstr>
      <vt:lpstr>PowerPoint Presentation</vt:lpstr>
      <vt:lpstr>PowerPoint Presentation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Worley, Wendy</dc:creator>
  <cp:lastModifiedBy>Worley, Wendy</cp:lastModifiedBy>
  <cp:revision>66</cp:revision>
  <dcterms:created xsi:type="dcterms:W3CDTF">2019-09-30T08:47:24Z</dcterms:created>
  <dcterms:modified xsi:type="dcterms:W3CDTF">2020-09-21T01:56:19Z</dcterms:modified>
</cp:coreProperties>
</file>