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59" r:id="rId3"/>
    <p:sldId id="337" r:id="rId4"/>
    <p:sldId id="400" r:id="rId5"/>
    <p:sldId id="399" r:id="rId6"/>
    <p:sldId id="381" r:id="rId7"/>
    <p:sldId id="262" r:id="rId8"/>
    <p:sldId id="263" r:id="rId9"/>
    <p:sldId id="261" r:id="rId10"/>
    <p:sldId id="332" r:id="rId11"/>
    <p:sldId id="331" r:id="rId12"/>
    <p:sldId id="319" r:id="rId13"/>
    <p:sldId id="333" r:id="rId14"/>
    <p:sldId id="33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105" d="100"/>
          <a:sy n="105"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8AB9DC-42EC-2545-B3F6-CDF6DE74B8F2}"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40D750EE-2977-F149-888B-2B5EB71A14BF}">
      <dgm:prSet phldrT="[Text]" custT="1"/>
      <dgm:spPr/>
      <dgm:t>
        <a:bodyPr/>
        <a:lstStyle/>
        <a:p>
          <a:pPr>
            <a:lnSpc>
              <a:spcPct val="150000"/>
            </a:lnSpc>
          </a:pPr>
          <a:r>
            <a:rPr lang="en-US" sz="2800" b="1" dirty="0">
              <a:latin typeface="+mn-lt"/>
            </a:rPr>
            <a:t>Demonstrate      and Document</a:t>
          </a:r>
        </a:p>
        <a:p>
          <a:pPr>
            <a:lnSpc>
              <a:spcPct val="90000"/>
            </a:lnSpc>
          </a:pPr>
          <a:r>
            <a:rPr lang="en-US" sz="2800" b="1" dirty="0">
              <a:latin typeface="+mn-lt"/>
            </a:rPr>
            <a:t> Success</a:t>
          </a:r>
        </a:p>
        <a:p>
          <a:pPr>
            <a:lnSpc>
              <a:spcPct val="90000"/>
            </a:lnSpc>
          </a:pPr>
          <a:r>
            <a:rPr lang="en-US" sz="2400" b="0" i="1" dirty="0">
              <a:latin typeface="+mn-lt"/>
            </a:rPr>
            <a:t>(Outcomes/Impacts) </a:t>
          </a:r>
        </a:p>
      </dgm:t>
    </dgm:pt>
    <dgm:pt modelId="{E101BB22-85A7-9E41-9AE7-FB7F5D5212DB}" type="parTrans" cxnId="{FF0A5700-7F11-AF40-AEA5-053740A53368}">
      <dgm:prSet/>
      <dgm:spPr/>
      <dgm:t>
        <a:bodyPr/>
        <a:lstStyle/>
        <a:p>
          <a:endParaRPr lang="en-US" sz="1100">
            <a:latin typeface="+mn-lt"/>
          </a:endParaRPr>
        </a:p>
      </dgm:t>
    </dgm:pt>
    <dgm:pt modelId="{4827DA07-5F3D-9444-8758-BC3C87B034A6}" type="sibTrans" cxnId="{FF0A5700-7F11-AF40-AEA5-053740A53368}">
      <dgm:prSet phldrT="03" phldr="0"/>
      <dgm:spPr/>
      <dgm:t>
        <a:bodyPr/>
        <a:lstStyle/>
        <a:p>
          <a:r>
            <a:rPr lang="en-US" dirty="0">
              <a:latin typeface="+mn-lt"/>
            </a:rPr>
            <a:t>03</a:t>
          </a:r>
        </a:p>
      </dgm:t>
    </dgm:pt>
    <dgm:pt modelId="{5BB1332C-EA24-5D47-ADDF-E83D0B1E0DF9}">
      <dgm:prSet phldrT="[Text]" custT="1"/>
      <dgm:spPr/>
      <dgm:t>
        <a:bodyPr/>
        <a:lstStyle/>
        <a:p>
          <a:r>
            <a:rPr lang="en-US" sz="2800" b="1" dirty="0">
              <a:latin typeface="+mn-lt"/>
            </a:rPr>
            <a:t>Generate </a:t>
          </a:r>
        </a:p>
        <a:p>
          <a:r>
            <a:rPr lang="en-US" sz="2800" b="1" dirty="0">
              <a:latin typeface="+mn-lt"/>
            </a:rPr>
            <a:t>Valuable </a:t>
          </a:r>
        </a:p>
        <a:p>
          <a:r>
            <a:rPr lang="en-US" sz="2800" b="1" dirty="0">
              <a:latin typeface="+mn-lt"/>
            </a:rPr>
            <a:t>Data</a:t>
          </a:r>
        </a:p>
        <a:p>
          <a:r>
            <a:rPr lang="en-US" sz="2400" b="0" i="1" dirty="0">
              <a:latin typeface="+mn-lt"/>
            </a:rPr>
            <a:t>(Fill a key data gap)</a:t>
          </a:r>
        </a:p>
      </dgm:t>
    </dgm:pt>
    <dgm:pt modelId="{F2DC696C-67CC-FE46-867C-62BA70EF9FA3}" type="sibTrans" cxnId="{802DABBE-F3C2-0F4C-ACD2-9E5B355D2B53}">
      <dgm:prSet phldrT="01" phldr="0"/>
      <dgm:spPr/>
      <dgm:t>
        <a:bodyPr/>
        <a:lstStyle/>
        <a:p>
          <a:r>
            <a:rPr lang="en-US" dirty="0">
              <a:latin typeface="+mn-lt"/>
            </a:rPr>
            <a:t>01</a:t>
          </a:r>
        </a:p>
      </dgm:t>
    </dgm:pt>
    <dgm:pt modelId="{18D266C8-F03F-5749-BB5E-E6B83092C2C2}" type="parTrans" cxnId="{802DABBE-F3C2-0F4C-ACD2-9E5B355D2B53}">
      <dgm:prSet/>
      <dgm:spPr/>
      <dgm:t>
        <a:bodyPr/>
        <a:lstStyle/>
        <a:p>
          <a:endParaRPr lang="en-US" sz="1100">
            <a:latin typeface="+mn-lt"/>
          </a:endParaRPr>
        </a:p>
      </dgm:t>
    </dgm:pt>
    <dgm:pt modelId="{08AEDC47-A0B6-DF4D-9037-FB118DA504D9}">
      <dgm:prSet phldrT="[Text]" custT="1"/>
      <dgm:spPr/>
      <dgm:t>
        <a:bodyPr/>
        <a:lstStyle/>
        <a:p>
          <a:r>
            <a:rPr lang="en-US" sz="2800" b="1" dirty="0">
              <a:latin typeface="+mn-lt"/>
            </a:rPr>
            <a:t>Create</a:t>
          </a:r>
        </a:p>
        <a:p>
          <a:r>
            <a:rPr lang="en-US" sz="2800" b="1" dirty="0">
              <a:latin typeface="+mn-lt"/>
            </a:rPr>
            <a:t>A Partnership  </a:t>
          </a:r>
        </a:p>
        <a:p>
          <a:r>
            <a:rPr lang="en-US" sz="2800" b="1" dirty="0">
              <a:latin typeface="+mn-lt"/>
            </a:rPr>
            <a:t>Network  </a:t>
          </a:r>
        </a:p>
        <a:p>
          <a:r>
            <a:rPr lang="en-US" sz="2400" b="0" i="1" dirty="0">
              <a:latin typeface="+mn-lt"/>
            </a:rPr>
            <a:t>(To leverage $’s) </a:t>
          </a:r>
        </a:p>
      </dgm:t>
    </dgm:pt>
    <dgm:pt modelId="{5B9DCE01-352D-C740-B1E1-359C0899FC3E}" type="sibTrans" cxnId="{8CF30712-3164-814B-9A81-FC66AB7E93B6}">
      <dgm:prSet phldrT="02" phldr="0"/>
      <dgm:spPr/>
      <dgm:t>
        <a:bodyPr/>
        <a:lstStyle/>
        <a:p>
          <a:r>
            <a:rPr lang="en-US">
              <a:latin typeface="+mn-lt"/>
            </a:rPr>
            <a:t>02</a:t>
          </a:r>
        </a:p>
      </dgm:t>
    </dgm:pt>
    <dgm:pt modelId="{556A046A-2363-1149-8F85-1418719FA7A7}" type="parTrans" cxnId="{8CF30712-3164-814B-9A81-FC66AB7E93B6}">
      <dgm:prSet/>
      <dgm:spPr/>
      <dgm:t>
        <a:bodyPr/>
        <a:lstStyle/>
        <a:p>
          <a:endParaRPr lang="en-US" sz="1100">
            <a:latin typeface="+mn-lt"/>
          </a:endParaRPr>
        </a:p>
      </dgm:t>
    </dgm:pt>
    <dgm:pt modelId="{6DCFAB1D-F78D-407A-ABF2-E820D541FD26}" type="pres">
      <dgm:prSet presAssocID="{D68AB9DC-42EC-2545-B3F6-CDF6DE74B8F2}" presName="Name0" presStyleCnt="0">
        <dgm:presLayoutVars>
          <dgm:animLvl val="lvl"/>
          <dgm:resizeHandles val="exact"/>
        </dgm:presLayoutVars>
      </dgm:prSet>
      <dgm:spPr/>
      <dgm:t>
        <a:bodyPr/>
        <a:lstStyle/>
        <a:p>
          <a:endParaRPr lang="en-US"/>
        </a:p>
      </dgm:t>
    </dgm:pt>
    <dgm:pt modelId="{AF93A2DF-B0A2-48A7-AAE0-CA980F9E275C}" type="pres">
      <dgm:prSet presAssocID="{5BB1332C-EA24-5D47-ADDF-E83D0B1E0DF9}" presName="compositeNode" presStyleCnt="0">
        <dgm:presLayoutVars>
          <dgm:bulletEnabled val="1"/>
        </dgm:presLayoutVars>
      </dgm:prSet>
      <dgm:spPr/>
    </dgm:pt>
    <dgm:pt modelId="{9A4397D1-F23D-44AF-8DF3-982ED9D5A01B}" type="pres">
      <dgm:prSet presAssocID="{5BB1332C-EA24-5D47-ADDF-E83D0B1E0DF9}" presName="bgRect" presStyleLbl="alignNode1" presStyleIdx="0" presStyleCnt="3"/>
      <dgm:spPr/>
      <dgm:t>
        <a:bodyPr/>
        <a:lstStyle/>
        <a:p>
          <a:endParaRPr lang="en-US"/>
        </a:p>
      </dgm:t>
    </dgm:pt>
    <dgm:pt modelId="{DEEC97D0-8E64-4E8B-B840-D496D6EE96E1}" type="pres">
      <dgm:prSet presAssocID="{F2DC696C-67CC-FE46-867C-62BA70EF9FA3}" presName="sibTransNodeRect" presStyleLbl="alignNode1" presStyleIdx="0" presStyleCnt="3">
        <dgm:presLayoutVars>
          <dgm:chMax val="0"/>
          <dgm:bulletEnabled val="1"/>
        </dgm:presLayoutVars>
      </dgm:prSet>
      <dgm:spPr/>
      <dgm:t>
        <a:bodyPr/>
        <a:lstStyle/>
        <a:p>
          <a:endParaRPr lang="en-US"/>
        </a:p>
      </dgm:t>
    </dgm:pt>
    <dgm:pt modelId="{03FC9CAE-571A-46DF-8B30-19F853FE1EAA}" type="pres">
      <dgm:prSet presAssocID="{5BB1332C-EA24-5D47-ADDF-E83D0B1E0DF9}" presName="nodeRect" presStyleLbl="alignNode1" presStyleIdx="0" presStyleCnt="3">
        <dgm:presLayoutVars>
          <dgm:bulletEnabled val="1"/>
        </dgm:presLayoutVars>
      </dgm:prSet>
      <dgm:spPr/>
      <dgm:t>
        <a:bodyPr/>
        <a:lstStyle/>
        <a:p>
          <a:endParaRPr lang="en-US"/>
        </a:p>
      </dgm:t>
    </dgm:pt>
    <dgm:pt modelId="{8BA25168-CDA8-41A2-AC0B-AB78BE41E238}" type="pres">
      <dgm:prSet presAssocID="{F2DC696C-67CC-FE46-867C-62BA70EF9FA3}" presName="sibTrans" presStyleCnt="0"/>
      <dgm:spPr/>
    </dgm:pt>
    <dgm:pt modelId="{E9E3AD2A-9BFC-49D7-B583-B950EE98A7BB}" type="pres">
      <dgm:prSet presAssocID="{08AEDC47-A0B6-DF4D-9037-FB118DA504D9}" presName="compositeNode" presStyleCnt="0">
        <dgm:presLayoutVars>
          <dgm:bulletEnabled val="1"/>
        </dgm:presLayoutVars>
      </dgm:prSet>
      <dgm:spPr/>
    </dgm:pt>
    <dgm:pt modelId="{CBEF2C47-3F77-492E-98E8-A10D77EC48B3}" type="pres">
      <dgm:prSet presAssocID="{08AEDC47-A0B6-DF4D-9037-FB118DA504D9}" presName="bgRect" presStyleLbl="alignNode1" presStyleIdx="1" presStyleCnt="3"/>
      <dgm:spPr/>
      <dgm:t>
        <a:bodyPr/>
        <a:lstStyle/>
        <a:p>
          <a:endParaRPr lang="en-US"/>
        </a:p>
      </dgm:t>
    </dgm:pt>
    <dgm:pt modelId="{27DBAE38-A4CC-42EB-9BC8-1C4BF4663A33}" type="pres">
      <dgm:prSet presAssocID="{5B9DCE01-352D-C740-B1E1-359C0899FC3E}" presName="sibTransNodeRect" presStyleLbl="alignNode1" presStyleIdx="1" presStyleCnt="3">
        <dgm:presLayoutVars>
          <dgm:chMax val="0"/>
          <dgm:bulletEnabled val="1"/>
        </dgm:presLayoutVars>
      </dgm:prSet>
      <dgm:spPr/>
      <dgm:t>
        <a:bodyPr/>
        <a:lstStyle/>
        <a:p>
          <a:endParaRPr lang="en-US"/>
        </a:p>
      </dgm:t>
    </dgm:pt>
    <dgm:pt modelId="{FF13F4D5-A8DE-45E3-B402-0F2A9D490AE2}" type="pres">
      <dgm:prSet presAssocID="{08AEDC47-A0B6-DF4D-9037-FB118DA504D9}" presName="nodeRect" presStyleLbl="alignNode1" presStyleIdx="1" presStyleCnt="3">
        <dgm:presLayoutVars>
          <dgm:bulletEnabled val="1"/>
        </dgm:presLayoutVars>
      </dgm:prSet>
      <dgm:spPr/>
      <dgm:t>
        <a:bodyPr/>
        <a:lstStyle/>
        <a:p>
          <a:endParaRPr lang="en-US"/>
        </a:p>
      </dgm:t>
    </dgm:pt>
    <dgm:pt modelId="{9D39F788-A19B-48ED-AF63-A78384A1314B}" type="pres">
      <dgm:prSet presAssocID="{5B9DCE01-352D-C740-B1E1-359C0899FC3E}" presName="sibTrans" presStyleCnt="0"/>
      <dgm:spPr/>
    </dgm:pt>
    <dgm:pt modelId="{73B833F0-5565-4C75-B860-B38F91CE3F8B}" type="pres">
      <dgm:prSet presAssocID="{40D750EE-2977-F149-888B-2B5EB71A14BF}" presName="compositeNode" presStyleCnt="0">
        <dgm:presLayoutVars>
          <dgm:bulletEnabled val="1"/>
        </dgm:presLayoutVars>
      </dgm:prSet>
      <dgm:spPr/>
    </dgm:pt>
    <dgm:pt modelId="{441A23BC-41CE-4FCD-92F5-D3E2F7899D08}" type="pres">
      <dgm:prSet presAssocID="{40D750EE-2977-F149-888B-2B5EB71A14BF}" presName="bgRect" presStyleLbl="alignNode1" presStyleIdx="2" presStyleCnt="3" custScaleX="99025" custLinFactNeighborX="116"/>
      <dgm:spPr/>
      <dgm:t>
        <a:bodyPr/>
        <a:lstStyle/>
        <a:p>
          <a:endParaRPr lang="en-US"/>
        </a:p>
      </dgm:t>
    </dgm:pt>
    <dgm:pt modelId="{166C50E6-E039-45A8-A512-33D133712EBB}" type="pres">
      <dgm:prSet presAssocID="{4827DA07-5F3D-9444-8758-BC3C87B034A6}" presName="sibTransNodeRect" presStyleLbl="alignNode1" presStyleIdx="2" presStyleCnt="3" custScaleY="78737">
        <dgm:presLayoutVars>
          <dgm:chMax val="0"/>
          <dgm:bulletEnabled val="1"/>
        </dgm:presLayoutVars>
      </dgm:prSet>
      <dgm:spPr/>
      <dgm:t>
        <a:bodyPr/>
        <a:lstStyle/>
        <a:p>
          <a:endParaRPr lang="en-US"/>
        </a:p>
      </dgm:t>
    </dgm:pt>
    <dgm:pt modelId="{E84AA2F8-3FC9-4544-A166-F35DC49AD82D}" type="pres">
      <dgm:prSet presAssocID="{40D750EE-2977-F149-888B-2B5EB71A14BF}" presName="nodeRect" presStyleLbl="alignNode1" presStyleIdx="2" presStyleCnt="3">
        <dgm:presLayoutVars>
          <dgm:bulletEnabled val="1"/>
        </dgm:presLayoutVars>
      </dgm:prSet>
      <dgm:spPr/>
      <dgm:t>
        <a:bodyPr/>
        <a:lstStyle/>
        <a:p>
          <a:endParaRPr lang="en-US"/>
        </a:p>
      </dgm:t>
    </dgm:pt>
  </dgm:ptLst>
  <dgm:cxnLst>
    <dgm:cxn modelId="{AC453A3E-8337-4109-94FE-4D7B64B0C08A}" type="presOf" srcId="{F2DC696C-67CC-FE46-867C-62BA70EF9FA3}" destId="{DEEC97D0-8E64-4E8B-B840-D496D6EE96E1}" srcOrd="0" destOrd="0" presId="urn:microsoft.com/office/officeart/2016/7/layout/LinearBlockProcessNumbered"/>
    <dgm:cxn modelId="{F7F43BB6-4128-40BF-B1CA-EC27CD768629}" type="presOf" srcId="{D68AB9DC-42EC-2545-B3F6-CDF6DE74B8F2}" destId="{6DCFAB1D-F78D-407A-ABF2-E820D541FD26}" srcOrd="0" destOrd="0" presId="urn:microsoft.com/office/officeart/2016/7/layout/LinearBlockProcessNumbered"/>
    <dgm:cxn modelId="{4B63514D-7556-48C5-B6CF-940003E4F9F3}" type="presOf" srcId="{08AEDC47-A0B6-DF4D-9037-FB118DA504D9}" destId="{CBEF2C47-3F77-492E-98E8-A10D77EC48B3}" srcOrd="0" destOrd="0" presId="urn:microsoft.com/office/officeart/2016/7/layout/LinearBlockProcessNumbered"/>
    <dgm:cxn modelId="{4F649AFF-9FBF-43D5-BB64-611D5903D1FE}" type="presOf" srcId="{5BB1332C-EA24-5D47-ADDF-E83D0B1E0DF9}" destId="{9A4397D1-F23D-44AF-8DF3-982ED9D5A01B}" srcOrd="0" destOrd="0" presId="urn:microsoft.com/office/officeart/2016/7/layout/LinearBlockProcessNumbered"/>
    <dgm:cxn modelId="{6D6915A8-E55C-42D2-BE72-9FF0994E85CF}" type="presOf" srcId="{40D750EE-2977-F149-888B-2B5EB71A14BF}" destId="{441A23BC-41CE-4FCD-92F5-D3E2F7899D08}" srcOrd="0" destOrd="0" presId="urn:microsoft.com/office/officeart/2016/7/layout/LinearBlockProcessNumbered"/>
    <dgm:cxn modelId="{FF0A5700-7F11-AF40-AEA5-053740A53368}" srcId="{D68AB9DC-42EC-2545-B3F6-CDF6DE74B8F2}" destId="{40D750EE-2977-F149-888B-2B5EB71A14BF}" srcOrd="2" destOrd="0" parTransId="{E101BB22-85A7-9E41-9AE7-FB7F5D5212DB}" sibTransId="{4827DA07-5F3D-9444-8758-BC3C87B034A6}"/>
    <dgm:cxn modelId="{A30D0C8D-756E-4CD4-A023-2B259EE1E9A3}" type="presOf" srcId="{5B9DCE01-352D-C740-B1E1-359C0899FC3E}" destId="{27DBAE38-A4CC-42EB-9BC8-1C4BF4663A33}" srcOrd="0" destOrd="0" presId="urn:microsoft.com/office/officeart/2016/7/layout/LinearBlockProcessNumbered"/>
    <dgm:cxn modelId="{8CF30712-3164-814B-9A81-FC66AB7E93B6}" srcId="{D68AB9DC-42EC-2545-B3F6-CDF6DE74B8F2}" destId="{08AEDC47-A0B6-DF4D-9037-FB118DA504D9}" srcOrd="1" destOrd="0" parTransId="{556A046A-2363-1149-8F85-1418719FA7A7}" sibTransId="{5B9DCE01-352D-C740-B1E1-359C0899FC3E}"/>
    <dgm:cxn modelId="{E1D6A96B-C51D-4F78-AA35-0A927B466BCA}" type="presOf" srcId="{5BB1332C-EA24-5D47-ADDF-E83D0B1E0DF9}" destId="{03FC9CAE-571A-46DF-8B30-19F853FE1EAA}" srcOrd="1" destOrd="0" presId="urn:microsoft.com/office/officeart/2016/7/layout/LinearBlockProcessNumbered"/>
    <dgm:cxn modelId="{586ADF6E-7901-4AF3-AA86-D04ABF148F6C}" type="presOf" srcId="{40D750EE-2977-F149-888B-2B5EB71A14BF}" destId="{E84AA2F8-3FC9-4544-A166-F35DC49AD82D}" srcOrd="1" destOrd="0" presId="urn:microsoft.com/office/officeart/2016/7/layout/LinearBlockProcessNumbered"/>
    <dgm:cxn modelId="{802DABBE-F3C2-0F4C-ACD2-9E5B355D2B53}" srcId="{D68AB9DC-42EC-2545-B3F6-CDF6DE74B8F2}" destId="{5BB1332C-EA24-5D47-ADDF-E83D0B1E0DF9}" srcOrd="0" destOrd="0" parTransId="{18D266C8-F03F-5749-BB5E-E6B83092C2C2}" sibTransId="{F2DC696C-67CC-FE46-867C-62BA70EF9FA3}"/>
    <dgm:cxn modelId="{09743C43-99D6-4F86-8FC1-5845A293C02F}" type="presOf" srcId="{08AEDC47-A0B6-DF4D-9037-FB118DA504D9}" destId="{FF13F4D5-A8DE-45E3-B402-0F2A9D490AE2}" srcOrd="1" destOrd="0" presId="urn:microsoft.com/office/officeart/2016/7/layout/LinearBlockProcessNumbered"/>
    <dgm:cxn modelId="{D71DC76B-C2E6-4A8F-ABC7-60D226213021}" type="presOf" srcId="{4827DA07-5F3D-9444-8758-BC3C87B034A6}" destId="{166C50E6-E039-45A8-A512-33D133712EBB}" srcOrd="0" destOrd="0" presId="urn:microsoft.com/office/officeart/2016/7/layout/LinearBlockProcessNumbered"/>
    <dgm:cxn modelId="{6980FDFA-D9E4-4967-9C94-A361293F64A0}" type="presParOf" srcId="{6DCFAB1D-F78D-407A-ABF2-E820D541FD26}" destId="{AF93A2DF-B0A2-48A7-AAE0-CA980F9E275C}" srcOrd="0" destOrd="0" presId="urn:microsoft.com/office/officeart/2016/7/layout/LinearBlockProcessNumbered"/>
    <dgm:cxn modelId="{913D224F-7264-49E6-9233-87BE7BE455A5}" type="presParOf" srcId="{AF93A2DF-B0A2-48A7-AAE0-CA980F9E275C}" destId="{9A4397D1-F23D-44AF-8DF3-982ED9D5A01B}" srcOrd="0" destOrd="0" presId="urn:microsoft.com/office/officeart/2016/7/layout/LinearBlockProcessNumbered"/>
    <dgm:cxn modelId="{A6B3337B-D275-44B3-8C20-AA2EBEECA15B}" type="presParOf" srcId="{AF93A2DF-B0A2-48A7-AAE0-CA980F9E275C}" destId="{DEEC97D0-8E64-4E8B-B840-D496D6EE96E1}" srcOrd="1" destOrd="0" presId="urn:microsoft.com/office/officeart/2016/7/layout/LinearBlockProcessNumbered"/>
    <dgm:cxn modelId="{AA873CF2-5483-404B-B27C-54301D6C93D1}" type="presParOf" srcId="{AF93A2DF-B0A2-48A7-AAE0-CA980F9E275C}" destId="{03FC9CAE-571A-46DF-8B30-19F853FE1EAA}" srcOrd="2" destOrd="0" presId="urn:microsoft.com/office/officeart/2016/7/layout/LinearBlockProcessNumbered"/>
    <dgm:cxn modelId="{0189BC82-50C2-4195-9E3D-500FCAE8D2CB}" type="presParOf" srcId="{6DCFAB1D-F78D-407A-ABF2-E820D541FD26}" destId="{8BA25168-CDA8-41A2-AC0B-AB78BE41E238}" srcOrd="1" destOrd="0" presId="urn:microsoft.com/office/officeart/2016/7/layout/LinearBlockProcessNumbered"/>
    <dgm:cxn modelId="{DA04C61F-10F6-4141-AB3F-0C2E17147C12}" type="presParOf" srcId="{6DCFAB1D-F78D-407A-ABF2-E820D541FD26}" destId="{E9E3AD2A-9BFC-49D7-B583-B950EE98A7BB}" srcOrd="2" destOrd="0" presId="urn:microsoft.com/office/officeart/2016/7/layout/LinearBlockProcessNumbered"/>
    <dgm:cxn modelId="{469FD5E6-CC42-4A28-9456-E3AF3634D1B4}" type="presParOf" srcId="{E9E3AD2A-9BFC-49D7-B583-B950EE98A7BB}" destId="{CBEF2C47-3F77-492E-98E8-A10D77EC48B3}" srcOrd="0" destOrd="0" presId="urn:microsoft.com/office/officeart/2016/7/layout/LinearBlockProcessNumbered"/>
    <dgm:cxn modelId="{591DF9B1-08EE-4A7B-A4E7-A45031520A65}" type="presParOf" srcId="{E9E3AD2A-9BFC-49D7-B583-B950EE98A7BB}" destId="{27DBAE38-A4CC-42EB-9BC8-1C4BF4663A33}" srcOrd="1" destOrd="0" presId="urn:microsoft.com/office/officeart/2016/7/layout/LinearBlockProcessNumbered"/>
    <dgm:cxn modelId="{02A7A935-704D-4933-B8EE-1724F99DFB5B}" type="presParOf" srcId="{E9E3AD2A-9BFC-49D7-B583-B950EE98A7BB}" destId="{FF13F4D5-A8DE-45E3-B402-0F2A9D490AE2}" srcOrd="2" destOrd="0" presId="urn:microsoft.com/office/officeart/2016/7/layout/LinearBlockProcessNumbered"/>
    <dgm:cxn modelId="{757B98F6-D4AA-4954-A7B1-49917405C54F}" type="presParOf" srcId="{6DCFAB1D-F78D-407A-ABF2-E820D541FD26}" destId="{9D39F788-A19B-48ED-AF63-A78384A1314B}" srcOrd="3" destOrd="0" presId="urn:microsoft.com/office/officeart/2016/7/layout/LinearBlockProcessNumbered"/>
    <dgm:cxn modelId="{80919412-F0CF-414A-B043-C930EB2798E6}" type="presParOf" srcId="{6DCFAB1D-F78D-407A-ABF2-E820D541FD26}" destId="{73B833F0-5565-4C75-B860-B38F91CE3F8B}" srcOrd="4" destOrd="0" presId="urn:microsoft.com/office/officeart/2016/7/layout/LinearBlockProcessNumbered"/>
    <dgm:cxn modelId="{99AB100F-25A9-4546-BEC1-2301EDFF10FF}" type="presParOf" srcId="{73B833F0-5565-4C75-B860-B38F91CE3F8B}" destId="{441A23BC-41CE-4FCD-92F5-D3E2F7899D08}" srcOrd="0" destOrd="0" presId="urn:microsoft.com/office/officeart/2016/7/layout/LinearBlockProcessNumbered"/>
    <dgm:cxn modelId="{EB85F704-7029-4073-BB5D-8CB08CFD94AA}" type="presParOf" srcId="{73B833F0-5565-4C75-B860-B38F91CE3F8B}" destId="{166C50E6-E039-45A8-A512-33D133712EBB}" srcOrd="1" destOrd="0" presId="urn:microsoft.com/office/officeart/2016/7/layout/LinearBlockProcessNumbered"/>
    <dgm:cxn modelId="{9393932D-2154-4038-9622-27ACD0BC47B1}" type="presParOf" srcId="{73B833F0-5565-4C75-B860-B38F91CE3F8B}" destId="{E84AA2F8-3FC9-4544-A166-F35DC49AD82D}"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397D1-F23D-44AF-8DF3-982ED9D5A01B}">
      <dsp:nvSpPr>
        <dsp:cNvPr id="0" name=""/>
        <dsp:cNvSpPr/>
      </dsp:nvSpPr>
      <dsp:spPr>
        <a:xfrm>
          <a:off x="820" y="297887"/>
          <a:ext cx="3324308" cy="39891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lvl="0" algn="l" defTabSz="1244600">
            <a:lnSpc>
              <a:spcPct val="90000"/>
            </a:lnSpc>
            <a:spcBef>
              <a:spcPct val="0"/>
            </a:spcBef>
            <a:spcAft>
              <a:spcPct val="35000"/>
            </a:spcAft>
          </a:pPr>
          <a:r>
            <a:rPr lang="en-US" sz="2800" b="1" kern="1200" dirty="0">
              <a:latin typeface="+mn-lt"/>
            </a:rPr>
            <a:t>Generate </a:t>
          </a:r>
        </a:p>
        <a:p>
          <a:pPr lvl="0" algn="l" defTabSz="1244600">
            <a:lnSpc>
              <a:spcPct val="90000"/>
            </a:lnSpc>
            <a:spcBef>
              <a:spcPct val="0"/>
            </a:spcBef>
            <a:spcAft>
              <a:spcPct val="35000"/>
            </a:spcAft>
          </a:pPr>
          <a:r>
            <a:rPr lang="en-US" sz="2800" b="1" kern="1200" dirty="0">
              <a:latin typeface="+mn-lt"/>
            </a:rPr>
            <a:t>Valuable </a:t>
          </a:r>
        </a:p>
        <a:p>
          <a:pPr lvl="0" algn="l" defTabSz="1244600">
            <a:lnSpc>
              <a:spcPct val="90000"/>
            </a:lnSpc>
            <a:spcBef>
              <a:spcPct val="0"/>
            </a:spcBef>
            <a:spcAft>
              <a:spcPct val="35000"/>
            </a:spcAft>
          </a:pPr>
          <a:r>
            <a:rPr lang="en-US" sz="2800" b="1" kern="1200" dirty="0">
              <a:latin typeface="+mn-lt"/>
            </a:rPr>
            <a:t>Data</a:t>
          </a:r>
        </a:p>
        <a:p>
          <a:pPr lvl="0" algn="l" defTabSz="1244600">
            <a:lnSpc>
              <a:spcPct val="90000"/>
            </a:lnSpc>
            <a:spcBef>
              <a:spcPct val="0"/>
            </a:spcBef>
            <a:spcAft>
              <a:spcPct val="35000"/>
            </a:spcAft>
          </a:pPr>
          <a:r>
            <a:rPr lang="en-US" sz="2400" b="0" i="1" kern="1200" dirty="0">
              <a:latin typeface="+mn-lt"/>
            </a:rPr>
            <a:t>(Fill a key data gap)</a:t>
          </a:r>
        </a:p>
      </dsp:txBody>
      <dsp:txXfrm>
        <a:off x="820" y="1893555"/>
        <a:ext cx="3324308" cy="2393502"/>
      </dsp:txXfrm>
    </dsp:sp>
    <dsp:sp modelId="{DEEC97D0-8E64-4E8B-B840-D496D6EE96E1}">
      <dsp:nvSpPr>
        <dsp:cNvPr id="0" name=""/>
        <dsp:cNvSpPr/>
      </dsp:nvSpPr>
      <dsp:spPr>
        <a:xfrm>
          <a:off x="820" y="297887"/>
          <a:ext cx="3324308" cy="1595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lvl="0" algn="l" defTabSz="2933700">
            <a:lnSpc>
              <a:spcPct val="90000"/>
            </a:lnSpc>
            <a:spcBef>
              <a:spcPct val="0"/>
            </a:spcBef>
            <a:spcAft>
              <a:spcPct val="35000"/>
            </a:spcAft>
          </a:pPr>
          <a:r>
            <a:rPr lang="en-US" sz="6600" kern="1200" dirty="0">
              <a:latin typeface="+mn-lt"/>
            </a:rPr>
            <a:t>01</a:t>
          </a:r>
        </a:p>
      </dsp:txBody>
      <dsp:txXfrm>
        <a:off x="820" y="297887"/>
        <a:ext cx="3324308" cy="1595668"/>
      </dsp:txXfrm>
    </dsp:sp>
    <dsp:sp modelId="{CBEF2C47-3F77-492E-98E8-A10D77EC48B3}">
      <dsp:nvSpPr>
        <dsp:cNvPr id="0" name=""/>
        <dsp:cNvSpPr/>
      </dsp:nvSpPr>
      <dsp:spPr>
        <a:xfrm>
          <a:off x="3591073" y="297887"/>
          <a:ext cx="3324308" cy="39891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lvl="0" algn="l" defTabSz="1244600">
            <a:lnSpc>
              <a:spcPct val="90000"/>
            </a:lnSpc>
            <a:spcBef>
              <a:spcPct val="0"/>
            </a:spcBef>
            <a:spcAft>
              <a:spcPct val="35000"/>
            </a:spcAft>
          </a:pPr>
          <a:r>
            <a:rPr lang="en-US" sz="2800" b="1" kern="1200" dirty="0">
              <a:latin typeface="+mn-lt"/>
            </a:rPr>
            <a:t>Create</a:t>
          </a:r>
        </a:p>
        <a:p>
          <a:pPr lvl="0" algn="l" defTabSz="1244600">
            <a:lnSpc>
              <a:spcPct val="90000"/>
            </a:lnSpc>
            <a:spcBef>
              <a:spcPct val="0"/>
            </a:spcBef>
            <a:spcAft>
              <a:spcPct val="35000"/>
            </a:spcAft>
          </a:pPr>
          <a:r>
            <a:rPr lang="en-US" sz="2800" b="1" kern="1200" dirty="0">
              <a:latin typeface="+mn-lt"/>
            </a:rPr>
            <a:t>A Partnership  </a:t>
          </a:r>
        </a:p>
        <a:p>
          <a:pPr lvl="0" algn="l" defTabSz="1244600">
            <a:lnSpc>
              <a:spcPct val="90000"/>
            </a:lnSpc>
            <a:spcBef>
              <a:spcPct val="0"/>
            </a:spcBef>
            <a:spcAft>
              <a:spcPct val="35000"/>
            </a:spcAft>
          </a:pPr>
          <a:r>
            <a:rPr lang="en-US" sz="2800" b="1" kern="1200" dirty="0">
              <a:latin typeface="+mn-lt"/>
            </a:rPr>
            <a:t>Network  </a:t>
          </a:r>
        </a:p>
        <a:p>
          <a:pPr lvl="0" algn="l" defTabSz="1244600">
            <a:lnSpc>
              <a:spcPct val="90000"/>
            </a:lnSpc>
            <a:spcBef>
              <a:spcPct val="0"/>
            </a:spcBef>
            <a:spcAft>
              <a:spcPct val="35000"/>
            </a:spcAft>
          </a:pPr>
          <a:r>
            <a:rPr lang="en-US" sz="2400" b="0" i="1" kern="1200" dirty="0">
              <a:latin typeface="+mn-lt"/>
            </a:rPr>
            <a:t>(To leverage $’s) </a:t>
          </a:r>
        </a:p>
      </dsp:txBody>
      <dsp:txXfrm>
        <a:off x="3591073" y="1893555"/>
        <a:ext cx="3324308" cy="2393502"/>
      </dsp:txXfrm>
    </dsp:sp>
    <dsp:sp modelId="{27DBAE38-A4CC-42EB-9BC8-1C4BF4663A33}">
      <dsp:nvSpPr>
        <dsp:cNvPr id="0" name=""/>
        <dsp:cNvSpPr/>
      </dsp:nvSpPr>
      <dsp:spPr>
        <a:xfrm>
          <a:off x="3591073" y="297887"/>
          <a:ext cx="3324308" cy="15956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lvl="0" algn="l" defTabSz="2933700">
            <a:lnSpc>
              <a:spcPct val="90000"/>
            </a:lnSpc>
            <a:spcBef>
              <a:spcPct val="0"/>
            </a:spcBef>
            <a:spcAft>
              <a:spcPct val="35000"/>
            </a:spcAft>
          </a:pPr>
          <a:r>
            <a:rPr lang="en-US" sz="6600" kern="1200">
              <a:latin typeface="+mn-lt"/>
            </a:rPr>
            <a:t>02</a:t>
          </a:r>
        </a:p>
      </dsp:txBody>
      <dsp:txXfrm>
        <a:off x="3591073" y="297887"/>
        <a:ext cx="3324308" cy="1595668"/>
      </dsp:txXfrm>
    </dsp:sp>
    <dsp:sp modelId="{441A23BC-41CE-4FCD-92F5-D3E2F7899D08}">
      <dsp:nvSpPr>
        <dsp:cNvPr id="0" name=""/>
        <dsp:cNvSpPr/>
      </dsp:nvSpPr>
      <dsp:spPr>
        <a:xfrm>
          <a:off x="7201389" y="297887"/>
          <a:ext cx="3291896" cy="39891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368" tIns="0" rIns="328368" bIns="330200" numCol="1" spcCol="1270" anchor="t" anchorCtr="0">
          <a:noAutofit/>
        </a:bodyPr>
        <a:lstStyle/>
        <a:p>
          <a:pPr lvl="0" algn="l" defTabSz="1244600">
            <a:lnSpc>
              <a:spcPct val="150000"/>
            </a:lnSpc>
            <a:spcBef>
              <a:spcPct val="0"/>
            </a:spcBef>
            <a:spcAft>
              <a:spcPct val="35000"/>
            </a:spcAft>
          </a:pPr>
          <a:r>
            <a:rPr lang="en-US" sz="2800" b="1" kern="1200" dirty="0">
              <a:latin typeface="+mn-lt"/>
            </a:rPr>
            <a:t>Demonstrate      and Document</a:t>
          </a:r>
        </a:p>
        <a:p>
          <a:pPr lvl="0" algn="l" defTabSz="1244600">
            <a:lnSpc>
              <a:spcPct val="90000"/>
            </a:lnSpc>
            <a:spcBef>
              <a:spcPct val="0"/>
            </a:spcBef>
            <a:spcAft>
              <a:spcPct val="35000"/>
            </a:spcAft>
          </a:pPr>
          <a:r>
            <a:rPr lang="en-US" sz="2800" b="1" kern="1200" dirty="0">
              <a:latin typeface="+mn-lt"/>
            </a:rPr>
            <a:t> Success</a:t>
          </a:r>
        </a:p>
        <a:p>
          <a:pPr lvl="0" algn="l" defTabSz="1244600">
            <a:lnSpc>
              <a:spcPct val="90000"/>
            </a:lnSpc>
            <a:spcBef>
              <a:spcPct val="0"/>
            </a:spcBef>
            <a:spcAft>
              <a:spcPct val="35000"/>
            </a:spcAft>
          </a:pPr>
          <a:r>
            <a:rPr lang="en-US" sz="2400" b="0" i="1" kern="1200" dirty="0">
              <a:latin typeface="+mn-lt"/>
            </a:rPr>
            <a:t>(Outcomes/Impacts) </a:t>
          </a:r>
        </a:p>
      </dsp:txBody>
      <dsp:txXfrm>
        <a:off x="7201389" y="1893555"/>
        <a:ext cx="3291896" cy="2393502"/>
      </dsp:txXfrm>
    </dsp:sp>
    <dsp:sp modelId="{166C50E6-E039-45A8-A512-33D133712EBB}">
      <dsp:nvSpPr>
        <dsp:cNvPr id="0" name=""/>
        <dsp:cNvSpPr/>
      </dsp:nvSpPr>
      <dsp:spPr>
        <a:xfrm>
          <a:off x="7181326" y="467531"/>
          <a:ext cx="3324308" cy="12563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368" tIns="165100" rIns="328368" bIns="165100" numCol="1" spcCol="1270" anchor="ctr" anchorCtr="0">
          <a:noAutofit/>
        </a:bodyPr>
        <a:lstStyle/>
        <a:p>
          <a:pPr lvl="0" algn="l" defTabSz="2933700">
            <a:lnSpc>
              <a:spcPct val="90000"/>
            </a:lnSpc>
            <a:spcBef>
              <a:spcPct val="0"/>
            </a:spcBef>
            <a:spcAft>
              <a:spcPct val="35000"/>
            </a:spcAft>
          </a:pPr>
          <a:r>
            <a:rPr lang="en-US" sz="6600" kern="1200" dirty="0">
              <a:latin typeface="+mn-lt"/>
            </a:rPr>
            <a:t>03</a:t>
          </a:r>
        </a:p>
      </dsp:txBody>
      <dsp:txXfrm>
        <a:off x="7181326" y="467531"/>
        <a:ext cx="3324308" cy="125638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A6EF4-4422-4B1C-9974-450295BB83D3}"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B2CCC-B557-4989-ABB5-AEBEB871324E}" type="slidenum">
              <a:rPr lang="en-US" smtClean="0"/>
              <a:t>‹#›</a:t>
            </a:fld>
            <a:endParaRPr lang="en-US"/>
          </a:p>
        </p:txBody>
      </p:sp>
    </p:spTree>
    <p:extLst>
      <p:ext uri="{BB962C8B-B14F-4D97-AF65-F5344CB8AC3E}">
        <p14:creationId xmlns:p14="http://schemas.microsoft.com/office/powerpoint/2010/main" val="143899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pa.gov/air-research/smoke-sens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pa.gov/air-research/smoke-sense-study-citizen-science-project-using-mobile-ap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Tree>
    <p:extLst>
      <p:ext uri="{BB962C8B-B14F-4D97-AF65-F5344CB8AC3E}">
        <p14:creationId xmlns:p14="http://schemas.microsoft.com/office/powerpoint/2010/main" val="17538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hlinkClick r:id="rId3"/>
              </a:rPr>
              <a:t>Smoke Sense Citizen Science Project</a:t>
            </a:r>
            <a:r>
              <a:rPr lang="en-US"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Aims to increase awareness about the health risks of breathing wildfire smoke and actions individuals can take to reduce the volume of smoke they breathe in.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4"/>
              </a:rPr>
              <a:t>Smoke Sense mobile app</a:t>
            </a:r>
            <a:r>
              <a:rPr lang="en-US" sz="1200" kern="1200" dirty="0">
                <a:solidFill>
                  <a:schemeClr val="tx1"/>
                </a:solidFill>
                <a:effectLst/>
                <a:latin typeface="+mn-lt"/>
                <a:ea typeface="+mn-ea"/>
                <a:cs typeface="+mn-cs"/>
              </a:rPr>
              <a:t> is free to download and available on both iOS and Android phones. More than 34,000 individuals have downloaded the Smoke Sense app and each year thousands provide reports of smoke exposures, receive health risk communication messaging, and explore information about wildfires, smoke and air quality.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Smoke Sense project also supports state and local strategies to protect and improve health through a two-way communication framework.</a:t>
            </a:r>
            <a:endParaRPr lang="en-US" sz="1100" kern="1200" dirty="0">
              <a:solidFill>
                <a:schemeClr val="tx1"/>
              </a:solidFill>
              <a:effectLst/>
              <a:latin typeface="+mn-lt"/>
              <a:ea typeface="+mn-ea"/>
              <a:cs typeface="+mn-cs"/>
            </a:endParaRPr>
          </a:p>
          <a:p>
            <a:pPr marL="0" lvl="1" defTabSz="949478">
              <a:defRPr/>
            </a:pPr>
            <a:endParaRPr lang="en-US" dirty="0"/>
          </a:p>
        </p:txBody>
      </p:sp>
      <p:sp>
        <p:nvSpPr>
          <p:cNvPr id="4" name="Slide Number Placeholder 3"/>
          <p:cNvSpPr>
            <a:spLocks noGrp="1"/>
          </p:cNvSpPr>
          <p:nvPr>
            <p:ph type="sldNum" sz="quarter" idx="10"/>
          </p:nvPr>
        </p:nvSpPr>
        <p:spPr/>
        <p:txBody>
          <a:bodyPr/>
          <a:lstStyle/>
          <a:p>
            <a:fld id="{243B8F56-97C8-4C31-93B1-E01A624C9101}" type="slidenum">
              <a:rPr lang="en-US" smtClean="0"/>
              <a:t>6</a:t>
            </a:fld>
            <a:endParaRPr lang="en-US"/>
          </a:p>
        </p:txBody>
      </p:sp>
    </p:spTree>
    <p:extLst>
      <p:ext uri="{BB962C8B-B14F-4D97-AF65-F5344CB8AC3E}">
        <p14:creationId xmlns:p14="http://schemas.microsoft.com/office/powerpoint/2010/main" val="328916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1FF024-3C6D-4DF6-8A80-58686AE55E22}"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206198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FF024-3C6D-4DF6-8A80-58686AE55E22}"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39975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FF024-3C6D-4DF6-8A80-58686AE55E22}"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3965337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846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FF024-3C6D-4DF6-8A80-58686AE55E22}"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219683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FF024-3C6D-4DF6-8A80-58686AE55E22}"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3779388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1FF024-3C6D-4DF6-8A80-58686AE55E22}"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342958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1FF024-3C6D-4DF6-8A80-58686AE55E22}" type="datetimeFigureOut">
              <a:rPr lang="en-US" smtClean="0"/>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157777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1FF024-3C6D-4DF6-8A80-58686AE55E22}" type="datetimeFigureOut">
              <a:rPr lang="en-US" smtClean="0"/>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1834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FF024-3C6D-4DF6-8A80-58686AE55E22}" type="datetimeFigureOut">
              <a:rPr lang="en-US" smtClean="0"/>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211117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FF024-3C6D-4DF6-8A80-58686AE55E22}"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283600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FF024-3C6D-4DF6-8A80-58686AE55E22}"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457834-98F7-4839-9F82-D91D78297C91}" type="slidenum">
              <a:rPr lang="en-US" smtClean="0"/>
              <a:t>‹#›</a:t>
            </a:fld>
            <a:endParaRPr lang="en-US"/>
          </a:p>
        </p:txBody>
      </p:sp>
    </p:spTree>
    <p:extLst>
      <p:ext uri="{BB962C8B-B14F-4D97-AF65-F5344CB8AC3E}">
        <p14:creationId xmlns:p14="http://schemas.microsoft.com/office/powerpoint/2010/main" val="1119406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F024-3C6D-4DF6-8A80-58686AE55E22}" type="datetimeFigureOut">
              <a:rPr lang="en-US" smtClean="0"/>
              <a:t>9/23/2020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57834-98F7-4839-9F82-D91D78297C91}" type="slidenum">
              <a:rPr lang="en-US" smtClean="0"/>
              <a:t>‹#›</a:t>
            </a:fld>
            <a:endParaRPr lang="en-US"/>
          </a:p>
        </p:txBody>
      </p:sp>
    </p:spTree>
    <p:extLst>
      <p:ext uri="{BB962C8B-B14F-4D97-AF65-F5344CB8AC3E}">
        <p14:creationId xmlns:p14="http://schemas.microsoft.com/office/powerpoint/2010/main" val="5773939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eenationalmeeting.net/october-202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e-enterprisefortheenvironment.net/e-enterprise-operationalizes-the-principles-of-the-digital-strategy/"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epa.gov/sites/production/files/2018-09/documents/_epaoig_20180905-18-p-0240.pdf" TargetMode="External"/><Relationship Id="rId3" Type="http://schemas.openxmlformats.org/officeDocument/2006/relationships/image" Target="../media/image3.PNG"/><Relationship Id="rId7" Type="http://schemas.openxmlformats.org/officeDocument/2006/relationships/hyperlink" Target="https://www.epa.gov/sites/production/files/2018-04/documents/nacept_2018_citizen_science_publication_eng_final_v2_508_0.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www.epa.gov/sites/production/files/2020-04/documents/nacept_cs_report_final_508.pdf"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epa.gov/air-research/smoke-sense-study-citizen-science-project-using-mobile-ap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law.lis.virginia.gov/vacode/title62.1/chapter3.1/section62.1-44.19:11/" TargetMode="External"/><Relationship Id="rId2" Type="http://schemas.openxmlformats.org/officeDocument/2006/relationships/image" Target="../media/image7.tmp"/><Relationship Id="rId1" Type="http://schemas.openxmlformats.org/officeDocument/2006/relationships/slideLayout" Target="../slideLayouts/slideLayout2.xml"/><Relationship Id="rId4" Type="http://schemas.openxmlformats.org/officeDocument/2006/relationships/hyperlink" Target="https://www.deq.virginia.gov/Portals/0/DEQ/Water/WaterQualityMonitoring/CitizenMonitoring/2017_Citizen_Report.pdf"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deq.virginia.gov/Programs/Water/WaterQualityInformationTMDLs/WaterQualityMonitoring/CitizenMonitoring/Guidance.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05AF9A-F20F-47AC-BDBD-09B6FF1937C4}"/>
              </a:ext>
            </a:extLst>
          </p:cNvPr>
          <p:cNvSpPr txBox="1"/>
          <p:nvPr/>
        </p:nvSpPr>
        <p:spPr>
          <a:xfrm>
            <a:off x="304800" y="508258"/>
            <a:ext cx="11582400" cy="5478423"/>
          </a:xfrm>
          <a:prstGeom prst="rect">
            <a:avLst/>
          </a:prstGeom>
          <a:noFill/>
        </p:spPr>
        <p:txBody>
          <a:bodyPr wrap="square" rtlCol="0">
            <a:spAutoFit/>
          </a:bodyPr>
          <a:lstStyle/>
          <a:p>
            <a:r>
              <a:rPr lang="en-US" sz="4000" b="1" dirty="0"/>
              <a:t> </a:t>
            </a:r>
            <a:r>
              <a:rPr lang="en-US" sz="3800" b="1" dirty="0"/>
              <a:t>E-Enterprise Community Science: </a:t>
            </a:r>
          </a:p>
          <a:p>
            <a:r>
              <a:rPr lang="en-US" sz="3800" b="1" dirty="0"/>
              <a:t>Approaches and Opportunities</a:t>
            </a:r>
          </a:p>
          <a:p>
            <a:endParaRPr lang="en-US" b="1" dirty="0"/>
          </a:p>
          <a:p>
            <a:endParaRPr lang="en-US" b="1" dirty="0"/>
          </a:p>
          <a:p>
            <a:pPr lvl="2"/>
            <a:r>
              <a:rPr lang="en-US" sz="2400" b="1" dirty="0"/>
              <a:t>Environmental Council of the States</a:t>
            </a:r>
          </a:p>
          <a:p>
            <a:pPr lvl="2"/>
            <a:r>
              <a:rPr lang="en-US" sz="2400" b="1" dirty="0"/>
              <a:t>Fall Meeting, September 23, 2020</a:t>
            </a:r>
          </a:p>
          <a:p>
            <a:pPr lvl="2"/>
            <a:r>
              <a:rPr lang="en-US" b="1" dirty="0"/>
              <a:t/>
            </a:r>
            <a:br>
              <a:rPr lang="en-US" b="1" dirty="0"/>
            </a:br>
            <a:r>
              <a:rPr lang="en-US" dirty="0"/>
              <a:t/>
            </a:r>
            <a:br>
              <a:rPr lang="en-US" dirty="0"/>
            </a:br>
            <a:r>
              <a:rPr lang="en-US" sz="2400" dirty="0"/>
              <a:t>Patrick McDonnell</a:t>
            </a:r>
          </a:p>
          <a:p>
            <a:pPr lvl="2"/>
            <a:r>
              <a:rPr lang="en-US" sz="2000" dirty="0"/>
              <a:t>ECOS Vice President </a:t>
            </a:r>
          </a:p>
          <a:p>
            <a:pPr lvl="2"/>
            <a:r>
              <a:rPr lang="en-US" sz="2000" dirty="0"/>
              <a:t>Co-Chair, E-Enterprise for the Environment Leadership Council</a:t>
            </a:r>
          </a:p>
          <a:p>
            <a:pPr lvl="2"/>
            <a:r>
              <a:rPr lang="en-US" sz="2000" dirty="0"/>
              <a:t>Secretary, Pennsylvania Department of Environmental Protection</a:t>
            </a:r>
          </a:p>
          <a:p>
            <a:pPr lvl="2"/>
            <a:r>
              <a:rPr lang="en-US" sz="2400" dirty="0"/>
              <a:t/>
            </a:r>
            <a:br>
              <a:rPr lang="en-US" sz="2400" dirty="0"/>
            </a:br>
            <a:r>
              <a:rPr lang="en-US" sz="2400" dirty="0"/>
              <a:t>Jay Benforado</a:t>
            </a:r>
          </a:p>
          <a:p>
            <a:pPr lvl="2"/>
            <a:r>
              <a:rPr lang="en-US" sz="2000" dirty="0"/>
              <a:t>Chief Innovation Officer, U.S. EPA Office of Research &amp; Development  </a:t>
            </a:r>
          </a:p>
        </p:txBody>
      </p:sp>
      <p:pic>
        <p:nvPicPr>
          <p:cNvPr id="2" name="Picture 1">
            <a:extLst>
              <a:ext uri="{FF2B5EF4-FFF2-40B4-BE49-F238E27FC236}">
                <a16:creationId xmlns:a16="http://schemas.microsoft.com/office/drawing/2014/main" id="{AB115EC0-67BB-4B46-B80C-E7D7D2C9E414}"/>
              </a:ext>
            </a:extLst>
          </p:cNvPr>
          <p:cNvPicPr>
            <a:picLocks noChangeAspect="1"/>
          </p:cNvPicPr>
          <p:nvPr/>
        </p:nvPicPr>
        <p:blipFill>
          <a:blip r:embed="rId2"/>
          <a:stretch>
            <a:fillRect/>
          </a:stretch>
        </p:blipFill>
        <p:spPr>
          <a:xfrm>
            <a:off x="7577481" y="0"/>
            <a:ext cx="4614519" cy="3429000"/>
          </a:xfrm>
          <a:prstGeom prst="rect">
            <a:avLst/>
          </a:prstGeom>
        </p:spPr>
      </p:pic>
    </p:spTree>
    <p:extLst>
      <p:ext uri="{BB962C8B-B14F-4D97-AF65-F5344CB8AC3E}">
        <p14:creationId xmlns:p14="http://schemas.microsoft.com/office/powerpoint/2010/main" val="3863870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909C-1575-4892-A7A3-7587949DE49F}"/>
              </a:ext>
            </a:extLst>
          </p:cNvPr>
          <p:cNvSpPr>
            <a:spLocks noGrp="1"/>
          </p:cNvSpPr>
          <p:nvPr>
            <p:ph type="title"/>
          </p:nvPr>
        </p:nvSpPr>
        <p:spPr>
          <a:xfrm>
            <a:off x="2610191" y="142692"/>
            <a:ext cx="6516189" cy="1325563"/>
          </a:xfrm>
        </p:spPr>
        <p:txBody>
          <a:bodyPr/>
          <a:lstStyle/>
          <a:p>
            <a:r>
              <a:rPr lang="en-US" b="1" dirty="0"/>
              <a:t>Water Quality Case Studies</a:t>
            </a:r>
          </a:p>
        </p:txBody>
      </p:sp>
      <p:sp>
        <p:nvSpPr>
          <p:cNvPr id="4" name="Slide Number Placeholder 3">
            <a:extLst>
              <a:ext uri="{FF2B5EF4-FFF2-40B4-BE49-F238E27FC236}">
                <a16:creationId xmlns:a16="http://schemas.microsoft.com/office/drawing/2014/main" id="{ABB6810B-B678-4350-8375-BB842408B652}"/>
              </a:ext>
            </a:extLst>
          </p:cNvPr>
          <p:cNvSpPr>
            <a:spLocks noGrp="1"/>
          </p:cNvSpPr>
          <p:nvPr>
            <p:ph type="sldNum" sz="quarter" idx="12"/>
          </p:nvPr>
        </p:nvSpPr>
        <p:spPr/>
        <p:txBody>
          <a:bodyPr/>
          <a:lstStyle/>
          <a:p>
            <a:fld id="{B1ACB710-0265-4668-9FC1-C9C0EDA73F24}" type="slidenum">
              <a:rPr lang="en-US" smtClean="0"/>
              <a:t>10</a:t>
            </a:fld>
            <a:endParaRPr lang="en-US"/>
          </a:p>
        </p:txBody>
      </p:sp>
      <p:pic>
        <p:nvPicPr>
          <p:cNvPr id="6" name="Picture 5" descr="A close up of a map&#10;&#10;Description automatically generated">
            <a:extLst>
              <a:ext uri="{FF2B5EF4-FFF2-40B4-BE49-F238E27FC236}">
                <a16:creationId xmlns:a16="http://schemas.microsoft.com/office/drawing/2014/main" id="{C704D8C2-5809-4E2A-B1FC-2765091A87A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77647" y="2232084"/>
            <a:ext cx="5987521" cy="4262073"/>
          </a:xfrm>
          <a:prstGeom prst="rect">
            <a:avLst/>
          </a:prstGeom>
        </p:spPr>
      </p:pic>
      <p:sp>
        <p:nvSpPr>
          <p:cNvPr id="7" name="TextBox 6">
            <a:extLst>
              <a:ext uri="{FF2B5EF4-FFF2-40B4-BE49-F238E27FC236}">
                <a16:creationId xmlns:a16="http://schemas.microsoft.com/office/drawing/2014/main" id="{C440D6BD-2563-455C-8C2F-967137C9CBEA}"/>
              </a:ext>
            </a:extLst>
          </p:cNvPr>
          <p:cNvSpPr txBox="1"/>
          <p:nvPr/>
        </p:nvSpPr>
        <p:spPr>
          <a:xfrm>
            <a:off x="412231" y="5136960"/>
            <a:ext cx="3248641" cy="1384995"/>
          </a:xfrm>
          <a:prstGeom prst="rect">
            <a:avLst/>
          </a:prstGeom>
          <a:noFill/>
          <a:ln>
            <a:solidFill>
              <a:schemeClr val="tx1"/>
            </a:solidFill>
          </a:ln>
        </p:spPr>
        <p:txBody>
          <a:bodyPr wrap="square" rtlCol="0">
            <a:spAutoFit/>
          </a:bodyPr>
          <a:lstStyle/>
          <a:p>
            <a:r>
              <a:rPr lang="en-US" b="1" dirty="0"/>
              <a:t>Alaska-Yukon Indigenous Observation Network</a:t>
            </a:r>
          </a:p>
          <a:p>
            <a:r>
              <a:rPr lang="en-US" sz="1600" dirty="0"/>
              <a:t>Community-based monitoring tracks water quality across a vast area in Alaska &amp; Canada</a:t>
            </a:r>
          </a:p>
        </p:txBody>
      </p:sp>
      <p:sp>
        <p:nvSpPr>
          <p:cNvPr id="8" name="TextBox 7">
            <a:extLst>
              <a:ext uri="{FF2B5EF4-FFF2-40B4-BE49-F238E27FC236}">
                <a16:creationId xmlns:a16="http://schemas.microsoft.com/office/drawing/2014/main" id="{F6530211-D9CE-4EB9-AEDD-4ECCC046E877}"/>
              </a:ext>
            </a:extLst>
          </p:cNvPr>
          <p:cNvSpPr txBox="1"/>
          <p:nvPr/>
        </p:nvSpPr>
        <p:spPr>
          <a:xfrm>
            <a:off x="363755" y="3564292"/>
            <a:ext cx="3673642" cy="1107996"/>
          </a:xfrm>
          <a:prstGeom prst="rect">
            <a:avLst/>
          </a:prstGeom>
          <a:noFill/>
          <a:ln>
            <a:solidFill>
              <a:schemeClr val="tx1"/>
            </a:solidFill>
          </a:ln>
        </p:spPr>
        <p:txBody>
          <a:bodyPr wrap="square" rtlCol="0">
            <a:spAutoFit/>
          </a:bodyPr>
          <a:lstStyle/>
          <a:p>
            <a:r>
              <a:rPr lang="en-US" b="1" dirty="0"/>
              <a:t>Evaluating Wetland Health in MN </a:t>
            </a:r>
            <a:r>
              <a:rPr lang="en-US" sz="1600" dirty="0"/>
              <a:t>Volunteers collect data for use by local gov’t and watershed groups in management programs</a:t>
            </a:r>
          </a:p>
        </p:txBody>
      </p:sp>
      <p:sp>
        <p:nvSpPr>
          <p:cNvPr id="9" name="TextBox 8">
            <a:extLst>
              <a:ext uri="{FF2B5EF4-FFF2-40B4-BE49-F238E27FC236}">
                <a16:creationId xmlns:a16="http://schemas.microsoft.com/office/drawing/2014/main" id="{4DBB3FE7-7A96-4B47-8497-2D4630E4A42A}"/>
              </a:ext>
            </a:extLst>
          </p:cNvPr>
          <p:cNvSpPr txBox="1"/>
          <p:nvPr/>
        </p:nvSpPr>
        <p:spPr>
          <a:xfrm>
            <a:off x="9219879" y="3921022"/>
            <a:ext cx="2748271" cy="1384995"/>
          </a:xfrm>
          <a:prstGeom prst="rect">
            <a:avLst/>
          </a:prstGeom>
          <a:noFill/>
          <a:ln>
            <a:solidFill>
              <a:schemeClr val="tx1"/>
            </a:solidFill>
          </a:ln>
        </p:spPr>
        <p:txBody>
          <a:bodyPr wrap="square" rtlCol="0">
            <a:spAutoFit/>
          </a:bodyPr>
          <a:lstStyle/>
          <a:p>
            <a:r>
              <a:rPr lang="en-US" b="1" dirty="0"/>
              <a:t>Tracking Cyanobacteria       in Lake Champlain </a:t>
            </a:r>
          </a:p>
          <a:p>
            <a:r>
              <a:rPr lang="en-US" sz="1600" dirty="0"/>
              <a:t>Volunteer monitoring data used to alert the public to risks and identify areas that are safe</a:t>
            </a:r>
          </a:p>
        </p:txBody>
      </p:sp>
      <p:sp>
        <p:nvSpPr>
          <p:cNvPr id="10" name="TextBox 9">
            <a:extLst>
              <a:ext uri="{FF2B5EF4-FFF2-40B4-BE49-F238E27FC236}">
                <a16:creationId xmlns:a16="http://schemas.microsoft.com/office/drawing/2014/main" id="{7EFB4034-C32D-4004-8A57-74612CACD174}"/>
              </a:ext>
            </a:extLst>
          </p:cNvPr>
          <p:cNvSpPr txBox="1"/>
          <p:nvPr/>
        </p:nvSpPr>
        <p:spPr>
          <a:xfrm>
            <a:off x="401053" y="1729379"/>
            <a:ext cx="3636344" cy="1384995"/>
          </a:xfrm>
          <a:prstGeom prst="rect">
            <a:avLst/>
          </a:prstGeom>
          <a:noFill/>
          <a:ln>
            <a:solidFill>
              <a:schemeClr val="tx1"/>
            </a:solidFill>
          </a:ln>
        </p:spPr>
        <p:txBody>
          <a:bodyPr wrap="square" rtlCol="0">
            <a:spAutoFit/>
          </a:bodyPr>
          <a:lstStyle/>
          <a:p>
            <a:r>
              <a:rPr lang="en-US" b="1" dirty="0"/>
              <a:t>Reporting Harmful Cyanobacteria Blooms in Idaho</a:t>
            </a:r>
          </a:p>
          <a:p>
            <a:r>
              <a:rPr lang="en-US" sz="1600" dirty="0"/>
              <a:t>Public can identify toxic  blooms, which identifies problem areas and allows state staff to alert the public about risks</a:t>
            </a:r>
          </a:p>
        </p:txBody>
      </p:sp>
      <p:sp>
        <p:nvSpPr>
          <p:cNvPr id="11" name="TextBox 10">
            <a:extLst>
              <a:ext uri="{FF2B5EF4-FFF2-40B4-BE49-F238E27FC236}">
                <a16:creationId xmlns:a16="http://schemas.microsoft.com/office/drawing/2014/main" id="{B2F4356A-F4F2-495C-9C2B-EACF4C3B24B5}"/>
              </a:ext>
            </a:extLst>
          </p:cNvPr>
          <p:cNvSpPr txBox="1"/>
          <p:nvPr/>
        </p:nvSpPr>
        <p:spPr>
          <a:xfrm>
            <a:off x="5868286" y="5787154"/>
            <a:ext cx="5922661" cy="615553"/>
          </a:xfrm>
          <a:prstGeom prst="rect">
            <a:avLst/>
          </a:prstGeom>
          <a:noFill/>
          <a:ln>
            <a:solidFill>
              <a:schemeClr val="tx1"/>
            </a:solidFill>
          </a:ln>
        </p:spPr>
        <p:txBody>
          <a:bodyPr wrap="square" rtlCol="0">
            <a:spAutoFit/>
          </a:bodyPr>
          <a:lstStyle/>
          <a:p>
            <a:r>
              <a:rPr lang="en-US" b="1" dirty="0"/>
              <a:t>Oklahoma Fish Kill Response Management Program</a:t>
            </a:r>
          </a:p>
          <a:p>
            <a:r>
              <a:rPr lang="en-US" sz="1600" dirty="0"/>
              <a:t>A telephone hotline to report fish kills and respond to these events</a:t>
            </a:r>
          </a:p>
        </p:txBody>
      </p:sp>
      <p:sp>
        <p:nvSpPr>
          <p:cNvPr id="12" name="TextBox 11">
            <a:extLst>
              <a:ext uri="{FF2B5EF4-FFF2-40B4-BE49-F238E27FC236}">
                <a16:creationId xmlns:a16="http://schemas.microsoft.com/office/drawing/2014/main" id="{F9F58089-6394-4D01-9C72-28622F412FE0}"/>
              </a:ext>
            </a:extLst>
          </p:cNvPr>
          <p:cNvSpPr txBox="1"/>
          <p:nvPr/>
        </p:nvSpPr>
        <p:spPr>
          <a:xfrm>
            <a:off x="6861390" y="1462642"/>
            <a:ext cx="5106760" cy="861774"/>
          </a:xfrm>
          <a:prstGeom prst="rect">
            <a:avLst/>
          </a:prstGeom>
          <a:noFill/>
          <a:ln w="28575">
            <a:solidFill>
              <a:srgbClr val="FF0000"/>
            </a:solidFill>
          </a:ln>
        </p:spPr>
        <p:txBody>
          <a:bodyPr wrap="square" rtlCol="0">
            <a:spAutoFit/>
          </a:bodyPr>
          <a:lstStyle/>
          <a:p>
            <a:r>
              <a:rPr lang="en-US" b="1" dirty="0"/>
              <a:t>Southwest Wisconsin Groundwater/Geology Study </a:t>
            </a:r>
          </a:p>
          <a:p>
            <a:r>
              <a:rPr lang="en-US" sz="1600" dirty="0"/>
              <a:t>Private well owners contribute water samples to help assess geographic extent of well contamination</a:t>
            </a:r>
          </a:p>
        </p:txBody>
      </p:sp>
      <p:cxnSp>
        <p:nvCxnSpPr>
          <p:cNvPr id="13" name="Straight Connector 12">
            <a:extLst>
              <a:ext uri="{FF2B5EF4-FFF2-40B4-BE49-F238E27FC236}">
                <a16:creationId xmlns:a16="http://schemas.microsoft.com/office/drawing/2014/main" id="{0E68E173-19F7-409F-999D-6EC6986F5C69}"/>
              </a:ext>
            </a:extLst>
          </p:cNvPr>
          <p:cNvCxnSpPr>
            <a:cxnSpLocks/>
          </p:cNvCxnSpPr>
          <p:nvPr/>
        </p:nvCxnSpPr>
        <p:spPr>
          <a:xfrm>
            <a:off x="7034473" y="4463531"/>
            <a:ext cx="1391134" cy="1331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120C955-A003-428D-9332-AEE50F403B88}"/>
              </a:ext>
            </a:extLst>
          </p:cNvPr>
          <p:cNvCxnSpPr>
            <a:cxnSpLocks/>
          </p:cNvCxnSpPr>
          <p:nvPr/>
        </p:nvCxnSpPr>
        <p:spPr>
          <a:xfrm>
            <a:off x="9026434" y="3160329"/>
            <a:ext cx="1666687" cy="752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BE4D85-1563-465F-BAB9-3D1C1942CCB8}"/>
              </a:ext>
            </a:extLst>
          </p:cNvPr>
          <p:cNvCxnSpPr>
            <a:cxnSpLocks/>
          </p:cNvCxnSpPr>
          <p:nvPr/>
        </p:nvCxnSpPr>
        <p:spPr>
          <a:xfrm flipV="1">
            <a:off x="7681691" y="2355995"/>
            <a:ext cx="743916" cy="772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55864F-D86E-4DE2-9D22-4921AA30D777}"/>
              </a:ext>
            </a:extLst>
          </p:cNvPr>
          <p:cNvCxnSpPr>
            <a:cxnSpLocks/>
          </p:cNvCxnSpPr>
          <p:nvPr/>
        </p:nvCxnSpPr>
        <p:spPr>
          <a:xfrm flipV="1">
            <a:off x="3649694" y="5306017"/>
            <a:ext cx="1336307" cy="587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01406-B20A-4AEA-962B-4D79EB4327AF}"/>
              </a:ext>
            </a:extLst>
          </p:cNvPr>
          <p:cNvCxnSpPr>
            <a:cxnSpLocks/>
          </p:cNvCxnSpPr>
          <p:nvPr/>
        </p:nvCxnSpPr>
        <p:spPr>
          <a:xfrm>
            <a:off x="4037397" y="2363107"/>
            <a:ext cx="1370626" cy="675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CDD359-738F-4ECC-A335-F54AAEE3913B}"/>
              </a:ext>
            </a:extLst>
          </p:cNvPr>
          <p:cNvCxnSpPr>
            <a:cxnSpLocks/>
          </p:cNvCxnSpPr>
          <p:nvPr/>
        </p:nvCxnSpPr>
        <p:spPr>
          <a:xfrm flipV="1">
            <a:off x="4010398" y="3273994"/>
            <a:ext cx="3161009" cy="796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42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32EB-8A94-43F1-BDFA-65AF4EE5788A}"/>
              </a:ext>
            </a:extLst>
          </p:cNvPr>
          <p:cNvSpPr>
            <a:spLocks noGrp="1"/>
          </p:cNvSpPr>
          <p:nvPr>
            <p:ph type="title"/>
          </p:nvPr>
        </p:nvSpPr>
        <p:spPr>
          <a:xfrm>
            <a:off x="3323340" y="17703"/>
            <a:ext cx="5656217" cy="1325563"/>
          </a:xfrm>
        </p:spPr>
        <p:txBody>
          <a:bodyPr>
            <a:normAutofit/>
          </a:bodyPr>
          <a:lstStyle/>
          <a:p>
            <a:r>
              <a:rPr lang="en-US" b="1" dirty="0"/>
              <a:t>Air Quality Case Studies </a:t>
            </a:r>
          </a:p>
        </p:txBody>
      </p:sp>
      <p:sp>
        <p:nvSpPr>
          <p:cNvPr id="4" name="Slide Number Placeholder 3">
            <a:extLst>
              <a:ext uri="{FF2B5EF4-FFF2-40B4-BE49-F238E27FC236}">
                <a16:creationId xmlns:a16="http://schemas.microsoft.com/office/drawing/2014/main" id="{8EB6BFFB-1BC6-4260-8320-9214C9A0EE6B}"/>
              </a:ext>
            </a:extLst>
          </p:cNvPr>
          <p:cNvSpPr>
            <a:spLocks noGrp="1"/>
          </p:cNvSpPr>
          <p:nvPr>
            <p:ph type="sldNum" sz="quarter" idx="12"/>
          </p:nvPr>
        </p:nvSpPr>
        <p:spPr/>
        <p:txBody>
          <a:bodyPr/>
          <a:lstStyle/>
          <a:p>
            <a:fld id="{B1ACB710-0265-4668-9FC1-C9C0EDA73F24}" type="slidenum">
              <a:rPr lang="en-US" smtClean="0"/>
              <a:t>11</a:t>
            </a:fld>
            <a:endParaRPr lang="en-US"/>
          </a:p>
        </p:txBody>
      </p:sp>
      <p:pic>
        <p:nvPicPr>
          <p:cNvPr id="6" name="Picture 5" descr="A picture containing text, map&#10;&#10;Description automatically generated">
            <a:extLst>
              <a:ext uri="{FF2B5EF4-FFF2-40B4-BE49-F238E27FC236}">
                <a16:creationId xmlns:a16="http://schemas.microsoft.com/office/drawing/2014/main" id="{C80886AD-36C2-41A1-A09E-CD9214F0D48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02096" y="1850165"/>
            <a:ext cx="6044752" cy="4302811"/>
          </a:xfrm>
          <a:prstGeom prst="rect">
            <a:avLst/>
          </a:prstGeom>
        </p:spPr>
      </p:pic>
      <p:sp>
        <p:nvSpPr>
          <p:cNvPr id="7" name="TextBox 6">
            <a:extLst>
              <a:ext uri="{FF2B5EF4-FFF2-40B4-BE49-F238E27FC236}">
                <a16:creationId xmlns:a16="http://schemas.microsoft.com/office/drawing/2014/main" id="{97B15204-B580-4ACF-BC1E-4FFB4010F5AC}"/>
              </a:ext>
            </a:extLst>
          </p:cNvPr>
          <p:cNvSpPr txBox="1"/>
          <p:nvPr/>
        </p:nvSpPr>
        <p:spPr>
          <a:xfrm>
            <a:off x="333849" y="1591727"/>
            <a:ext cx="3751834" cy="1107996"/>
          </a:xfrm>
          <a:prstGeom prst="rect">
            <a:avLst/>
          </a:prstGeom>
          <a:noFill/>
          <a:ln w="28575">
            <a:solidFill>
              <a:srgbClr val="FF0000"/>
            </a:solidFill>
          </a:ln>
        </p:spPr>
        <p:txBody>
          <a:bodyPr wrap="square" rtlCol="0">
            <a:spAutoFit/>
          </a:bodyPr>
          <a:lstStyle/>
          <a:p>
            <a:r>
              <a:rPr lang="en-US" b="1" dirty="0"/>
              <a:t>Puget Sound Air Quality Sensor Map</a:t>
            </a:r>
          </a:p>
          <a:p>
            <a:r>
              <a:rPr lang="en-US" sz="1600" dirty="0"/>
              <a:t>Complies data from local low-cost sensors and adjusts the data to the standard of agency monitors</a:t>
            </a:r>
          </a:p>
        </p:txBody>
      </p:sp>
      <p:sp>
        <p:nvSpPr>
          <p:cNvPr id="9" name="TextBox 8">
            <a:extLst>
              <a:ext uri="{FF2B5EF4-FFF2-40B4-BE49-F238E27FC236}">
                <a16:creationId xmlns:a16="http://schemas.microsoft.com/office/drawing/2014/main" id="{DAEA2CAC-F399-4649-893E-D1FBC82714F0}"/>
              </a:ext>
            </a:extLst>
          </p:cNvPr>
          <p:cNvSpPr txBox="1"/>
          <p:nvPr/>
        </p:nvSpPr>
        <p:spPr>
          <a:xfrm>
            <a:off x="396240" y="5522297"/>
            <a:ext cx="5158522" cy="861774"/>
          </a:xfrm>
          <a:prstGeom prst="rect">
            <a:avLst/>
          </a:prstGeom>
          <a:noFill/>
          <a:ln>
            <a:solidFill>
              <a:schemeClr val="tx1"/>
            </a:solidFill>
          </a:ln>
        </p:spPr>
        <p:txBody>
          <a:bodyPr wrap="square" rtlCol="0">
            <a:spAutoFit/>
          </a:bodyPr>
          <a:lstStyle/>
          <a:p>
            <a:r>
              <a:rPr lang="en-US" b="1" dirty="0"/>
              <a:t>Imperial County Community Air Monitoring Project</a:t>
            </a:r>
          </a:p>
          <a:p>
            <a:r>
              <a:rPr lang="en-US" sz="1600" dirty="0"/>
              <a:t>Community members help gather data in an air-monitoring network</a:t>
            </a:r>
          </a:p>
        </p:txBody>
      </p:sp>
      <p:sp>
        <p:nvSpPr>
          <p:cNvPr id="10" name="TextBox 9">
            <a:extLst>
              <a:ext uri="{FF2B5EF4-FFF2-40B4-BE49-F238E27FC236}">
                <a16:creationId xmlns:a16="http://schemas.microsoft.com/office/drawing/2014/main" id="{B364D324-DF41-4485-BBDA-74164C361960}"/>
              </a:ext>
            </a:extLst>
          </p:cNvPr>
          <p:cNvSpPr txBox="1"/>
          <p:nvPr/>
        </p:nvSpPr>
        <p:spPr>
          <a:xfrm>
            <a:off x="7027817" y="1196424"/>
            <a:ext cx="4702689" cy="861774"/>
          </a:xfrm>
          <a:prstGeom prst="rect">
            <a:avLst/>
          </a:prstGeom>
          <a:noFill/>
          <a:ln>
            <a:solidFill>
              <a:schemeClr val="tx1"/>
            </a:solidFill>
          </a:ln>
        </p:spPr>
        <p:txBody>
          <a:bodyPr wrap="square" rtlCol="0">
            <a:spAutoFit/>
          </a:bodyPr>
          <a:lstStyle/>
          <a:p>
            <a:r>
              <a:rPr lang="en-US" b="1" dirty="0"/>
              <a:t>New York State Community Air Screen Program  </a:t>
            </a:r>
          </a:p>
          <a:p>
            <a:r>
              <a:rPr lang="en-US" sz="1600" dirty="0"/>
              <a:t>Community-based program in which volunteers can sample for toxic air pollutants</a:t>
            </a:r>
          </a:p>
        </p:txBody>
      </p:sp>
      <p:sp>
        <p:nvSpPr>
          <p:cNvPr id="11" name="TextBox 10">
            <a:extLst>
              <a:ext uri="{FF2B5EF4-FFF2-40B4-BE49-F238E27FC236}">
                <a16:creationId xmlns:a16="http://schemas.microsoft.com/office/drawing/2014/main" id="{D7C6B518-04CE-45F1-BFFC-956E3B2AB06E}"/>
              </a:ext>
            </a:extLst>
          </p:cNvPr>
          <p:cNvSpPr txBox="1"/>
          <p:nvPr/>
        </p:nvSpPr>
        <p:spPr>
          <a:xfrm>
            <a:off x="408499" y="3449931"/>
            <a:ext cx="2914841" cy="1384995"/>
          </a:xfrm>
          <a:prstGeom prst="rect">
            <a:avLst/>
          </a:prstGeom>
          <a:noFill/>
          <a:ln>
            <a:solidFill>
              <a:schemeClr val="tx1"/>
            </a:solidFill>
          </a:ln>
        </p:spPr>
        <p:txBody>
          <a:bodyPr wrap="square" rtlCol="0">
            <a:spAutoFit/>
          </a:bodyPr>
          <a:lstStyle/>
          <a:p>
            <a:r>
              <a:rPr lang="en-US" b="1" dirty="0"/>
              <a:t>West Oakland Community Action Plan </a:t>
            </a:r>
          </a:p>
          <a:p>
            <a:r>
              <a:rPr lang="en-US" sz="1600" dirty="0"/>
              <a:t>Collaboration with community activists helped create a long-term plan to reduce air pollution</a:t>
            </a:r>
          </a:p>
        </p:txBody>
      </p:sp>
      <p:sp>
        <p:nvSpPr>
          <p:cNvPr id="12" name="TextBox 11">
            <a:extLst>
              <a:ext uri="{FF2B5EF4-FFF2-40B4-BE49-F238E27FC236}">
                <a16:creationId xmlns:a16="http://schemas.microsoft.com/office/drawing/2014/main" id="{DF0C2020-E7FF-481D-96A0-9BF527D8C3B0}"/>
              </a:ext>
            </a:extLst>
          </p:cNvPr>
          <p:cNvSpPr txBox="1"/>
          <p:nvPr/>
        </p:nvSpPr>
        <p:spPr>
          <a:xfrm>
            <a:off x="9466000" y="3328406"/>
            <a:ext cx="2228376" cy="1107996"/>
          </a:xfrm>
          <a:prstGeom prst="rect">
            <a:avLst/>
          </a:prstGeom>
          <a:noFill/>
          <a:ln>
            <a:solidFill>
              <a:schemeClr val="tx1"/>
            </a:solidFill>
          </a:ln>
        </p:spPr>
        <p:txBody>
          <a:bodyPr wrap="square" rtlCol="0">
            <a:spAutoFit/>
          </a:bodyPr>
          <a:lstStyle/>
          <a:p>
            <a:r>
              <a:rPr lang="en-US" b="1" dirty="0"/>
              <a:t>Smell Pittsburgh </a:t>
            </a:r>
            <a:r>
              <a:rPr lang="en-US" sz="1600" dirty="0"/>
              <a:t>Smartphone App crowdsources reports on offensive odors</a:t>
            </a:r>
          </a:p>
        </p:txBody>
      </p:sp>
      <p:sp>
        <p:nvSpPr>
          <p:cNvPr id="13" name="TextBox 12">
            <a:extLst>
              <a:ext uri="{FF2B5EF4-FFF2-40B4-BE49-F238E27FC236}">
                <a16:creationId xmlns:a16="http://schemas.microsoft.com/office/drawing/2014/main" id="{9112F25C-CEC7-43A3-AB08-511F3E3EF3A8}"/>
              </a:ext>
            </a:extLst>
          </p:cNvPr>
          <p:cNvSpPr txBox="1"/>
          <p:nvPr/>
        </p:nvSpPr>
        <p:spPr>
          <a:xfrm>
            <a:off x="6924472" y="5522297"/>
            <a:ext cx="4871288" cy="615553"/>
          </a:xfrm>
          <a:prstGeom prst="rect">
            <a:avLst/>
          </a:prstGeom>
          <a:noFill/>
          <a:ln>
            <a:solidFill>
              <a:schemeClr val="tx1"/>
            </a:solidFill>
          </a:ln>
        </p:spPr>
        <p:txBody>
          <a:bodyPr wrap="square" rtlCol="0">
            <a:spAutoFit/>
          </a:bodyPr>
          <a:lstStyle/>
          <a:p>
            <a:r>
              <a:rPr lang="en-US" b="1" dirty="0"/>
              <a:t>Mecklenburg County Community Science Station </a:t>
            </a:r>
          </a:p>
          <a:p>
            <a:r>
              <a:rPr lang="en-US" sz="1600" dirty="0"/>
              <a:t>Allows the public to test accuracy of personal air sensors  </a:t>
            </a:r>
          </a:p>
        </p:txBody>
      </p:sp>
      <p:cxnSp>
        <p:nvCxnSpPr>
          <p:cNvPr id="15" name="Straight Connector 14">
            <a:extLst>
              <a:ext uri="{FF2B5EF4-FFF2-40B4-BE49-F238E27FC236}">
                <a16:creationId xmlns:a16="http://schemas.microsoft.com/office/drawing/2014/main" id="{2BA5A4C7-BB96-4EA5-9828-1E91B44EAAB1}"/>
              </a:ext>
            </a:extLst>
          </p:cNvPr>
          <p:cNvCxnSpPr>
            <a:cxnSpLocks/>
          </p:cNvCxnSpPr>
          <p:nvPr/>
        </p:nvCxnSpPr>
        <p:spPr>
          <a:xfrm flipH="1">
            <a:off x="4130303" y="2145725"/>
            <a:ext cx="3628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60673B-D3DD-41A2-92C0-2BB4AFD81EE9}"/>
              </a:ext>
            </a:extLst>
          </p:cNvPr>
          <p:cNvCxnSpPr>
            <a:cxnSpLocks/>
            <a:stCxn id="11" idx="3"/>
          </p:cNvCxnSpPr>
          <p:nvPr/>
        </p:nvCxnSpPr>
        <p:spPr>
          <a:xfrm flipV="1">
            <a:off x="3323340" y="3712563"/>
            <a:ext cx="1132770" cy="429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FD469A-8193-4792-9295-84EDBB982466}"/>
              </a:ext>
            </a:extLst>
          </p:cNvPr>
          <p:cNvCxnSpPr>
            <a:cxnSpLocks/>
          </p:cNvCxnSpPr>
          <p:nvPr/>
        </p:nvCxnSpPr>
        <p:spPr>
          <a:xfrm flipV="1">
            <a:off x="2860766" y="4008124"/>
            <a:ext cx="1702346" cy="1514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EF9980-54F1-4736-9632-773721B6462C}"/>
              </a:ext>
            </a:extLst>
          </p:cNvPr>
          <p:cNvCxnSpPr>
            <a:cxnSpLocks/>
          </p:cNvCxnSpPr>
          <p:nvPr/>
        </p:nvCxnSpPr>
        <p:spPr>
          <a:xfrm flipV="1">
            <a:off x="8516983" y="2058198"/>
            <a:ext cx="93617" cy="708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FC41F0-D449-4BDB-85AC-C08F700BCD82}"/>
              </a:ext>
            </a:extLst>
          </p:cNvPr>
          <p:cNvCxnSpPr>
            <a:cxnSpLocks/>
          </p:cNvCxnSpPr>
          <p:nvPr/>
        </p:nvCxnSpPr>
        <p:spPr>
          <a:xfrm>
            <a:off x="8226228" y="3247555"/>
            <a:ext cx="1239772" cy="754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003440-BF15-46F5-925F-FF02190DA752}"/>
              </a:ext>
            </a:extLst>
          </p:cNvPr>
          <p:cNvCxnSpPr>
            <a:cxnSpLocks/>
          </p:cNvCxnSpPr>
          <p:nvPr/>
        </p:nvCxnSpPr>
        <p:spPr>
          <a:xfrm>
            <a:off x="8226228" y="3882630"/>
            <a:ext cx="1579873" cy="1625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3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F8D2E5-2C4E-47B1-930B-6C82B7C31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BBA25-42F5-4229-B0AD-5257EABCCA0C}"/>
              </a:ext>
            </a:extLst>
          </p:cNvPr>
          <p:cNvSpPr>
            <a:spLocks noGrp="1"/>
          </p:cNvSpPr>
          <p:nvPr>
            <p:ph type="title"/>
          </p:nvPr>
        </p:nvSpPr>
        <p:spPr>
          <a:xfrm>
            <a:off x="841248" y="251312"/>
            <a:ext cx="10506456" cy="1010264"/>
          </a:xfrm>
        </p:spPr>
        <p:txBody>
          <a:bodyPr anchor="ctr">
            <a:normAutofit/>
          </a:bodyPr>
          <a:lstStyle/>
          <a:p>
            <a:r>
              <a:rPr lang="en-US" b="1" dirty="0"/>
              <a:t>Best Practices of Successful Programs</a:t>
            </a:r>
          </a:p>
        </p:txBody>
      </p:sp>
      <p:sp>
        <p:nvSpPr>
          <p:cNvPr id="12" name="Rectangle 11">
            <a:extLst>
              <a:ext uri="{FF2B5EF4-FFF2-40B4-BE49-F238E27FC236}">
                <a16:creationId xmlns:a16="http://schemas.microsoft.com/office/drawing/2014/main" id="{801E4ADA-0EA9-4930-846E-3C11E8BED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BF246876-1230-4A5F-8A44-549479AAE3F1}"/>
              </a:ext>
            </a:extLst>
          </p:cNvPr>
          <p:cNvSpPr>
            <a:spLocks noGrp="1"/>
          </p:cNvSpPr>
          <p:nvPr>
            <p:ph type="sldNum" sz="quarter" idx="12"/>
          </p:nvPr>
        </p:nvSpPr>
        <p:spPr>
          <a:xfrm>
            <a:off x="8860536" y="6356350"/>
            <a:ext cx="2490216" cy="365125"/>
          </a:xfrm>
        </p:spPr>
        <p:txBody>
          <a:bodyPr>
            <a:normAutofit/>
          </a:bodyPr>
          <a:lstStyle/>
          <a:p>
            <a:pPr>
              <a:spcAft>
                <a:spcPts val="600"/>
              </a:spcAft>
            </a:pPr>
            <a:fld id="{B1ACB710-0265-4668-9FC1-C9C0EDA73F24}"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graphicFrame>
        <p:nvGraphicFramePr>
          <p:cNvPr id="5" name="Diagram 4">
            <a:extLst>
              <a:ext uri="{FF2B5EF4-FFF2-40B4-BE49-F238E27FC236}">
                <a16:creationId xmlns:a16="http://schemas.microsoft.com/office/drawing/2014/main" id="{55939167-5B09-403C-9F74-C748D42780F8}"/>
              </a:ext>
            </a:extLst>
          </p:cNvPr>
          <p:cNvGraphicFramePr/>
          <p:nvPr>
            <p:extLst>
              <p:ext uri="{D42A27DB-BD31-4B8C-83A1-F6EECF244321}">
                <p14:modId xmlns:p14="http://schemas.microsoft.com/office/powerpoint/2010/main" val="144468999"/>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972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B66E-FEDC-4D5E-A051-69BB6DFF9EB5}"/>
              </a:ext>
            </a:extLst>
          </p:cNvPr>
          <p:cNvSpPr>
            <a:spLocks noGrp="1"/>
          </p:cNvSpPr>
          <p:nvPr>
            <p:ph type="title"/>
          </p:nvPr>
        </p:nvSpPr>
        <p:spPr>
          <a:xfrm>
            <a:off x="687898" y="896931"/>
            <a:ext cx="11078895" cy="1325563"/>
          </a:xfrm>
        </p:spPr>
        <p:txBody>
          <a:bodyPr>
            <a:normAutofit fontScale="90000"/>
          </a:bodyPr>
          <a:lstStyle/>
          <a:p>
            <a:r>
              <a:rPr lang="en-US" sz="4000" b="1" dirty="0"/>
              <a:t>Future State Agency Opportunities for Community Science</a:t>
            </a:r>
            <a:r>
              <a:rPr lang="en-US" sz="3600" b="1" dirty="0"/>
              <a:t/>
            </a:r>
            <a:br>
              <a:rPr lang="en-US" sz="3600" b="1" dirty="0"/>
            </a:br>
            <a:r>
              <a:rPr lang="en-US" dirty="0"/>
              <a:t/>
            </a:r>
            <a:br>
              <a:rPr lang="en-US" dirty="0"/>
            </a:br>
            <a:endParaRPr lang="en-US" sz="3200" dirty="0"/>
          </a:p>
        </p:txBody>
      </p:sp>
      <p:sp>
        <p:nvSpPr>
          <p:cNvPr id="3" name="Content Placeholder 2">
            <a:extLst>
              <a:ext uri="{FF2B5EF4-FFF2-40B4-BE49-F238E27FC236}">
                <a16:creationId xmlns:a16="http://schemas.microsoft.com/office/drawing/2014/main" id="{55B37E3B-F7D9-4CA4-9469-55401E012A19}"/>
              </a:ext>
            </a:extLst>
          </p:cNvPr>
          <p:cNvSpPr>
            <a:spLocks noGrp="1"/>
          </p:cNvSpPr>
          <p:nvPr>
            <p:ph idx="1"/>
          </p:nvPr>
        </p:nvSpPr>
        <p:spPr>
          <a:xfrm>
            <a:off x="838200" y="2069933"/>
            <a:ext cx="5125720" cy="3061625"/>
          </a:xfrm>
        </p:spPr>
        <p:txBody>
          <a:bodyPr>
            <a:normAutofit/>
          </a:bodyPr>
          <a:lstStyle/>
          <a:p>
            <a:pPr marL="514350" indent="-514350">
              <a:buFont typeface="+mj-lt"/>
              <a:buAutoNum type="arabicPeriod"/>
            </a:pPr>
            <a:r>
              <a:rPr lang="en-US" dirty="0"/>
              <a:t>Recognition of potential value of non-agency data</a:t>
            </a:r>
          </a:p>
          <a:p>
            <a:pPr marL="514350" indent="-514350">
              <a:buFont typeface="+mj-lt"/>
              <a:buAutoNum type="arabicPeriod"/>
            </a:pPr>
            <a:r>
              <a:rPr lang="en-US" dirty="0"/>
              <a:t>Value in environmental justice communities</a:t>
            </a:r>
          </a:p>
          <a:p>
            <a:pPr marL="514350" indent="-514350">
              <a:buFont typeface="+mj-lt"/>
              <a:buAutoNum type="arabicPeriod"/>
            </a:pPr>
            <a:r>
              <a:rPr lang="en-US" dirty="0"/>
              <a:t>Partnerships with external groups -- tools, training and assistance</a:t>
            </a:r>
          </a:p>
        </p:txBody>
      </p:sp>
      <p:pic>
        <p:nvPicPr>
          <p:cNvPr id="4" name="Picture 3">
            <a:extLst>
              <a:ext uri="{FF2B5EF4-FFF2-40B4-BE49-F238E27FC236}">
                <a16:creationId xmlns:a16="http://schemas.microsoft.com/office/drawing/2014/main" id="{57ED54E8-248F-4509-BD8F-4825F75D52F6}"/>
              </a:ext>
            </a:extLst>
          </p:cNvPr>
          <p:cNvPicPr>
            <a:picLocks noChangeAspect="1"/>
          </p:cNvPicPr>
          <p:nvPr/>
        </p:nvPicPr>
        <p:blipFill>
          <a:blip r:embed="rId2"/>
          <a:stretch>
            <a:fillRect/>
          </a:stretch>
        </p:blipFill>
        <p:spPr>
          <a:xfrm>
            <a:off x="6227345" y="2069933"/>
            <a:ext cx="5689750" cy="4134093"/>
          </a:xfrm>
          <a:prstGeom prst="rect">
            <a:avLst/>
          </a:prstGeom>
        </p:spPr>
      </p:pic>
      <p:sp>
        <p:nvSpPr>
          <p:cNvPr id="5" name="TextBox 4">
            <a:extLst>
              <a:ext uri="{FF2B5EF4-FFF2-40B4-BE49-F238E27FC236}">
                <a16:creationId xmlns:a16="http://schemas.microsoft.com/office/drawing/2014/main" id="{2275D2A8-83A0-4B82-B843-7A8C3718EB98}"/>
              </a:ext>
            </a:extLst>
          </p:cNvPr>
          <p:cNvSpPr txBox="1"/>
          <p:nvPr/>
        </p:nvSpPr>
        <p:spPr>
          <a:xfrm>
            <a:off x="8615680" y="6236454"/>
            <a:ext cx="3068320" cy="369332"/>
          </a:xfrm>
          <a:prstGeom prst="rect">
            <a:avLst/>
          </a:prstGeom>
          <a:noFill/>
        </p:spPr>
        <p:txBody>
          <a:bodyPr wrap="square" rtlCol="0">
            <a:spAutoFit/>
          </a:bodyPr>
          <a:lstStyle/>
          <a:p>
            <a:r>
              <a:rPr lang="en-US" dirty="0"/>
              <a:t>Colorado River Watch</a:t>
            </a:r>
          </a:p>
        </p:txBody>
      </p:sp>
    </p:spTree>
    <p:extLst>
      <p:ext uri="{BB962C8B-B14F-4D97-AF65-F5344CB8AC3E}">
        <p14:creationId xmlns:p14="http://schemas.microsoft.com/office/powerpoint/2010/main" val="249656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5ADC-1A7F-421C-BBD2-2B10B115F89D}"/>
              </a:ext>
            </a:extLst>
          </p:cNvPr>
          <p:cNvSpPr>
            <a:spLocks noGrp="1"/>
          </p:cNvSpPr>
          <p:nvPr>
            <p:ph type="title"/>
          </p:nvPr>
        </p:nvSpPr>
        <p:spPr/>
        <p:txBody>
          <a:bodyPr>
            <a:normAutofit/>
          </a:bodyPr>
          <a:lstStyle/>
          <a:p>
            <a:r>
              <a:rPr lang="en-US" sz="3600" b="1" dirty="0"/>
              <a:t>To Learn More . . .</a:t>
            </a:r>
          </a:p>
        </p:txBody>
      </p:sp>
      <p:sp>
        <p:nvSpPr>
          <p:cNvPr id="3" name="Content Placeholder 2">
            <a:extLst>
              <a:ext uri="{FF2B5EF4-FFF2-40B4-BE49-F238E27FC236}">
                <a16:creationId xmlns:a16="http://schemas.microsoft.com/office/drawing/2014/main" id="{C49AF48C-18FC-4A95-B575-4DE5A6BC509D}"/>
              </a:ext>
            </a:extLst>
          </p:cNvPr>
          <p:cNvSpPr>
            <a:spLocks noGrp="1"/>
          </p:cNvSpPr>
          <p:nvPr>
            <p:ph idx="1"/>
          </p:nvPr>
        </p:nvSpPr>
        <p:spPr>
          <a:xfrm>
            <a:off x="838200" y="1690688"/>
            <a:ext cx="10515600" cy="4351338"/>
          </a:xfrm>
        </p:spPr>
        <p:txBody>
          <a:bodyPr>
            <a:normAutofit/>
          </a:bodyPr>
          <a:lstStyle/>
          <a:p>
            <a:pPr marL="0" indent="0">
              <a:buNone/>
            </a:pPr>
            <a:r>
              <a:rPr lang="en-US" i="1" dirty="0"/>
              <a:t>Upcoming EE2020 Online Webinar Series</a:t>
            </a:r>
          </a:p>
          <a:p>
            <a:pPr marL="0" indent="0">
              <a:buNone/>
            </a:pPr>
            <a:endParaRPr lang="en-US" dirty="0"/>
          </a:p>
          <a:p>
            <a:pPr marL="0" indent="0">
              <a:buNone/>
            </a:pPr>
            <a:r>
              <a:rPr lang="en-US" sz="3000" b="1" dirty="0"/>
              <a:t>Improving the Management and Use of Community Science Data: </a:t>
            </a:r>
          </a:p>
          <a:p>
            <a:pPr marL="0" indent="0">
              <a:buNone/>
            </a:pPr>
            <a:r>
              <a:rPr lang="en-US" sz="3000" b="1" dirty="0"/>
              <a:t>What Can We Learn from Current State and Tribal Programs?</a:t>
            </a:r>
          </a:p>
          <a:p>
            <a:pPr marL="0" indent="0">
              <a:buNone/>
            </a:pPr>
            <a:endParaRPr lang="en-US" dirty="0"/>
          </a:p>
          <a:p>
            <a:pPr marL="0" indent="0">
              <a:buNone/>
            </a:pPr>
            <a:r>
              <a:rPr lang="en-US" dirty="0"/>
              <a:t>October 8, 2020, 1 – 3 pm ET</a:t>
            </a:r>
          </a:p>
          <a:p>
            <a:pPr marL="0" indent="0">
              <a:buNone/>
            </a:pPr>
            <a:endParaRPr lang="en-US" dirty="0"/>
          </a:p>
          <a:p>
            <a:pPr marL="0" indent="0">
              <a:buNone/>
            </a:pPr>
            <a:r>
              <a:rPr lang="en-US" dirty="0"/>
              <a:t>Register at </a:t>
            </a:r>
            <a:r>
              <a:rPr lang="en-US" dirty="0">
                <a:hlinkClick r:id="rId2"/>
              </a:rPr>
              <a:t>eenationalmeeting.net/october-2020</a:t>
            </a: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66629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64E0-D672-4F55-AB32-6F7EDF0F1B1C}"/>
              </a:ext>
            </a:extLst>
          </p:cNvPr>
          <p:cNvSpPr>
            <a:spLocks noGrp="1"/>
          </p:cNvSpPr>
          <p:nvPr>
            <p:ph type="title"/>
          </p:nvPr>
        </p:nvSpPr>
        <p:spPr>
          <a:xfrm>
            <a:off x="2488790" y="146256"/>
            <a:ext cx="7214420" cy="1109980"/>
          </a:xfrm>
        </p:spPr>
        <p:txBody>
          <a:bodyPr>
            <a:normAutofit/>
          </a:bodyPr>
          <a:lstStyle/>
          <a:p>
            <a:r>
              <a:rPr lang="en-US" sz="3600" b="1" dirty="0"/>
              <a:t>Community Science Polling Questions </a:t>
            </a:r>
          </a:p>
        </p:txBody>
      </p:sp>
      <p:sp>
        <p:nvSpPr>
          <p:cNvPr id="3" name="Content Placeholder 2">
            <a:extLst>
              <a:ext uri="{FF2B5EF4-FFF2-40B4-BE49-F238E27FC236}">
                <a16:creationId xmlns:a16="http://schemas.microsoft.com/office/drawing/2014/main" id="{1AD64ABE-A4E3-4A8D-915A-77C55BAE8BF7}"/>
              </a:ext>
            </a:extLst>
          </p:cNvPr>
          <p:cNvSpPr>
            <a:spLocks noGrp="1"/>
          </p:cNvSpPr>
          <p:nvPr>
            <p:ph idx="1"/>
          </p:nvPr>
        </p:nvSpPr>
        <p:spPr>
          <a:xfrm>
            <a:off x="419100" y="1061884"/>
            <a:ext cx="11353800" cy="6009968"/>
          </a:xfrm>
        </p:spPr>
        <p:txBody>
          <a:bodyPr>
            <a:normAutofit fontScale="55000" lnSpcReduction="20000"/>
          </a:bodyPr>
          <a:lstStyle/>
          <a:p>
            <a:pPr marL="0" indent="0">
              <a:spcBef>
                <a:spcPts val="0"/>
              </a:spcBef>
              <a:buNone/>
            </a:pPr>
            <a:r>
              <a:rPr lang="en-US" sz="3300" b="1" dirty="0"/>
              <a:t>1.  In what areas has your state used community science to contribute to the work of state environmental programs?</a:t>
            </a:r>
          </a:p>
          <a:p>
            <a:pPr marL="0" indent="0">
              <a:spcBef>
                <a:spcPts val="0"/>
              </a:spcBef>
              <a:buNone/>
            </a:pPr>
            <a:r>
              <a:rPr lang="en-US" sz="2900" b="1" dirty="0"/>
              <a:t>	</a:t>
            </a:r>
            <a:r>
              <a:rPr lang="en-US" sz="2900" i="1" dirty="0"/>
              <a:t>(May select more than one)</a:t>
            </a:r>
          </a:p>
          <a:p>
            <a:pPr marL="457200" lvl="1" indent="0">
              <a:spcBef>
                <a:spcPts val="0"/>
              </a:spcBef>
              <a:buNone/>
            </a:pPr>
            <a:r>
              <a:rPr lang="en-US" sz="2900" dirty="0"/>
              <a:t>A. Water quality monitoring</a:t>
            </a:r>
          </a:p>
          <a:p>
            <a:pPr marL="457200" lvl="1" indent="0">
              <a:spcBef>
                <a:spcPts val="0"/>
              </a:spcBef>
              <a:buNone/>
            </a:pPr>
            <a:r>
              <a:rPr lang="en-US" sz="2900" dirty="0"/>
              <a:t>B. Air pollution monitoring</a:t>
            </a:r>
          </a:p>
          <a:p>
            <a:pPr marL="457200" lvl="1" indent="0">
              <a:spcBef>
                <a:spcPts val="0"/>
              </a:spcBef>
              <a:buNone/>
            </a:pPr>
            <a:r>
              <a:rPr lang="en-US" sz="2900" dirty="0"/>
              <a:t>C. Drinking water and ground water</a:t>
            </a:r>
          </a:p>
          <a:p>
            <a:pPr marL="457200" lvl="1" indent="0">
              <a:spcBef>
                <a:spcPts val="0"/>
              </a:spcBef>
              <a:buNone/>
            </a:pPr>
            <a:r>
              <a:rPr lang="en-US" sz="2900" dirty="0"/>
              <a:t>D. Environmental observations – e.g., HABs, fish kills, pesticides applications, invasive species, etc.)</a:t>
            </a:r>
          </a:p>
          <a:p>
            <a:pPr marL="457200" lvl="1" indent="0">
              <a:spcBef>
                <a:spcPts val="0"/>
              </a:spcBef>
              <a:buNone/>
            </a:pPr>
            <a:r>
              <a:rPr lang="en-US" sz="2900" dirty="0"/>
              <a:t>E. Biology and Conservation</a:t>
            </a:r>
          </a:p>
          <a:p>
            <a:pPr marL="457200" lvl="1" indent="0">
              <a:spcBef>
                <a:spcPts val="0"/>
              </a:spcBef>
              <a:buNone/>
            </a:pPr>
            <a:r>
              <a:rPr lang="en-US" sz="2900" dirty="0"/>
              <a:t>F. Information/awareness raising</a:t>
            </a:r>
          </a:p>
          <a:p>
            <a:pPr marL="457200" lvl="1" indent="0">
              <a:spcBef>
                <a:spcPts val="0"/>
              </a:spcBef>
              <a:buNone/>
            </a:pPr>
            <a:r>
              <a:rPr lang="en-US" sz="2900" dirty="0"/>
              <a:t>G. Other </a:t>
            </a:r>
          </a:p>
          <a:p>
            <a:pPr marL="457200" lvl="1" indent="0">
              <a:spcBef>
                <a:spcPts val="0"/>
              </a:spcBef>
              <a:buNone/>
            </a:pPr>
            <a:r>
              <a:rPr lang="en-US" sz="2900" dirty="0"/>
              <a:t>H. Unsure</a:t>
            </a:r>
          </a:p>
          <a:p>
            <a:pPr marL="0" indent="0">
              <a:buNone/>
            </a:pPr>
            <a:r>
              <a:rPr lang="en-US" sz="400" dirty="0"/>
              <a:t>  </a:t>
            </a:r>
          </a:p>
          <a:p>
            <a:pPr marL="0" indent="0">
              <a:buNone/>
            </a:pPr>
            <a:r>
              <a:rPr lang="en-US" sz="3300" b="1" dirty="0"/>
              <a:t>2. Do you see potential for movement in your state towards increased use of community science? </a:t>
            </a:r>
          </a:p>
          <a:p>
            <a:pPr marL="457200" lvl="1" indent="0">
              <a:spcBef>
                <a:spcPts val="0"/>
              </a:spcBef>
              <a:buNone/>
            </a:pPr>
            <a:r>
              <a:rPr lang="en-US" sz="2900" dirty="0"/>
              <a:t>A. No</a:t>
            </a:r>
          </a:p>
          <a:p>
            <a:pPr marL="457200" lvl="1" indent="0">
              <a:spcBef>
                <a:spcPts val="0"/>
              </a:spcBef>
              <a:buNone/>
            </a:pPr>
            <a:r>
              <a:rPr lang="en-US" sz="2900" dirty="0"/>
              <a:t>B. Yes</a:t>
            </a:r>
          </a:p>
          <a:p>
            <a:pPr marL="457200" lvl="1" indent="0">
              <a:spcBef>
                <a:spcPts val="0"/>
              </a:spcBef>
              <a:buNone/>
            </a:pPr>
            <a:r>
              <a:rPr lang="en-US" sz="2900" dirty="0"/>
              <a:t>C. Not sure</a:t>
            </a:r>
            <a:endParaRPr lang="en-US" sz="3300" dirty="0"/>
          </a:p>
          <a:p>
            <a:pPr marL="0" indent="0">
              <a:buNone/>
            </a:pPr>
            <a:r>
              <a:rPr lang="en-US" sz="3300" b="1" dirty="0"/>
              <a:t>3. What are likely to be the biggest barriers to state use of citizen science data? </a:t>
            </a:r>
            <a:r>
              <a:rPr lang="en-US" sz="2900" i="1" dirty="0"/>
              <a:t>(May select more than one)  </a:t>
            </a:r>
          </a:p>
          <a:p>
            <a:pPr marL="457200" lvl="1" indent="0">
              <a:spcBef>
                <a:spcPts val="0"/>
              </a:spcBef>
              <a:buNone/>
            </a:pPr>
            <a:r>
              <a:rPr lang="en-US" sz="2900" dirty="0"/>
              <a:t>A. Data quality (documentation of quality assurance)</a:t>
            </a:r>
          </a:p>
          <a:p>
            <a:pPr marL="457200" lvl="1" indent="0">
              <a:spcBef>
                <a:spcPts val="0"/>
              </a:spcBef>
              <a:buNone/>
            </a:pPr>
            <a:r>
              <a:rPr lang="en-US" sz="2900" dirty="0"/>
              <a:t>B. Limited available funding and technical support from state agencies</a:t>
            </a:r>
          </a:p>
          <a:p>
            <a:pPr marL="457200" lvl="1" indent="0">
              <a:spcBef>
                <a:spcPts val="0"/>
              </a:spcBef>
              <a:buNone/>
            </a:pPr>
            <a:r>
              <a:rPr lang="en-US" sz="2900" dirty="0"/>
              <a:t>C. Uncertainty about technology (e.g., performance of pollution sensors)</a:t>
            </a:r>
          </a:p>
          <a:p>
            <a:pPr marL="457200" lvl="1" indent="0">
              <a:spcBef>
                <a:spcPts val="0"/>
              </a:spcBef>
              <a:buNone/>
            </a:pPr>
            <a:r>
              <a:rPr lang="en-US" sz="2900" dirty="0"/>
              <a:t>D. Limited scientific support available from other organizations</a:t>
            </a:r>
          </a:p>
          <a:p>
            <a:pPr marL="457200" lvl="1" indent="0">
              <a:spcBef>
                <a:spcPts val="0"/>
              </a:spcBef>
              <a:buNone/>
            </a:pPr>
            <a:r>
              <a:rPr lang="en-US" sz="2900" dirty="0"/>
              <a:t>E. Other</a:t>
            </a:r>
          </a:p>
          <a:p>
            <a:pPr marL="0" indent="0">
              <a:spcBef>
                <a:spcPts val="0"/>
              </a:spcBef>
              <a:buNone/>
            </a:pPr>
            <a:endParaRPr lang="en-US" dirty="0"/>
          </a:p>
          <a:p>
            <a:pPr marL="0" indent="0">
              <a:spcBef>
                <a:spcPts val="0"/>
              </a:spcBef>
              <a:buNone/>
            </a:pPr>
            <a:r>
              <a:rPr lang="en-US" sz="3300" b="1" dirty="0"/>
              <a:t>4. What opportunities offer the most potential to strengthen the EPA/State/Tribal partnership on community science?</a:t>
            </a:r>
          </a:p>
          <a:p>
            <a:pPr marL="0" indent="0">
              <a:spcBef>
                <a:spcPts val="0"/>
              </a:spcBef>
              <a:buNone/>
            </a:pPr>
            <a:r>
              <a:rPr lang="en-US" sz="2900" b="1" dirty="0"/>
              <a:t>	</a:t>
            </a:r>
            <a:r>
              <a:rPr lang="en-US" sz="2900" i="1" dirty="0"/>
              <a:t>(May select more than one)</a:t>
            </a:r>
          </a:p>
          <a:p>
            <a:pPr marL="457200" lvl="1" indent="0">
              <a:spcBef>
                <a:spcPts val="0"/>
              </a:spcBef>
              <a:buNone/>
            </a:pPr>
            <a:r>
              <a:rPr lang="en-US" sz="2900" dirty="0"/>
              <a:t>A. Shared vision on using citizen science in environmental programs</a:t>
            </a:r>
          </a:p>
          <a:p>
            <a:pPr marL="457200" lvl="1" indent="0">
              <a:spcBef>
                <a:spcPts val="0"/>
              </a:spcBef>
              <a:buNone/>
            </a:pPr>
            <a:r>
              <a:rPr lang="en-US" sz="2900" dirty="0"/>
              <a:t>B. Additional projects at the state level that demonstrate good practices</a:t>
            </a:r>
          </a:p>
          <a:p>
            <a:pPr marL="457200" lvl="1" indent="0">
              <a:spcBef>
                <a:spcPts val="0"/>
              </a:spcBef>
              <a:buNone/>
            </a:pPr>
            <a:r>
              <a:rPr lang="en-US" sz="2900" dirty="0"/>
              <a:t>C. Focus on data management issues through E-Enterprise</a:t>
            </a:r>
          </a:p>
          <a:p>
            <a:pPr marL="457200" lvl="1" indent="0">
              <a:spcBef>
                <a:spcPts val="0"/>
              </a:spcBef>
              <a:buNone/>
            </a:pPr>
            <a:r>
              <a:rPr lang="en-US" sz="2900" dirty="0"/>
              <a:t>D. Guidance on how data can be used (i.e., data that does not come from federally approved regulatory-quality methods -- which is most CS data)</a:t>
            </a:r>
          </a:p>
          <a:p>
            <a:pPr marL="457200" lvl="1" indent="0">
              <a:spcBef>
                <a:spcPts val="0"/>
              </a:spcBef>
              <a:buNone/>
            </a:pPr>
            <a:r>
              <a:rPr lang="en-US" sz="2900" dirty="0"/>
              <a:t>E. Other</a:t>
            </a:r>
          </a:p>
        </p:txBody>
      </p:sp>
    </p:spTree>
    <p:extLst>
      <p:ext uri="{BB962C8B-B14F-4D97-AF65-F5344CB8AC3E}">
        <p14:creationId xmlns:p14="http://schemas.microsoft.com/office/powerpoint/2010/main" val="279608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7DC147-1535-4B41-ADA8-AA62974A0E7F}"/>
              </a:ext>
            </a:extLst>
          </p:cNvPr>
          <p:cNvPicPr>
            <a:picLocks noChangeAspect="1"/>
          </p:cNvPicPr>
          <p:nvPr/>
        </p:nvPicPr>
        <p:blipFill>
          <a:blip r:embed="rId2"/>
          <a:stretch>
            <a:fillRect/>
          </a:stretch>
        </p:blipFill>
        <p:spPr>
          <a:xfrm>
            <a:off x="16911" y="0"/>
            <a:ext cx="12158177" cy="6858000"/>
          </a:xfrm>
          <a:prstGeom prst="rect">
            <a:avLst/>
          </a:prstGeom>
        </p:spPr>
      </p:pic>
    </p:spTree>
    <p:extLst>
      <p:ext uri="{BB962C8B-B14F-4D97-AF65-F5344CB8AC3E}">
        <p14:creationId xmlns:p14="http://schemas.microsoft.com/office/powerpoint/2010/main" val="230910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17809-B57F-4CC6-AEF5-ACE6DE3222E2}"/>
              </a:ext>
            </a:extLst>
          </p:cNvPr>
          <p:cNvSpPr/>
          <p:nvPr/>
        </p:nvSpPr>
        <p:spPr>
          <a:xfrm>
            <a:off x="508000" y="2592704"/>
            <a:ext cx="2362200" cy="87723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Improve Data Infrastructure</a:t>
            </a:r>
          </a:p>
        </p:txBody>
      </p:sp>
      <p:sp>
        <p:nvSpPr>
          <p:cNvPr id="3" name="Rectangle 2">
            <a:extLst>
              <a:ext uri="{FF2B5EF4-FFF2-40B4-BE49-F238E27FC236}">
                <a16:creationId xmlns:a16="http://schemas.microsoft.com/office/drawing/2014/main" id="{5C4AEEF4-5FC1-49A1-8F50-0C29056F9D0F}"/>
              </a:ext>
            </a:extLst>
          </p:cNvPr>
          <p:cNvSpPr/>
          <p:nvPr/>
        </p:nvSpPr>
        <p:spPr>
          <a:xfrm>
            <a:off x="508000" y="3759201"/>
            <a:ext cx="2362200" cy="9982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Elevate Standards and Methods</a:t>
            </a:r>
          </a:p>
        </p:txBody>
      </p:sp>
      <p:sp>
        <p:nvSpPr>
          <p:cNvPr id="4" name="Rectangle 3">
            <a:extLst>
              <a:ext uri="{FF2B5EF4-FFF2-40B4-BE49-F238E27FC236}">
                <a16:creationId xmlns:a16="http://schemas.microsoft.com/office/drawing/2014/main" id="{C2730C9D-299A-4067-9EC0-929EB13806EE}"/>
              </a:ext>
            </a:extLst>
          </p:cNvPr>
          <p:cNvSpPr/>
          <p:nvPr/>
        </p:nvSpPr>
        <p:spPr>
          <a:xfrm>
            <a:off x="508000" y="4941907"/>
            <a:ext cx="2362200" cy="11760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Promote Data Accessibility and Transparency</a:t>
            </a:r>
          </a:p>
        </p:txBody>
      </p:sp>
      <p:sp>
        <p:nvSpPr>
          <p:cNvPr id="6" name="Rectangle: Rounded Corners 5">
            <a:extLst>
              <a:ext uri="{FF2B5EF4-FFF2-40B4-BE49-F238E27FC236}">
                <a16:creationId xmlns:a16="http://schemas.microsoft.com/office/drawing/2014/main" id="{3BE5C99E-1277-44AF-B773-44A6E69CC486}"/>
              </a:ext>
            </a:extLst>
          </p:cNvPr>
          <p:cNvSpPr/>
          <p:nvPr/>
        </p:nvSpPr>
        <p:spPr>
          <a:xfrm>
            <a:off x="8051800" y="2446077"/>
            <a:ext cx="3149600" cy="1001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Make Open Data Content and Web APIs the New Default</a:t>
            </a:r>
          </a:p>
        </p:txBody>
      </p:sp>
      <p:sp>
        <p:nvSpPr>
          <p:cNvPr id="7" name="Rectangle: Rounded Corners 6">
            <a:extLst>
              <a:ext uri="{FF2B5EF4-FFF2-40B4-BE49-F238E27FC236}">
                <a16:creationId xmlns:a16="http://schemas.microsoft.com/office/drawing/2014/main" id="{422C491C-0D0F-4F82-A4C2-ECE32C56CF91}"/>
              </a:ext>
            </a:extLst>
          </p:cNvPr>
          <p:cNvSpPr/>
          <p:nvPr/>
        </p:nvSpPr>
        <p:spPr>
          <a:xfrm>
            <a:off x="8051800" y="3760321"/>
            <a:ext cx="3149600" cy="1026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Shared Platforms</a:t>
            </a:r>
          </a:p>
        </p:txBody>
      </p:sp>
      <p:sp>
        <p:nvSpPr>
          <p:cNvPr id="8" name="Rectangle: Rounded Corners 7">
            <a:extLst>
              <a:ext uri="{FF2B5EF4-FFF2-40B4-BE49-F238E27FC236}">
                <a16:creationId xmlns:a16="http://schemas.microsoft.com/office/drawing/2014/main" id="{F74726F4-EFAB-47FD-864C-EE69F3F1F346}"/>
              </a:ext>
            </a:extLst>
          </p:cNvPr>
          <p:cNvSpPr/>
          <p:nvPr/>
        </p:nvSpPr>
        <p:spPr>
          <a:xfrm>
            <a:off x="8051800" y="5069840"/>
            <a:ext cx="3632200" cy="1048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Move to Cloud and Shared Hosting</a:t>
            </a:r>
          </a:p>
        </p:txBody>
      </p:sp>
      <p:sp>
        <p:nvSpPr>
          <p:cNvPr id="10" name="Rectangle 9">
            <a:extLst>
              <a:ext uri="{FF2B5EF4-FFF2-40B4-BE49-F238E27FC236}">
                <a16:creationId xmlns:a16="http://schemas.microsoft.com/office/drawing/2014/main" id="{292AEE4A-EE61-4053-B21E-A90AE49F1B1B}"/>
              </a:ext>
            </a:extLst>
          </p:cNvPr>
          <p:cNvSpPr/>
          <p:nvPr/>
        </p:nvSpPr>
        <p:spPr>
          <a:xfrm>
            <a:off x="454660" y="1427890"/>
            <a:ext cx="2468880" cy="87723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t>Community Science </a:t>
            </a:r>
          </a:p>
        </p:txBody>
      </p:sp>
      <p:sp>
        <p:nvSpPr>
          <p:cNvPr id="11" name="Rectangle: Rounded Corners 10">
            <a:extLst>
              <a:ext uri="{FF2B5EF4-FFF2-40B4-BE49-F238E27FC236}">
                <a16:creationId xmlns:a16="http://schemas.microsoft.com/office/drawing/2014/main" id="{D7A26D07-2139-4324-9752-4613A1EBDB30}"/>
              </a:ext>
            </a:extLst>
          </p:cNvPr>
          <p:cNvSpPr/>
          <p:nvPr/>
        </p:nvSpPr>
        <p:spPr>
          <a:xfrm>
            <a:off x="8051800" y="1427890"/>
            <a:ext cx="2981960" cy="6045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Digital Strategy</a:t>
            </a:r>
          </a:p>
        </p:txBody>
      </p:sp>
      <p:sp>
        <p:nvSpPr>
          <p:cNvPr id="12" name="Arrow: Right 11">
            <a:extLst>
              <a:ext uri="{FF2B5EF4-FFF2-40B4-BE49-F238E27FC236}">
                <a16:creationId xmlns:a16="http://schemas.microsoft.com/office/drawing/2014/main" id="{2E5B8E49-3C4D-40D7-B2D0-06782ABFB083}"/>
              </a:ext>
            </a:extLst>
          </p:cNvPr>
          <p:cNvSpPr/>
          <p:nvPr/>
        </p:nvSpPr>
        <p:spPr>
          <a:xfrm>
            <a:off x="3545840" y="2108499"/>
            <a:ext cx="3952240" cy="3530188"/>
          </a:xfrm>
          <a:prstGeom prst="rightArrow">
            <a:avLst>
              <a:gd name="adj1" fmla="val 39768"/>
              <a:gd name="adj2" fmla="val 4945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Community Science actions advance the </a:t>
            </a:r>
          </a:p>
          <a:p>
            <a:pPr algn="ctr"/>
            <a:r>
              <a:rPr lang="en-US" sz="2400" dirty="0">
                <a:solidFill>
                  <a:schemeClr val="tx1"/>
                </a:solidFill>
              </a:rPr>
              <a:t>Digital Strategy</a:t>
            </a:r>
          </a:p>
        </p:txBody>
      </p:sp>
      <p:sp>
        <p:nvSpPr>
          <p:cNvPr id="5" name="TextBox 4">
            <a:extLst>
              <a:ext uri="{FF2B5EF4-FFF2-40B4-BE49-F238E27FC236}">
                <a16:creationId xmlns:a16="http://schemas.microsoft.com/office/drawing/2014/main" id="{2A1AA1AC-D6D2-4205-BC76-D1FCC55E3C0B}"/>
              </a:ext>
            </a:extLst>
          </p:cNvPr>
          <p:cNvSpPr txBox="1"/>
          <p:nvPr/>
        </p:nvSpPr>
        <p:spPr>
          <a:xfrm>
            <a:off x="454660" y="504651"/>
            <a:ext cx="11076940" cy="553998"/>
          </a:xfrm>
          <a:prstGeom prst="rect">
            <a:avLst/>
          </a:prstGeom>
          <a:noFill/>
        </p:spPr>
        <p:txBody>
          <a:bodyPr wrap="square" rtlCol="0">
            <a:spAutoFit/>
          </a:bodyPr>
          <a:lstStyle/>
          <a:p>
            <a:r>
              <a:rPr lang="en-US" sz="3000" b="1" dirty="0"/>
              <a:t>Community Science Alignment with the </a:t>
            </a:r>
            <a:r>
              <a:rPr lang="en-US" sz="3000" b="1" dirty="0">
                <a:hlinkClick r:id="rId2"/>
              </a:rPr>
              <a:t>E-Enterprise Digital Strategy</a:t>
            </a:r>
            <a:endParaRPr lang="en-US" sz="3000" dirty="0"/>
          </a:p>
        </p:txBody>
      </p:sp>
    </p:spTree>
    <p:extLst>
      <p:ext uri="{BB962C8B-B14F-4D97-AF65-F5344CB8AC3E}">
        <p14:creationId xmlns:p14="http://schemas.microsoft.com/office/powerpoint/2010/main" val="299864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Shape 110"/>
          <p:cNvSpPr txBox="1">
            <a:spLocks noGrp="1"/>
          </p:cNvSpPr>
          <p:nvPr>
            <p:ph type="body" idx="1"/>
          </p:nvPr>
        </p:nvSpPr>
        <p:spPr>
          <a:xfrm>
            <a:off x="2900775" y="2050784"/>
            <a:ext cx="6390450" cy="2481975"/>
          </a:xfrm>
          <a:prstGeom prst="rect">
            <a:avLst/>
          </a:prstGeom>
        </p:spPr>
        <p:txBody>
          <a:bodyPr vert="horz" lIns="68569" tIns="68569" rIns="68569" bIns="68569" rtlCol="0" anchor="t" anchorCtr="0">
            <a:noAutofit/>
          </a:bodyPr>
          <a:lstStyle/>
          <a:p>
            <a:pPr>
              <a:spcBef>
                <a:spcPts val="1200"/>
              </a:spcBef>
              <a:buNone/>
            </a:pPr>
            <a:endParaRPr sz="1950">
              <a:solidFill>
                <a:srgbClr val="164B4F"/>
              </a:solidFill>
              <a:latin typeface="Abel"/>
              <a:ea typeface="Abel"/>
              <a:cs typeface="Abel"/>
              <a:sym typeface="Abel"/>
            </a:endParaRPr>
          </a:p>
          <a:p>
            <a:pPr>
              <a:buNone/>
            </a:pPr>
            <a:endParaRPr sz="2250">
              <a:solidFill>
                <a:srgbClr val="164B4F"/>
              </a:solidFill>
              <a:latin typeface="Abel"/>
              <a:ea typeface="Abel"/>
              <a:cs typeface="Abel"/>
              <a:sym typeface="Abel"/>
            </a:endParaRPr>
          </a:p>
        </p:txBody>
      </p:sp>
      <p:pic>
        <p:nvPicPr>
          <p:cNvPr id="3" name="Picture 2">
            <a:extLst>
              <a:ext uri="{FF2B5EF4-FFF2-40B4-BE49-F238E27FC236}">
                <a16:creationId xmlns:a16="http://schemas.microsoft.com/office/drawing/2014/main" id="{94CE8890-A83F-47D1-9389-6091A8AC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6314" y="0"/>
            <a:ext cx="3815686" cy="4943475"/>
          </a:xfrm>
          <a:prstGeom prst="rect">
            <a:avLst/>
          </a:prstGeom>
        </p:spPr>
      </p:pic>
      <p:pic>
        <p:nvPicPr>
          <p:cNvPr id="2" name="Picture 1">
            <a:extLst>
              <a:ext uri="{FF2B5EF4-FFF2-40B4-BE49-F238E27FC236}">
                <a16:creationId xmlns:a16="http://schemas.microsoft.com/office/drawing/2014/main" id="{5DB65889-9498-4C0A-AA29-A8AEBE132054}"/>
              </a:ext>
            </a:extLst>
          </p:cNvPr>
          <p:cNvPicPr>
            <a:picLocks noChangeAspect="1"/>
          </p:cNvPicPr>
          <p:nvPr/>
        </p:nvPicPr>
        <p:blipFill>
          <a:blip r:embed="rId4"/>
          <a:stretch>
            <a:fillRect/>
          </a:stretch>
        </p:blipFill>
        <p:spPr>
          <a:xfrm>
            <a:off x="650239" y="715380"/>
            <a:ext cx="4825299" cy="620759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754" y="1855483"/>
            <a:ext cx="3392471" cy="4513266"/>
          </a:xfrm>
          <a:prstGeom prst="rect">
            <a:avLst/>
          </a:prstGeom>
        </p:spPr>
      </p:pic>
      <p:sp>
        <p:nvSpPr>
          <p:cNvPr id="4" name="TextBox 3">
            <a:extLst>
              <a:ext uri="{FF2B5EF4-FFF2-40B4-BE49-F238E27FC236}">
                <a16:creationId xmlns:a16="http://schemas.microsoft.com/office/drawing/2014/main" id="{1CB700A3-39E8-4605-949A-2017F44DF976}"/>
              </a:ext>
            </a:extLst>
          </p:cNvPr>
          <p:cNvSpPr txBox="1"/>
          <p:nvPr/>
        </p:nvSpPr>
        <p:spPr>
          <a:xfrm>
            <a:off x="5971599" y="1388501"/>
            <a:ext cx="963440" cy="369332"/>
          </a:xfrm>
          <a:prstGeom prst="rect">
            <a:avLst/>
          </a:prstGeom>
          <a:noFill/>
        </p:spPr>
        <p:txBody>
          <a:bodyPr wrap="square" rtlCol="0">
            <a:spAutoFit/>
          </a:bodyPr>
          <a:lstStyle/>
          <a:p>
            <a:r>
              <a:rPr lang="en-US" dirty="0">
                <a:hlinkClick r:id="rId6"/>
              </a:rPr>
              <a:t>2016</a:t>
            </a:r>
            <a:endParaRPr lang="en-US" dirty="0"/>
          </a:p>
        </p:txBody>
      </p:sp>
      <p:sp>
        <p:nvSpPr>
          <p:cNvPr id="5" name="TextBox 4">
            <a:extLst>
              <a:ext uri="{FF2B5EF4-FFF2-40B4-BE49-F238E27FC236}">
                <a16:creationId xmlns:a16="http://schemas.microsoft.com/office/drawing/2014/main" id="{B688F2AC-413B-4B50-AE4A-A0D6D098C676}"/>
              </a:ext>
            </a:extLst>
          </p:cNvPr>
          <p:cNvSpPr txBox="1"/>
          <p:nvPr/>
        </p:nvSpPr>
        <p:spPr>
          <a:xfrm>
            <a:off x="11114444" y="4758809"/>
            <a:ext cx="654341" cy="369332"/>
          </a:xfrm>
          <a:prstGeom prst="rect">
            <a:avLst/>
          </a:prstGeom>
          <a:noFill/>
        </p:spPr>
        <p:txBody>
          <a:bodyPr wrap="square" rtlCol="0">
            <a:spAutoFit/>
          </a:bodyPr>
          <a:lstStyle/>
          <a:p>
            <a:r>
              <a:rPr lang="en-US" dirty="0">
                <a:hlinkClick r:id="rId7"/>
              </a:rPr>
              <a:t>2018</a:t>
            </a:r>
            <a:endParaRPr lang="en-US" dirty="0"/>
          </a:p>
        </p:txBody>
      </p:sp>
      <p:sp>
        <p:nvSpPr>
          <p:cNvPr id="6" name="TextBox 5">
            <a:extLst>
              <a:ext uri="{FF2B5EF4-FFF2-40B4-BE49-F238E27FC236}">
                <a16:creationId xmlns:a16="http://schemas.microsoft.com/office/drawing/2014/main" id="{980C9FB4-0173-4C18-848A-DC680E572200}"/>
              </a:ext>
            </a:extLst>
          </p:cNvPr>
          <p:cNvSpPr txBox="1"/>
          <p:nvPr/>
        </p:nvSpPr>
        <p:spPr>
          <a:xfrm>
            <a:off x="924560" y="213360"/>
            <a:ext cx="1300480" cy="369332"/>
          </a:xfrm>
          <a:prstGeom prst="rect">
            <a:avLst/>
          </a:prstGeom>
          <a:noFill/>
        </p:spPr>
        <p:txBody>
          <a:bodyPr wrap="square" rtlCol="0">
            <a:spAutoFit/>
          </a:bodyPr>
          <a:lstStyle/>
          <a:p>
            <a:r>
              <a:rPr lang="en-US" dirty="0">
                <a:hlinkClick r:id="rId8"/>
              </a:rPr>
              <a:t>2018</a:t>
            </a:r>
            <a:endParaRPr lang="en-US" dirty="0"/>
          </a:p>
        </p:txBody>
      </p:sp>
      <p:sp>
        <p:nvSpPr>
          <p:cNvPr id="7" name="TextBox 6">
            <a:extLst>
              <a:ext uri="{FF2B5EF4-FFF2-40B4-BE49-F238E27FC236}">
                <a16:creationId xmlns:a16="http://schemas.microsoft.com/office/drawing/2014/main" id="{2A0E653A-8EF4-4B91-9EC3-50EE4B0ECE5C}"/>
              </a:ext>
            </a:extLst>
          </p:cNvPr>
          <p:cNvSpPr txBox="1"/>
          <p:nvPr/>
        </p:nvSpPr>
        <p:spPr>
          <a:xfrm>
            <a:off x="6121526" y="541450"/>
            <a:ext cx="1483360" cy="646331"/>
          </a:xfrm>
          <a:prstGeom prst="rect">
            <a:avLst/>
          </a:prstGeom>
          <a:noFill/>
        </p:spPr>
        <p:txBody>
          <a:bodyPr wrap="square" rtlCol="0">
            <a:spAutoFit/>
          </a:bodyPr>
          <a:lstStyle/>
          <a:p>
            <a:r>
              <a:rPr lang="en-US" sz="3600" dirty="0"/>
              <a:t>EPA</a:t>
            </a:r>
          </a:p>
        </p:txBody>
      </p:sp>
    </p:spTree>
    <p:extLst>
      <p:ext uri="{BB962C8B-B14F-4D97-AF65-F5344CB8AC3E}">
        <p14:creationId xmlns:p14="http://schemas.microsoft.com/office/powerpoint/2010/main" val="203247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20" descr="wildfire.jpg"/>
          <p:cNvPicPr preferRelativeResize="0"/>
          <p:nvPr/>
        </p:nvPicPr>
        <p:blipFill rotWithShape="1">
          <a:blip r:embed="rId3">
            <a:alphaModFix/>
          </a:blip>
          <a:srcRect/>
          <a:stretch/>
        </p:blipFill>
        <p:spPr>
          <a:xfrm>
            <a:off x="0" y="1"/>
            <a:ext cx="12192000" cy="6857999"/>
          </a:xfrm>
          <a:prstGeom prst="rect">
            <a:avLst/>
          </a:prstGeom>
          <a:noFill/>
          <a:ln>
            <a:noFill/>
          </a:ln>
        </p:spPr>
      </p:pic>
      <p:sp>
        <p:nvSpPr>
          <p:cNvPr id="6" name="Content Placeholder 2"/>
          <p:cNvSpPr>
            <a:spLocks noGrp="1"/>
          </p:cNvSpPr>
          <p:nvPr>
            <p:ph idx="1"/>
          </p:nvPr>
        </p:nvSpPr>
        <p:spPr>
          <a:xfrm>
            <a:off x="2037521" y="692169"/>
            <a:ext cx="8948927" cy="3415808"/>
          </a:xfrm>
          <a:solidFill>
            <a:schemeClr val="bg1">
              <a:alpha val="69000"/>
            </a:schemeClr>
          </a:solidFill>
        </p:spPr>
        <p:txBody>
          <a:bodyPr>
            <a:noAutofit/>
          </a:bodyPr>
          <a:lstStyle/>
          <a:p>
            <a:pPr marL="0" indent="0">
              <a:buNone/>
            </a:pPr>
            <a:r>
              <a:rPr lang="en-US" sz="3200" b="1" dirty="0">
                <a:latin typeface="Raleway" panose="020B0604020202020204" charset="0"/>
                <a:ea typeface="Dotum" panose="020B0600000101010101" pitchFamily="34" charset="-127"/>
                <a:cs typeface="Gisha" panose="020B0502040204020203" pitchFamily="34" charset="-79"/>
              </a:rPr>
              <a:t>Smoke Sense </a:t>
            </a:r>
          </a:p>
          <a:p>
            <a:pPr marL="0" indent="0">
              <a:buNone/>
            </a:pPr>
            <a:r>
              <a:rPr lang="en-US" sz="2400" dirty="0">
                <a:latin typeface="Abel" panose="020B0604020202020204" charset="0"/>
                <a:ea typeface="Dotum" panose="020B0600000101010101" pitchFamily="34" charset="-127"/>
                <a:cs typeface="Gisha" panose="020B0502040204020203" pitchFamily="34" charset="-79"/>
                <a:hlinkClick r:id="rId4"/>
              </a:rPr>
              <a:t>EPA mobile app </a:t>
            </a:r>
            <a:r>
              <a:rPr lang="en-US" sz="2400" dirty="0">
                <a:latin typeface="Abel" panose="020B0604020202020204" charset="0"/>
                <a:ea typeface="Dotum" panose="020B0600000101010101" pitchFamily="34" charset="-127"/>
                <a:cs typeface="Gisha" panose="020B0502040204020203" pitchFamily="34" charset="-79"/>
              </a:rPr>
              <a:t>to increase awareness of health effects from exposure to wildfire smoke and further advance scientific understanding of:</a:t>
            </a:r>
          </a:p>
          <a:p>
            <a:pPr lvl="1"/>
            <a:r>
              <a:rPr lang="en-US" dirty="0">
                <a:latin typeface="Abel" panose="020B0604020202020204" charset="0"/>
                <a:ea typeface="Dotum" panose="020B0600000101010101" pitchFamily="34" charset="-127"/>
                <a:cs typeface="Gisha" panose="020B0502040204020203" pitchFamily="34" charset="-79"/>
              </a:rPr>
              <a:t>Participants’ perspectives on wildfire smoke and </a:t>
            </a:r>
            <a:r>
              <a:rPr lang="en-US">
                <a:latin typeface="Abel" panose="020B0604020202020204" charset="0"/>
                <a:ea typeface="Dotum" panose="020B0600000101010101" pitchFamily="34" charset="-127"/>
                <a:cs typeface="Gisha" panose="020B0502040204020203" pitchFamily="34" charset="-79"/>
              </a:rPr>
              <a:t>public health</a:t>
            </a:r>
          </a:p>
          <a:p>
            <a:pPr lvl="1"/>
            <a:r>
              <a:rPr lang="en-US">
                <a:latin typeface="Abel" panose="020B0604020202020204" charset="0"/>
                <a:ea typeface="Dotum" panose="020B0600000101010101" pitchFamily="34" charset="-127"/>
                <a:cs typeface="Gisha" panose="020B0502040204020203" pitchFamily="34" charset="-79"/>
              </a:rPr>
              <a:t>How </a:t>
            </a:r>
            <a:r>
              <a:rPr lang="en-US" dirty="0">
                <a:latin typeface="Abel" panose="020B0604020202020204" charset="0"/>
                <a:ea typeface="Dotum" panose="020B0600000101010101" pitchFamily="34" charset="-127"/>
                <a:cs typeface="Gisha" panose="020B0502040204020203" pitchFamily="34" charset="-79"/>
              </a:rPr>
              <a:t>people protect their health during smoke exposure </a:t>
            </a:r>
          </a:p>
          <a:p>
            <a:pPr lvl="1"/>
            <a:r>
              <a:rPr lang="en-US" dirty="0">
                <a:latin typeface="Abel" panose="020B0604020202020204" charset="0"/>
                <a:cs typeface="Gisha" panose="020B0502040204020203" pitchFamily="34" charset="-79"/>
              </a:rPr>
              <a:t>Communication strategies for health risks from smoke exposure </a:t>
            </a:r>
          </a:p>
        </p:txBody>
      </p:sp>
    </p:spTree>
    <p:extLst>
      <p:ext uri="{BB962C8B-B14F-4D97-AF65-F5344CB8AC3E}">
        <p14:creationId xmlns:p14="http://schemas.microsoft.com/office/powerpoint/2010/main" val="43668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14F3A7CF-5BCB-4C29-B364-C6E5B8B04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300" y="2630537"/>
            <a:ext cx="8061704" cy="3453475"/>
          </a:xfrm>
          <a:prstGeom prst="rect">
            <a:avLst/>
          </a:prstGeom>
        </p:spPr>
      </p:pic>
      <p:sp>
        <p:nvSpPr>
          <p:cNvPr id="8" name="TextBox 7">
            <a:extLst>
              <a:ext uri="{FF2B5EF4-FFF2-40B4-BE49-F238E27FC236}">
                <a16:creationId xmlns:a16="http://schemas.microsoft.com/office/drawing/2014/main" id="{CF8BCC75-8D19-4994-B955-372447AB080D}"/>
              </a:ext>
            </a:extLst>
          </p:cNvPr>
          <p:cNvSpPr txBox="1"/>
          <p:nvPr/>
        </p:nvSpPr>
        <p:spPr>
          <a:xfrm>
            <a:off x="396241" y="1166842"/>
            <a:ext cx="11602763" cy="4524315"/>
          </a:xfrm>
          <a:prstGeom prst="rect">
            <a:avLst/>
          </a:prstGeom>
          <a:noFill/>
        </p:spPr>
        <p:txBody>
          <a:bodyPr wrap="square" rtlCol="0">
            <a:spAutoFit/>
          </a:bodyPr>
          <a:lstStyle/>
          <a:p>
            <a:pPr marL="285750" indent="-285750">
              <a:buFont typeface="Wingdings" panose="05000000000000000000" pitchFamily="2" charset="2"/>
              <a:buChar char="§"/>
            </a:pPr>
            <a:r>
              <a:rPr lang="en-US" dirty="0"/>
              <a:t>Virginia DEQ began working with water quality data from volunteer monitoring organizations in 2004.</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hlinkClick r:id="rId3"/>
              </a:rPr>
              <a:t>State Law </a:t>
            </a:r>
            <a:r>
              <a:rPr lang="en-US" dirty="0"/>
              <a:t>authorizes a Citizen Water Quality Monitoring Program</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Data sent to EPA under sections 305(b) and 303(d) of the Clean Water Act</a:t>
            </a:r>
          </a:p>
          <a:p>
            <a:endParaRPr lang="en-US" dirty="0"/>
          </a:p>
          <a:p>
            <a:pPr marL="285750" indent="-285750">
              <a:buFont typeface="Wingdings" panose="05000000000000000000" pitchFamily="2" charset="2"/>
              <a:buChar char="§"/>
            </a:pPr>
            <a:r>
              <a:rPr lang="en-US" dirty="0">
                <a:hlinkClick r:id="rId4"/>
              </a:rPr>
              <a:t>Citizen monitored areas in 2016</a:t>
            </a:r>
            <a:endParaRPr lang="en-US" dirty="0"/>
          </a:p>
          <a:p>
            <a:pPr marL="742950" lvl="1" indent="-285750">
              <a:buFont typeface="Wingdings" panose="05000000000000000000" pitchFamily="2" charset="2"/>
              <a:buChar char="ü"/>
            </a:pPr>
            <a:r>
              <a:rPr lang="en-US" sz="1600" dirty="0"/>
              <a:t>3,800 stream miles </a:t>
            </a:r>
          </a:p>
          <a:p>
            <a:pPr marL="742950" lvl="1" indent="-285750">
              <a:buFont typeface="Wingdings" panose="05000000000000000000" pitchFamily="2" charset="2"/>
              <a:buChar char="ü"/>
            </a:pPr>
            <a:r>
              <a:rPr lang="en-US" sz="1600" dirty="0"/>
              <a:t>90 square miles of estuaries </a:t>
            </a:r>
          </a:p>
          <a:p>
            <a:pPr marL="742950" lvl="1" indent="-285750">
              <a:buFont typeface="Wingdings" panose="05000000000000000000" pitchFamily="2" charset="2"/>
              <a:buChar char="ü"/>
            </a:pPr>
            <a:r>
              <a:rPr lang="en-US" sz="1600" dirty="0"/>
              <a:t>15,000 acres of lakes and reservoirs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Growth in capacity of citizen monitoring </a:t>
            </a:r>
          </a:p>
          <a:p>
            <a:pPr marL="742950" lvl="1" indent="-285750">
              <a:buFont typeface="Calibri" panose="020F0502020204030204" pitchFamily="34" charset="0"/>
              <a:buChar char="₋"/>
            </a:pPr>
            <a:r>
              <a:rPr lang="en-US" sz="1600" dirty="0"/>
              <a:t>2004:  &lt; 50 stations passed DEQ field or lab audit</a:t>
            </a:r>
          </a:p>
          <a:p>
            <a:pPr marL="742950" lvl="1" indent="-285750">
              <a:buFont typeface="Calibri" panose="020F0502020204030204" pitchFamily="34" charset="0"/>
              <a:buChar char="₋"/>
            </a:pPr>
            <a:r>
              <a:rPr lang="en-US" sz="1600" dirty="0"/>
              <a:t>2016:  &gt; 1000 stations met the standard</a:t>
            </a:r>
          </a:p>
          <a:p>
            <a:endParaRPr lang="en-US" dirty="0"/>
          </a:p>
          <a:p>
            <a:endParaRPr lang="en-US" dirty="0"/>
          </a:p>
        </p:txBody>
      </p:sp>
      <p:sp>
        <p:nvSpPr>
          <p:cNvPr id="19" name="TextBox 18">
            <a:extLst>
              <a:ext uri="{FF2B5EF4-FFF2-40B4-BE49-F238E27FC236}">
                <a16:creationId xmlns:a16="http://schemas.microsoft.com/office/drawing/2014/main" id="{DAFC8E94-4DEA-4066-B1F1-DDECAD1546E6}"/>
              </a:ext>
            </a:extLst>
          </p:cNvPr>
          <p:cNvSpPr txBox="1"/>
          <p:nvPr/>
        </p:nvSpPr>
        <p:spPr>
          <a:xfrm>
            <a:off x="2318864" y="450821"/>
            <a:ext cx="7188426" cy="646331"/>
          </a:xfrm>
          <a:prstGeom prst="rect">
            <a:avLst/>
          </a:prstGeom>
          <a:noFill/>
        </p:spPr>
        <p:txBody>
          <a:bodyPr wrap="square" rtlCol="0">
            <a:spAutoFit/>
          </a:bodyPr>
          <a:lstStyle/>
          <a:p>
            <a:r>
              <a:rPr lang="en-US" sz="3600" b="1" dirty="0"/>
              <a:t>Virginia Water Quality Monitoring </a:t>
            </a:r>
          </a:p>
        </p:txBody>
      </p:sp>
    </p:spTree>
    <p:extLst>
      <p:ext uri="{BB962C8B-B14F-4D97-AF65-F5344CB8AC3E}">
        <p14:creationId xmlns:p14="http://schemas.microsoft.com/office/powerpoint/2010/main" val="434267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0857-554C-4E83-B350-435B612A4200}"/>
              </a:ext>
            </a:extLst>
          </p:cNvPr>
          <p:cNvSpPr>
            <a:spLocks noGrp="1"/>
          </p:cNvSpPr>
          <p:nvPr>
            <p:ph type="title"/>
          </p:nvPr>
        </p:nvSpPr>
        <p:spPr>
          <a:xfrm>
            <a:off x="686834" y="591344"/>
            <a:ext cx="3200400" cy="5585619"/>
          </a:xfrm>
        </p:spPr>
        <p:txBody>
          <a:bodyPr>
            <a:normAutofit/>
          </a:bodyPr>
          <a:lstStyle/>
          <a:p>
            <a:r>
              <a:rPr lang="en-US" b="1" dirty="0">
                <a:solidFill>
                  <a:srgbClr val="FFFFFF"/>
                </a:solidFill>
              </a:rPr>
              <a:t>Monetary Value of Volunteer Water Quality Monitoring in Virginia</a:t>
            </a:r>
          </a:p>
        </p:txBody>
      </p:sp>
      <p:sp>
        <p:nvSpPr>
          <p:cNvPr id="14" name="Content Placeholder 2">
            <a:extLst>
              <a:ext uri="{FF2B5EF4-FFF2-40B4-BE49-F238E27FC236}">
                <a16:creationId xmlns:a16="http://schemas.microsoft.com/office/drawing/2014/main" id="{924BD9AB-A6A9-407A-8962-007BF815D41D}"/>
              </a:ext>
            </a:extLst>
          </p:cNvPr>
          <p:cNvSpPr>
            <a:spLocks noGrp="1"/>
          </p:cNvSpPr>
          <p:nvPr>
            <p:ph idx="1"/>
          </p:nvPr>
        </p:nvSpPr>
        <p:spPr>
          <a:xfrm>
            <a:off x="1297278" y="1272381"/>
            <a:ext cx="9565520" cy="5585619"/>
          </a:xfrm>
        </p:spPr>
        <p:txBody>
          <a:bodyPr anchor="ctr">
            <a:normAutofit/>
          </a:bodyPr>
          <a:lstStyle/>
          <a:p>
            <a:pPr marL="0" indent="0">
              <a:buNone/>
            </a:pPr>
            <a:r>
              <a:rPr lang="en-US" sz="2400" u="sng" dirty="0">
                <a:hlinkClick r:id="rId2"/>
              </a:rPr>
              <a:t>2018 VA DEQ Survey</a:t>
            </a:r>
            <a:endParaRPr lang="en-US" sz="2400" u="sng" dirty="0"/>
          </a:p>
          <a:p>
            <a:pPr marL="0" indent="0">
              <a:buNone/>
            </a:pPr>
            <a:endParaRPr lang="en-US" sz="2000" dirty="0"/>
          </a:p>
          <a:p>
            <a:pPr>
              <a:spcBef>
                <a:spcPts val="600"/>
              </a:spcBef>
              <a:spcAft>
                <a:spcPts val="600"/>
              </a:spcAft>
            </a:pPr>
            <a:r>
              <a:rPr lang="en-US" sz="2200" dirty="0"/>
              <a:t>Over 140 monitoring groups -- contribute more than 81,000 hours annually </a:t>
            </a:r>
          </a:p>
          <a:p>
            <a:pPr>
              <a:spcBef>
                <a:spcPts val="600"/>
              </a:spcBef>
              <a:spcAft>
                <a:spcPts val="600"/>
              </a:spcAft>
            </a:pPr>
            <a:r>
              <a:rPr lang="en-US" sz="2200" dirty="0"/>
              <a:t>Small monitoring budgets (less than $5,000); rely on grants or endowments</a:t>
            </a:r>
          </a:p>
          <a:p>
            <a:pPr>
              <a:spcBef>
                <a:spcPts val="600"/>
              </a:spcBef>
              <a:spcAft>
                <a:spcPts val="600"/>
              </a:spcAft>
            </a:pPr>
            <a:r>
              <a:rPr lang="en-US" sz="2200" dirty="0"/>
              <a:t>Operating costs for the state --$1.2 million per year</a:t>
            </a:r>
          </a:p>
          <a:p>
            <a:pPr>
              <a:spcBef>
                <a:spcPts val="600"/>
              </a:spcBef>
              <a:spcAft>
                <a:spcPts val="600"/>
              </a:spcAft>
            </a:pPr>
            <a:r>
              <a:rPr lang="en-US" sz="2200" dirty="0"/>
              <a:t>Estimated value of volunteer monitoring – more than $3.2 million per year</a:t>
            </a:r>
          </a:p>
          <a:p>
            <a:endParaRPr lang="en-US" sz="2000" dirty="0"/>
          </a:p>
        </p:txBody>
      </p:sp>
      <p:sp>
        <p:nvSpPr>
          <p:cNvPr id="6" name="TextBox 5">
            <a:extLst>
              <a:ext uri="{FF2B5EF4-FFF2-40B4-BE49-F238E27FC236}">
                <a16:creationId xmlns:a16="http://schemas.microsoft.com/office/drawing/2014/main" id="{BD2401E7-DBD1-48FD-BB3E-27AAFAE4D8FA}"/>
              </a:ext>
            </a:extLst>
          </p:cNvPr>
          <p:cNvSpPr txBox="1"/>
          <p:nvPr/>
        </p:nvSpPr>
        <p:spPr>
          <a:xfrm>
            <a:off x="641170" y="753766"/>
            <a:ext cx="10175964" cy="1261884"/>
          </a:xfrm>
          <a:prstGeom prst="rect">
            <a:avLst/>
          </a:prstGeom>
          <a:noFill/>
        </p:spPr>
        <p:txBody>
          <a:bodyPr wrap="square" rtlCol="0">
            <a:spAutoFit/>
          </a:bodyPr>
          <a:lstStyle/>
          <a:p>
            <a:pPr algn="ctr"/>
            <a:r>
              <a:rPr lang="en-US" sz="4000" b="1" dirty="0"/>
              <a:t>Monetary Value </a:t>
            </a:r>
          </a:p>
          <a:p>
            <a:pPr algn="ctr"/>
            <a:r>
              <a:rPr lang="en-US" sz="3600" dirty="0"/>
              <a:t>Volunteer Water Quality Monitoring in Virginia</a:t>
            </a:r>
          </a:p>
        </p:txBody>
      </p:sp>
    </p:spTree>
    <p:extLst>
      <p:ext uri="{BB962C8B-B14F-4D97-AF65-F5344CB8AC3E}">
        <p14:creationId xmlns:p14="http://schemas.microsoft.com/office/powerpoint/2010/main" val="93135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8EC4-51A4-42C7-BAB2-3B2E5E1E792C}"/>
              </a:ext>
            </a:extLst>
          </p:cNvPr>
          <p:cNvSpPr>
            <a:spLocks noGrp="1"/>
          </p:cNvSpPr>
          <p:nvPr>
            <p:ph type="title"/>
          </p:nvPr>
        </p:nvSpPr>
        <p:spPr>
          <a:xfrm>
            <a:off x="5041783" y="823650"/>
            <a:ext cx="7549544" cy="2337067"/>
          </a:xfrm>
        </p:spPr>
        <p:txBody>
          <a:bodyPr>
            <a:normAutofit/>
          </a:bodyPr>
          <a:lstStyle/>
          <a:p>
            <a:pPr lvl="0"/>
            <a:r>
              <a:rPr lang="en-US" sz="3200" b="1" dirty="0">
                <a:solidFill>
                  <a:schemeClr val="accent1"/>
                </a:solidFill>
                <a:latin typeface="Calibri" panose="020F0502020204030204"/>
              </a:rPr>
              <a:t>Understanding the Use of Citizen Science </a:t>
            </a:r>
            <a:br>
              <a:rPr lang="en-US" sz="3200" b="1" dirty="0">
                <a:solidFill>
                  <a:schemeClr val="accent1"/>
                </a:solidFill>
                <a:latin typeface="Calibri" panose="020F0502020204030204"/>
              </a:rPr>
            </a:br>
            <a:r>
              <a:rPr lang="en-US" sz="3200" b="1" dirty="0">
                <a:solidFill>
                  <a:schemeClr val="accent1"/>
                </a:solidFill>
                <a:latin typeface="Calibri" panose="020F0502020204030204"/>
              </a:rPr>
              <a:t>in State, Tribal and Local Gov’t </a:t>
            </a:r>
            <a:br>
              <a:rPr lang="en-US" sz="3200" b="1" dirty="0">
                <a:solidFill>
                  <a:schemeClr val="accent1"/>
                </a:solidFill>
                <a:latin typeface="Calibri" panose="020F0502020204030204"/>
              </a:rPr>
            </a:br>
            <a:r>
              <a:rPr lang="en-US" sz="3200" b="1" dirty="0">
                <a:solidFill>
                  <a:schemeClr val="accent1"/>
                </a:solidFill>
                <a:latin typeface="Calibri" panose="020F0502020204030204"/>
              </a:rPr>
              <a:t>Environmental Programs</a:t>
            </a:r>
            <a:r>
              <a:rPr lang="en-US" sz="3100" b="1" dirty="0">
                <a:solidFill>
                  <a:schemeClr val="accent1"/>
                </a:solidFill>
                <a:latin typeface="Calibri" panose="020F0502020204030204"/>
              </a:rPr>
              <a:t/>
            </a:r>
            <a:br>
              <a:rPr lang="en-US" sz="3100" b="1" dirty="0">
                <a:solidFill>
                  <a:schemeClr val="accent1"/>
                </a:solidFill>
                <a:latin typeface="Calibri" panose="020F0502020204030204"/>
              </a:rPr>
            </a:br>
            <a:r>
              <a:rPr lang="en-US" sz="3100" b="1" dirty="0">
                <a:solidFill>
                  <a:schemeClr val="accent1"/>
                </a:solidFill>
                <a:latin typeface="Calibri" panose="020F0502020204030204"/>
              </a:rPr>
              <a:t/>
            </a:r>
            <a:br>
              <a:rPr lang="en-US" sz="3100" b="1" dirty="0">
                <a:solidFill>
                  <a:schemeClr val="accent1"/>
                </a:solidFill>
                <a:latin typeface="Calibri" panose="020F0502020204030204"/>
              </a:rPr>
            </a:br>
            <a:r>
              <a:rPr lang="en-US" sz="2000" dirty="0">
                <a:solidFill>
                  <a:schemeClr val="accent1"/>
                </a:solidFill>
              </a:rPr>
              <a:t>Draft Assessment by the </a:t>
            </a:r>
            <a:r>
              <a:rPr lang="en-US" sz="2400" b="1" dirty="0">
                <a:solidFill>
                  <a:schemeClr val="accent1"/>
                </a:solidFill>
              </a:rPr>
              <a:t>Environmental Law Institute</a:t>
            </a:r>
          </a:p>
        </p:txBody>
      </p:sp>
      <p:sp>
        <p:nvSpPr>
          <p:cNvPr id="3" name="Content Placeholder 2">
            <a:extLst>
              <a:ext uri="{FF2B5EF4-FFF2-40B4-BE49-F238E27FC236}">
                <a16:creationId xmlns:a16="http://schemas.microsoft.com/office/drawing/2014/main" id="{24069E57-097A-4669-99B0-E8C62CF23F30}"/>
              </a:ext>
            </a:extLst>
          </p:cNvPr>
          <p:cNvSpPr>
            <a:spLocks noGrp="1"/>
          </p:cNvSpPr>
          <p:nvPr>
            <p:ph idx="1"/>
          </p:nvPr>
        </p:nvSpPr>
        <p:spPr>
          <a:xfrm>
            <a:off x="6014114" y="2412354"/>
            <a:ext cx="5604883" cy="4930246"/>
          </a:xfrm>
        </p:spPr>
        <p:txBody>
          <a:bodyPr anchor="ctr">
            <a:normAutofit/>
          </a:bodyPr>
          <a:lstStyle/>
          <a:p>
            <a:r>
              <a:rPr lang="en-US" sz="2400" dirty="0"/>
              <a:t>15 Case studies</a:t>
            </a:r>
          </a:p>
          <a:p>
            <a:r>
              <a:rPr lang="en-US" sz="2400" dirty="0"/>
              <a:t>Best practices report</a:t>
            </a:r>
          </a:p>
          <a:p>
            <a:r>
              <a:rPr lang="en-US" sz="2400" dirty="0"/>
              <a:t>Interactive webinars </a:t>
            </a:r>
          </a:p>
          <a:p>
            <a:r>
              <a:rPr lang="en-US" sz="2400" dirty="0"/>
              <a:t>Final report and recommendations</a:t>
            </a:r>
          </a:p>
        </p:txBody>
      </p:sp>
      <p:cxnSp>
        <p:nvCxnSpPr>
          <p:cNvPr id="6" name="Straight Connector 5">
            <a:extLst>
              <a:ext uri="{FF2B5EF4-FFF2-40B4-BE49-F238E27FC236}">
                <a16:creationId xmlns:a16="http://schemas.microsoft.com/office/drawing/2014/main" id="{307AF1C3-CB5B-4D92-B9C5-306B50C4FDCF}"/>
              </a:ext>
            </a:extLst>
          </p:cNvPr>
          <p:cNvCxnSpPr>
            <a:cxnSpLocks/>
          </p:cNvCxnSpPr>
          <p:nvPr/>
        </p:nvCxnSpPr>
        <p:spPr>
          <a:xfrm>
            <a:off x="5291041" y="3429000"/>
            <a:ext cx="6022953"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EEDD375-4C5E-440A-891F-50CD51D5FCA1}"/>
              </a:ext>
            </a:extLst>
          </p:cNvPr>
          <p:cNvPicPr>
            <a:picLocks noChangeAspect="1"/>
          </p:cNvPicPr>
          <p:nvPr/>
        </p:nvPicPr>
        <p:blipFill>
          <a:blip r:embed="rId2"/>
          <a:stretch>
            <a:fillRect/>
          </a:stretch>
        </p:blipFill>
        <p:spPr>
          <a:xfrm>
            <a:off x="-2" y="4922"/>
            <a:ext cx="4860822" cy="6853078"/>
          </a:xfrm>
          <a:prstGeom prst="rect">
            <a:avLst/>
          </a:prstGeom>
        </p:spPr>
      </p:pic>
    </p:spTree>
    <p:extLst>
      <p:ext uri="{BB962C8B-B14F-4D97-AF65-F5344CB8AC3E}">
        <p14:creationId xmlns:p14="http://schemas.microsoft.com/office/powerpoint/2010/main" val="23148460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4583</TotalTime>
  <Words>1081</Words>
  <Application>Microsoft Office PowerPoint</Application>
  <PresentationFormat>Widescreen</PresentationFormat>
  <Paragraphs>156</Paragraphs>
  <Slides>14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Abel</vt:lpstr>
      <vt:lpstr>Arial</vt:lpstr>
      <vt:lpstr>Calibri</vt:lpstr>
      <vt:lpstr>Calibri Light</vt:lpstr>
      <vt:lpstr>Dotum</vt:lpstr>
      <vt:lpstr>Gisha</vt:lpstr>
      <vt:lpstr>Raleway</vt:lpstr>
      <vt:lpstr>Wingdings</vt:lpstr>
      <vt:lpstr>Office Theme</vt:lpstr>
      <vt:lpstr>PowerPoint Presentation</vt:lpstr>
      <vt:lpstr>Community Science Polling Questions </vt:lpstr>
      <vt:lpstr>PowerPoint Presentation</vt:lpstr>
      <vt:lpstr>PowerPoint Presentation</vt:lpstr>
      <vt:lpstr>PowerPoint Presentation</vt:lpstr>
      <vt:lpstr>PowerPoint Presentation</vt:lpstr>
      <vt:lpstr>PowerPoint Presentation</vt:lpstr>
      <vt:lpstr>Monetary Value of Volunteer Water Quality Monitoring in Virginia</vt:lpstr>
      <vt:lpstr>Understanding the Use of Citizen Science  in State, Tribal and Local Gov’t  Environmental Programs  Draft Assessment by the Environmental Law Institute</vt:lpstr>
      <vt:lpstr>Water Quality Case Studies</vt:lpstr>
      <vt:lpstr>Air Quality Case Studies </vt:lpstr>
      <vt:lpstr>Best Practices of Successful Programs</vt:lpstr>
      <vt:lpstr>Future State Agency Opportunities for Community Science  </vt:lpstr>
      <vt:lpstr>To Learn More .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Benforado, Jay</dc:creator>
  <cp:lastModifiedBy>Layne Piper</cp:lastModifiedBy>
  <cp:revision>52</cp:revision>
  <dcterms:created xsi:type="dcterms:W3CDTF">2020-09-15T15:52:37Z</dcterms:created>
  <dcterms:modified xsi:type="dcterms:W3CDTF">2020-09-23T16:13:00Z</dcterms:modified>
</cp:coreProperties>
</file>