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1041" r:id="rId2"/>
    <p:sldId id="1054" r:id="rId3"/>
    <p:sldId id="850" r:id="rId4"/>
    <p:sldId id="1029" r:id="rId5"/>
    <p:sldId id="1055" r:id="rId6"/>
    <p:sldId id="260" r:id="rId7"/>
    <p:sldId id="1053" r:id="rId8"/>
    <p:sldId id="1044" r:id="rId9"/>
    <p:sldId id="270" r:id="rId10"/>
    <p:sldId id="276" r:id="rId11"/>
    <p:sldId id="275" r:id="rId12"/>
  </p:sldIdLst>
  <p:sldSz cx="9144000" cy="6858000" type="letter"/>
  <p:notesSz cx="6858000" cy="9144000"/>
  <p:defaultTextStyle>
    <a:defPPr>
      <a:defRPr lang="en-US">
        <a:uFillTx/>
      </a:defRPr>
    </a:defPPr>
    <a:lvl1pPr marL="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Holland" initials="C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7D9D"/>
    <a:srgbClr val="51773F"/>
    <a:srgbClr val="006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0"/>
    <p:restoredTop sz="87050"/>
  </p:normalViewPr>
  <p:slideViewPr>
    <p:cSldViewPr snapToGrid="0" snapToObjects="1">
      <p:cViewPr varScale="1">
        <p:scale>
          <a:sx n="71" d="100"/>
          <a:sy n="71" d="100"/>
        </p:scale>
        <p:origin x="17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F21315C3-5736-3847-BB82-4DE8B7B50D8D}" type="datetimeFigureOut">
              <a:rPr lang="en-US" smtClean="0">
                <a:uFillTx/>
              </a:rPr>
              <a:t>9/15/2020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B5796060-E221-1F45-9F41-0D99E3ACF4B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uFillTx/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uFillTx/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uFillTx/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uFillTx/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uFillTx/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4F6DB281-12B0-934D-AE75-CDFF8A5D31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C9E232D9-7DB3-594B-BDEA-B5441559D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8B6D8004-EE70-D947-B9C4-778855B45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E8575E-B003-C541-9765-D913F2DB2AB1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4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4304892-B9D8-4EC3-BC48-8EC8F7C3A0A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0f2f83aec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0f2f83aec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68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0e9d93b46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0e9d93b46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741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96060-E221-1F45-9F41-0D99E3ACF4BE}" type="slidenum">
              <a:rPr lang="en-US" smtClean="0">
                <a:uFillTx/>
              </a:rPr>
              <a:t>10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15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08B7-AE31-4E64-A5C8-897B8E951E09}" type="slidenum">
              <a:rPr lang="en-US" smtClean="0">
                <a:uFillTx/>
              </a:rPr>
              <a:t>11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189" indent="0" algn="ctr">
              <a:buNone/>
              <a:defRPr sz="2000">
                <a:uFillTx/>
              </a:defRPr>
            </a:lvl2pPr>
            <a:lvl3pPr marL="914377" indent="0" algn="ctr">
              <a:buNone/>
              <a:defRPr sz="1800">
                <a:uFillTx/>
              </a:defRPr>
            </a:lvl3pPr>
            <a:lvl4pPr marL="1371566" indent="0" algn="ctr">
              <a:buNone/>
              <a:defRPr sz="1600">
                <a:uFillTx/>
              </a:defRPr>
            </a:lvl4pPr>
            <a:lvl5pPr marL="1828754" indent="0" algn="ctr">
              <a:buNone/>
              <a:defRPr sz="1600">
                <a:uFillTx/>
              </a:defRPr>
            </a:lvl5pPr>
            <a:lvl6pPr marL="2285943" indent="0" algn="ctr">
              <a:buNone/>
              <a:defRPr sz="1600">
                <a:uFillTx/>
              </a:defRPr>
            </a:lvl6pPr>
            <a:lvl7pPr marL="2743131" indent="0" algn="ctr">
              <a:buNone/>
              <a:defRPr sz="1600">
                <a:uFillTx/>
              </a:defRPr>
            </a:lvl7pPr>
            <a:lvl8pPr marL="3200320" indent="0" algn="ctr">
              <a:buNone/>
              <a:defRPr sz="1600">
                <a:uFillTx/>
              </a:defRPr>
            </a:lvl8pPr>
            <a:lvl9pPr marL="3657509" indent="0" algn="ctr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587-2FF7-0C45-9B80-893F5AC7C31E}" type="datetimeFigureOut">
              <a:rPr lang="en-US" smtClean="0">
                <a:uFillTx/>
              </a:rPr>
              <a:t>9/15/2020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FFD4-CAAB-BB4B-8100-E72823068C0A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587-2FF7-0C45-9B80-893F5AC7C31E}" type="datetimeFigureOut">
              <a:rPr lang="en-US" smtClean="0">
                <a:uFillTx/>
              </a:rPr>
              <a:t>9/15/2020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FFD4-CAAB-BB4B-8100-E72823068C0A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587-2FF7-0C45-9B80-893F5AC7C31E}" type="datetimeFigureOut">
              <a:rPr lang="en-US" smtClean="0">
                <a:uFillTx/>
              </a:rPr>
              <a:t>9/15/2020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FFD4-CAAB-BB4B-8100-E72823068C0A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tional Page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025"/>
          <p:cNvSpPr>
            <a:spLocks/>
          </p:cNvSpPr>
          <p:nvPr userDrawn="1"/>
        </p:nvSpPr>
        <p:spPr>
          <a:xfrm>
            <a:off x="2" y="-13819"/>
            <a:ext cx="9148789" cy="6885187"/>
          </a:xfrm>
          <a:prstGeom prst="rect">
            <a:avLst/>
          </a:prstGeom>
          <a:solidFill>
            <a:srgbClr val="11151D">
              <a:alpha val="8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r>
              <a:rPr lang="en-US" dirty="0">
                <a:uFillTx/>
              </a:rPr>
              <a:t> </a:t>
            </a:r>
            <a:endParaRPr dirty="0">
              <a:uFillTx/>
            </a:endParaRPr>
          </a:p>
        </p:txBody>
      </p:sp>
      <p:sp>
        <p:nvSpPr>
          <p:cNvPr id="10" name="Shape 6025"/>
          <p:cNvSpPr>
            <a:spLocks/>
          </p:cNvSpPr>
          <p:nvPr userDrawn="1"/>
        </p:nvSpPr>
        <p:spPr>
          <a:xfrm>
            <a:off x="0" y="0"/>
            <a:ext cx="9148789" cy="6885187"/>
          </a:xfrm>
          <a:prstGeom prst="rect">
            <a:avLst/>
          </a:prstGeom>
          <a:solidFill>
            <a:srgbClr val="11151D">
              <a:alpha val="8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r>
              <a:rPr lang="en-US" dirty="0">
                <a:uFillTx/>
              </a:rPr>
              <a:t> </a:t>
            </a:r>
            <a:endParaRPr dirty="0">
              <a:uFillTx/>
            </a:endParaRPr>
          </a:p>
        </p:txBody>
      </p:sp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6855759" y="6416115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>
                <a:uFillTx/>
              </a:defRPr>
            </a:defPPr>
            <a:lvl1pPr marL="0" algn="r" defTabSz="342900" rtl="0" eaLnBrk="1" latinLnBrk="0" hangingPunct="1">
              <a:defRPr sz="900" kern="1200">
                <a:solidFill>
                  <a:srgbClr val="BBBBBB"/>
                </a:solidFill>
                <a:uFillTx/>
                <a:latin typeface="Arial"/>
                <a:ea typeface="+mn-ea"/>
                <a:cs typeface="Arial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fld id="{3841AF5F-C693-7F48-A791-DA6BA8150293}" type="slidenum">
              <a:rPr lang="en-US" smtClean="0">
                <a:solidFill>
                  <a:schemeClr val="bg1">
                    <a:lumMod val="75000"/>
                  </a:schemeClr>
                </a:solidFill>
                <a:uFillTx/>
              </a:rPr>
              <a:pPr/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  <a:uFillTx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8667" y="6416115"/>
            <a:ext cx="589777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buFontTx/>
              <a:buNone/>
              <a:defRPr sz="900" spc="0">
                <a:solidFill>
                  <a:schemeClr val="bg2">
                    <a:lumMod val="50000"/>
                  </a:schemeClr>
                </a:solidFill>
                <a:uFillTx/>
                <a:latin typeface="Arial"/>
                <a:cs typeface="Arial"/>
              </a:defRPr>
            </a:lvl1pPr>
          </a:lstStyle>
          <a:p>
            <a:r>
              <a:rPr lang="en-US" b="1" dirty="0">
                <a:solidFill>
                  <a:srgbClr val="800000"/>
                </a:solidFill>
                <a:uFillTx/>
              </a:rPr>
              <a:t>CONFIDENTIAL</a:t>
            </a:r>
            <a:r>
              <a:rPr lang="en-US" dirty="0">
                <a:solidFill>
                  <a:srgbClr val="BFBFBF"/>
                </a:solidFill>
                <a:uFillTx/>
              </a:rPr>
              <a:t>	ENCOURAGE CAPITAL</a:t>
            </a:r>
            <a:r>
              <a:rPr lang="en-US" dirty="0">
                <a:solidFill>
                  <a:schemeClr val="bg2"/>
                </a:solidFill>
                <a:uFillTx/>
              </a:rPr>
              <a:t> | </a:t>
            </a:r>
            <a:r>
              <a:rPr lang="en-US" dirty="0">
                <a:solidFill>
                  <a:srgbClr val="BFBFBF"/>
                </a:solidFill>
                <a:uFillTx/>
              </a:rPr>
              <a:t>THE NATURE CONSERVANCY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05192" y="194721"/>
            <a:ext cx="683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80C6"/>
              </a:buClr>
              <a:buSzPts val="3700"/>
              <a:buFont typeface="Questrial"/>
              <a:buNone/>
              <a:defRPr b="0" i="0" u="none" strike="noStrike" cap="none">
                <a:solidFill>
                  <a:schemeClr val="lt1"/>
                </a:solidFill>
                <a:uFillTx/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3700">
                <a:solidFill>
                  <a:schemeClr val="dk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3700">
                <a:solidFill>
                  <a:schemeClr val="dk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3700">
                <a:solidFill>
                  <a:schemeClr val="dk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3700">
                <a:solidFill>
                  <a:schemeClr val="dk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3700">
                <a:solidFill>
                  <a:schemeClr val="dk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3700">
                <a:solidFill>
                  <a:schemeClr val="dk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3700">
                <a:solidFill>
                  <a:schemeClr val="dk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3700">
                <a:solidFill>
                  <a:schemeClr val="dk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>
              <a:uFillTx/>
            </a:endParaRPr>
          </a:p>
        </p:txBody>
      </p:sp>
      <p:cxnSp>
        <p:nvCxnSpPr>
          <p:cNvPr id="12" name="Google Shape;12;p2"/>
          <p:cNvCxnSpPr/>
          <p:nvPr/>
        </p:nvCxnSpPr>
        <p:spPr>
          <a:xfrm>
            <a:off x="105199" y="907633"/>
            <a:ext cx="89337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294601" y="1192033"/>
            <a:ext cx="8554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●"/>
              <a:defRPr sz="2400" b="0" i="0" u="none" strike="noStrike" cap="none">
                <a:solidFill>
                  <a:srgbClr val="3A5F9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rgbClr val="3A5F9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●"/>
              <a:defRPr sz="1900" b="0" i="0" u="none" strike="noStrike" cap="none">
                <a:solidFill>
                  <a:srgbClr val="3A5F9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rgbClr val="3A5F9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●"/>
              <a:defRPr sz="1900" b="0" i="0" u="none" strike="noStrike" cap="none">
                <a:solidFill>
                  <a:srgbClr val="3A5F9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rgbClr val="3A5F9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●"/>
              <a:defRPr sz="1900" b="0" i="0" u="none" strike="noStrike" cap="none">
                <a:solidFill>
                  <a:srgbClr val="3A5F9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rgbClr val="3A5F9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A5F93"/>
              </a:buClr>
              <a:buSzPts val="1900"/>
              <a:buFont typeface="Open Sans"/>
              <a:buChar char="●"/>
              <a:defRPr sz="1900" b="0" i="0" u="none" strike="noStrike" cap="none">
                <a:solidFill>
                  <a:srgbClr val="3A5F9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4" name="Google Shape;14;p2"/>
          <p:cNvSpPr txBox="1">
            <a:spLocks/>
          </p:cNvSpPr>
          <p:nvPr/>
        </p:nvSpPr>
        <p:spPr>
          <a:xfrm>
            <a:off x="296501" y="1338067"/>
            <a:ext cx="8570100" cy="49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3A5F93"/>
              </a:solidFill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Bar Blank">
  <p:cSld name="Side Bar 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0" y="0"/>
            <a:ext cx="1955100" cy="633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2002500" y="76400"/>
            <a:ext cx="70947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519100" y="6333203"/>
            <a:ext cx="5487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5447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2_Title only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06"/>
          <p:cNvSpPr/>
          <p:nvPr/>
        </p:nvSpPr>
        <p:spPr>
          <a:xfrm>
            <a:off x="0" y="0"/>
            <a:ext cx="9144000" cy="949800"/>
          </a:xfrm>
          <a:prstGeom prst="rect">
            <a:avLst/>
          </a:prstGeom>
          <a:solidFill>
            <a:srgbClr val="3A5F93"/>
          </a:solidFill>
          <a:ln w="19050" cap="flat" cmpd="sng">
            <a:solidFill>
              <a:srgbClr val="3A5F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06"/>
          <p:cNvSpPr txBox="1">
            <a:spLocks noGrp="1"/>
          </p:cNvSpPr>
          <p:nvPr>
            <p:ph type="title"/>
          </p:nvPr>
        </p:nvSpPr>
        <p:spPr>
          <a:xfrm>
            <a:off x="105192" y="194721"/>
            <a:ext cx="683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80C6"/>
              </a:buClr>
              <a:buSzPts val="3700"/>
              <a:buFont typeface="Questrial"/>
              <a:buNone/>
              <a:defRPr sz="2775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277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277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277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277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277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277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277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277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596" name="Google Shape;596;p106"/>
          <p:cNvCxnSpPr/>
          <p:nvPr/>
        </p:nvCxnSpPr>
        <p:spPr>
          <a:xfrm>
            <a:off x="105199" y="907633"/>
            <a:ext cx="89337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7" name="Google Shape;597;p106"/>
          <p:cNvSpPr txBox="1">
            <a:spLocks noGrp="1"/>
          </p:cNvSpPr>
          <p:nvPr>
            <p:ph type="body" idx="1"/>
          </p:nvPr>
        </p:nvSpPr>
        <p:spPr>
          <a:xfrm>
            <a:off x="294601" y="1192033"/>
            <a:ext cx="8554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●"/>
              <a:defRPr sz="1800" b="0" i="0" u="none" strike="noStrike" cap="none">
                <a:solidFill>
                  <a:srgbClr val="3A5F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85800" marR="0" lvl="1" indent="-261938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○"/>
              <a:defRPr sz="1425" b="0" i="0" u="none" strike="noStrike" cap="none">
                <a:solidFill>
                  <a:srgbClr val="3A5F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028700" marR="0" lvl="2" indent="-261938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●"/>
              <a:defRPr sz="1425" b="0" i="0" u="none" strike="noStrike" cap="none">
                <a:solidFill>
                  <a:srgbClr val="3A5F9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-261938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○"/>
              <a:defRPr sz="1425" b="0" i="0" u="none" strike="noStrike" cap="none">
                <a:solidFill>
                  <a:srgbClr val="3A5F9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714500" marR="0" lvl="4" indent="-261938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●"/>
              <a:defRPr sz="1425" b="0" i="0" u="none" strike="noStrike" cap="none">
                <a:solidFill>
                  <a:srgbClr val="3A5F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057400" marR="0" lvl="5" indent="-261938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○"/>
              <a:defRPr sz="1425" b="0" i="0" u="none" strike="noStrike" cap="none">
                <a:solidFill>
                  <a:srgbClr val="3A5F9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400300" marR="0" lvl="6" indent="-261938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●"/>
              <a:defRPr sz="1425" b="0" i="0" u="none" strike="noStrike" cap="none">
                <a:solidFill>
                  <a:srgbClr val="3A5F9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743200" marR="0" lvl="7" indent="-261938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A5F93"/>
              </a:buClr>
              <a:buSzPts val="1900"/>
              <a:buFont typeface="Open Sans"/>
              <a:buChar char="○"/>
              <a:defRPr sz="1425" b="0" i="0" u="none" strike="noStrike" cap="none">
                <a:solidFill>
                  <a:srgbClr val="3A5F9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086100" marR="0" lvl="8" indent="-261938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rgbClr val="3A5F93"/>
              </a:buClr>
              <a:buSzPts val="1900"/>
              <a:buFont typeface="Open Sans"/>
              <a:buChar char="●"/>
              <a:defRPr sz="1425" b="0" i="0" u="none" strike="noStrike" cap="none">
                <a:solidFill>
                  <a:srgbClr val="3A5F9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98" name="Google Shape;598;p106"/>
          <p:cNvSpPr txBox="1"/>
          <p:nvPr/>
        </p:nvSpPr>
        <p:spPr>
          <a:xfrm>
            <a:off x="296501" y="1338067"/>
            <a:ext cx="8570100" cy="49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rgbClr val="3A5F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660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587-2FF7-0C45-9B80-893F5AC7C31E}" type="datetimeFigureOut">
              <a:rPr lang="en-US" smtClean="0">
                <a:uFillTx/>
              </a:rPr>
              <a:t>9/15/2020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FFD4-CAAB-BB4B-8100-E72823068C0A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587-2FF7-0C45-9B80-893F5AC7C31E}" type="datetimeFigureOut">
              <a:rPr lang="en-US" smtClean="0">
                <a:uFillTx/>
              </a:rPr>
              <a:t>9/15/2020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FFD4-CAAB-BB4B-8100-E72823068C0A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587-2FF7-0C45-9B80-893F5AC7C31E}" type="datetimeFigureOut">
              <a:rPr lang="en-US" smtClean="0">
                <a:uFillTx/>
              </a:rPr>
              <a:t>9/15/2020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FFD4-CAAB-BB4B-8100-E72823068C0A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189" indent="0">
              <a:buNone/>
              <a:defRPr sz="2000" b="1">
                <a:uFillTx/>
              </a:defRPr>
            </a:lvl2pPr>
            <a:lvl3pPr marL="914377" indent="0">
              <a:buNone/>
              <a:defRPr sz="1800" b="1">
                <a:uFillTx/>
              </a:defRPr>
            </a:lvl3pPr>
            <a:lvl4pPr marL="1371566" indent="0">
              <a:buNone/>
              <a:defRPr sz="1600" b="1">
                <a:uFillTx/>
              </a:defRPr>
            </a:lvl4pPr>
            <a:lvl5pPr marL="1828754" indent="0">
              <a:buNone/>
              <a:defRPr sz="1600" b="1">
                <a:uFillTx/>
              </a:defRPr>
            </a:lvl5pPr>
            <a:lvl6pPr marL="2285943" indent="0">
              <a:buNone/>
              <a:defRPr sz="1600" b="1">
                <a:uFillTx/>
              </a:defRPr>
            </a:lvl6pPr>
            <a:lvl7pPr marL="2743131" indent="0">
              <a:buNone/>
              <a:defRPr sz="1600" b="1">
                <a:uFillTx/>
              </a:defRPr>
            </a:lvl7pPr>
            <a:lvl8pPr marL="3200320" indent="0">
              <a:buNone/>
              <a:defRPr sz="1600" b="1">
                <a:uFillTx/>
              </a:defRPr>
            </a:lvl8pPr>
            <a:lvl9pPr marL="3657509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189" indent="0">
              <a:buNone/>
              <a:defRPr sz="2000" b="1">
                <a:uFillTx/>
              </a:defRPr>
            </a:lvl2pPr>
            <a:lvl3pPr marL="914377" indent="0">
              <a:buNone/>
              <a:defRPr sz="1800" b="1">
                <a:uFillTx/>
              </a:defRPr>
            </a:lvl3pPr>
            <a:lvl4pPr marL="1371566" indent="0">
              <a:buNone/>
              <a:defRPr sz="1600" b="1">
                <a:uFillTx/>
              </a:defRPr>
            </a:lvl4pPr>
            <a:lvl5pPr marL="1828754" indent="0">
              <a:buNone/>
              <a:defRPr sz="1600" b="1">
                <a:uFillTx/>
              </a:defRPr>
            </a:lvl5pPr>
            <a:lvl6pPr marL="2285943" indent="0">
              <a:buNone/>
              <a:defRPr sz="1600" b="1">
                <a:uFillTx/>
              </a:defRPr>
            </a:lvl6pPr>
            <a:lvl7pPr marL="2743131" indent="0">
              <a:buNone/>
              <a:defRPr sz="1600" b="1">
                <a:uFillTx/>
              </a:defRPr>
            </a:lvl7pPr>
            <a:lvl8pPr marL="3200320" indent="0">
              <a:buNone/>
              <a:defRPr sz="1600" b="1">
                <a:uFillTx/>
              </a:defRPr>
            </a:lvl8pPr>
            <a:lvl9pPr marL="3657509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587-2FF7-0C45-9B80-893F5AC7C31E}" type="datetimeFigureOut">
              <a:rPr lang="en-US" smtClean="0">
                <a:uFillTx/>
              </a:rPr>
              <a:t>9/15/2020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FFD4-CAAB-BB4B-8100-E72823068C0A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587-2FF7-0C45-9B80-893F5AC7C31E}" type="datetimeFigureOut">
              <a:rPr lang="en-US" smtClean="0">
                <a:uFillTx/>
              </a:rPr>
              <a:t>9/15/2020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FFD4-CAAB-BB4B-8100-E72823068C0A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587-2FF7-0C45-9B80-893F5AC7C31E}" type="datetimeFigureOut">
              <a:rPr lang="en-US" smtClean="0">
                <a:uFillTx/>
              </a:rPr>
              <a:t>9/15/2020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FFD4-CAAB-BB4B-8100-E72823068C0A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189" indent="0">
              <a:buNone/>
              <a:defRPr sz="1400">
                <a:uFillTx/>
              </a:defRPr>
            </a:lvl2pPr>
            <a:lvl3pPr marL="914377" indent="0">
              <a:buNone/>
              <a:defRPr sz="1200">
                <a:uFillTx/>
              </a:defRPr>
            </a:lvl3pPr>
            <a:lvl4pPr marL="1371566" indent="0">
              <a:buNone/>
              <a:defRPr sz="1000">
                <a:uFillTx/>
              </a:defRPr>
            </a:lvl4pPr>
            <a:lvl5pPr marL="1828754" indent="0">
              <a:buNone/>
              <a:defRPr sz="1000">
                <a:uFillTx/>
              </a:defRPr>
            </a:lvl5pPr>
            <a:lvl6pPr marL="2285943" indent="0">
              <a:buNone/>
              <a:defRPr sz="1000">
                <a:uFillTx/>
              </a:defRPr>
            </a:lvl6pPr>
            <a:lvl7pPr marL="2743131" indent="0">
              <a:buNone/>
              <a:defRPr sz="1000">
                <a:uFillTx/>
              </a:defRPr>
            </a:lvl7pPr>
            <a:lvl8pPr marL="3200320" indent="0">
              <a:buNone/>
              <a:defRPr sz="1000">
                <a:uFillTx/>
              </a:defRPr>
            </a:lvl8pPr>
            <a:lvl9pPr marL="3657509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587-2FF7-0C45-9B80-893F5AC7C31E}" type="datetimeFigureOut">
              <a:rPr lang="en-US" smtClean="0">
                <a:uFillTx/>
              </a:rPr>
              <a:t>9/15/2020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FFD4-CAAB-BB4B-8100-E72823068C0A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uFillTx/>
              </a:defRPr>
            </a:lvl1pPr>
            <a:lvl2pPr marL="457189" indent="0">
              <a:buNone/>
              <a:defRPr sz="2800">
                <a:uFillTx/>
              </a:defRPr>
            </a:lvl2pPr>
            <a:lvl3pPr marL="914377" indent="0">
              <a:buNone/>
              <a:defRPr sz="2400">
                <a:uFillTx/>
              </a:defRPr>
            </a:lvl3pPr>
            <a:lvl4pPr marL="1371566" indent="0">
              <a:buNone/>
              <a:defRPr sz="2000">
                <a:uFillTx/>
              </a:defRPr>
            </a:lvl4pPr>
            <a:lvl5pPr marL="1828754" indent="0">
              <a:buNone/>
              <a:defRPr sz="2000">
                <a:uFillTx/>
              </a:defRPr>
            </a:lvl5pPr>
            <a:lvl6pPr marL="2285943" indent="0">
              <a:buNone/>
              <a:defRPr sz="2000">
                <a:uFillTx/>
              </a:defRPr>
            </a:lvl6pPr>
            <a:lvl7pPr marL="2743131" indent="0">
              <a:buNone/>
              <a:defRPr sz="2000">
                <a:uFillTx/>
              </a:defRPr>
            </a:lvl7pPr>
            <a:lvl8pPr marL="3200320" indent="0">
              <a:buNone/>
              <a:defRPr sz="2000">
                <a:uFillTx/>
              </a:defRPr>
            </a:lvl8pPr>
            <a:lvl9pPr marL="3657509" indent="0">
              <a:buNone/>
              <a:defRPr sz="20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189" indent="0">
              <a:buNone/>
              <a:defRPr sz="1400">
                <a:uFillTx/>
              </a:defRPr>
            </a:lvl2pPr>
            <a:lvl3pPr marL="914377" indent="0">
              <a:buNone/>
              <a:defRPr sz="1200">
                <a:uFillTx/>
              </a:defRPr>
            </a:lvl3pPr>
            <a:lvl4pPr marL="1371566" indent="0">
              <a:buNone/>
              <a:defRPr sz="1000">
                <a:uFillTx/>
              </a:defRPr>
            </a:lvl4pPr>
            <a:lvl5pPr marL="1828754" indent="0">
              <a:buNone/>
              <a:defRPr sz="1000">
                <a:uFillTx/>
              </a:defRPr>
            </a:lvl5pPr>
            <a:lvl6pPr marL="2285943" indent="0">
              <a:buNone/>
              <a:defRPr sz="1000">
                <a:uFillTx/>
              </a:defRPr>
            </a:lvl6pPr>
            <a:lvl7pPr marL="2743131" indent="0">
              <a:buNone/>
              <a:defRPr sz="1000">
                <a:uFillTx/>
              </a:defRPr>
            </a:lvl7pPr>
            <a:lvl8pPr marL="3200320" indent="0">
              <a:buNone/>
              <a:defRPr sz="1000">
                <a:uFillTx/>
              </a:defRPr>
            </a:lvl8pPr>
            <a:lvl9pPr marL="3657509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587-2FF7-0C45-9B80-893F5AC7C31E}" type="datetimeFigureOut">
              <a:rPr lang="en-US" smtClean="0">
                <a:uFillTx/>
              </a:rPr>
              <a:t>9/15/2020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FFD4-CAAB-BB4B-8100-E72823068C0A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08DE5587-2FF7-0C45-9B80-893F5AC7C31E}" type="datetimeFigureOut">
              <a:rPr lang="en-US" smtClean="0">
                <a:uFillTx/>
              </a:rPr>
              <a:t>9/15/2020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3A5CFFD4-CAAB-BB4B-8100-E72823068C0A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6" r:id="rId13"/>
    <p:sldLayoutId id="2147483680" r:id="rId14"/>
    <p:sldLayoutId id="2147483681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s.org/sgp/crs/misc/R4234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5409F735-4AFC-9645-B168-AA6CA73DB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42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FB18E1-7AFE-904C-9288-382806577C3E}"/>
              </a:ext>
            </a:extLst>
          </p:cNvPr>
          <p:cNvSpPr/>
          <p:nvPr/>
        </p:nvSpPr>
        <p:spPr>
          <a:xfrm>
            <a:off x="166587" y="214132"/>
            <a:ext cx="735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Reducing stormwater pollution via innovative technology public/private partnership</a:t>
            </a:r>
          </a:p>
          <a:p>
            <a:pPr>
              <a:defRPr/>
            </a:pPr>
            <a:endParaRPr lang="en-US" sz="24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16111-E9D8-464C-A25D-E546B97B1027}"/>
              </a:ext>
            </a:extLst>
          </p:cNvPr>
          <p:cNvSpPr txBox="1"/>
          <p:nvPr/>
        </p:nvSpPr>
        <p:spPr>
          <a:xfrm>
            <a:off x="166587" y="1105373"/>
            <a:ext cx="6268937" cy="1046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Bryer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Chesapeake Bay Program Director, The Nature Conservancy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Rea, Strategic Partnerships Manager, OptiRTC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 McCrory, Director, Walmart EH&amp;S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559D4B-CF0E-564E-B092-F609589B6CD9}"/>
              </a:ext>
            </a:extLst>
          </p:cNvPr>
          <p:cNvGrpSpPr/>
          <p:nvPr/>
        </p:nvGrpSpPr>
        <p:grpSpPr>
          <a:xfrm>
            <a:off x="2263878" y="2218354"/>
            <a:ext cx="3254640" cy="491595"/>
            <a:chOff x="2263878" y="1917411"/>
            <a:chExt cx="3254640" cy="491595"/>
          </a:xfrm>
        </p:grpSpPr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F73EF6C-4CEF-7D49-AA21-D4BC7983C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5421" y="1942387"/>
              <a:ext cx="1273097" cy="434235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6C006F76-B4C6-B149-8C54-D31DCEC8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3878" y="1917411"/>
              <a:ext cx="1699210" cy="491595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6D461013-6FC8-4152-9869-42B58B9FB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9" b="22327"/>
          <a:stretch/>
        </p:blipFill>
        <p:spPr bwMode="auto">
          <a:xfrm>
            <a:off x="270769" y="2181379"/>
            <a:ext cx="1710776" cy="5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1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137" y="1179768"/>
            <a:ext cx="8315725" cy="4937760"/>
          </a:xfrm>
          <a:prstGeom prst="rect">
            <a:avLst/>
          </a:prstGeom>
          <a:noFill/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4294967295"/>
          </p:nvPr>
        </p:nvSpPr>
        <p:spPr>
          <a:xfrm>
            <a:off x="8660189" y="6416119"/>
            <a:ext cx="3291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841AF5F-C693-7F48-A791-DA6BA8150293}" type="slidenum">
              <a:rPr lang="en-US" smtClean="0">
                <a:uFillTx/>
              </a:rPr>
              <a:pPr>
                <a:spcAft>
                  <a:spcPts val="600"/>
                </a:spcAft>
              </a:pPr>
              <a:t>11</a:t>
            </a:fld>
            <a:endParaRPr lang="en-US">
              <a:uFillTx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44443"/>
            <a:ext cx="1188720" cy="0"/>
          </a:xfrm>
          <a:prstGeom prst="line">
            <a:avLst/>
          </a:prstGeom>
          <a:ln w="254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 Placeholder 12"/>
          <p:cNvSpPr txBox="1">
            <a:spLocks/>
          </p:cNvSpPr>
          <p:nvPr/>
        </p:nvSpPr>
        <p:spPr>
          <a:xfrm>
            <a:off x="312742" y="575742"/>
            <a:ext cx="8414701" cy="517562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657D9D"/>
                </a:solidFill>
                <a:uFillTx/>
                <a:latin typeface="Georgia" panose="02040502050405020303" pitchFamily="18" charset="0"/>
              </a:rPr>
              <a:t>How it all works - Partnership Structure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B014F0E4-F391-BA46-BD96-737140F275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299" y="321733"/>
            <a:ext cx="8661401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9EEC3C-A6D3-024D-92D7-23DFED48F2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r="7857" b="-1"/>
          <a:stretch/>
        </p:blipFill>
        <p:spPr>
          <a:xfrm>
            <a:off x="2371241" y="1456838"/>
            <a:ext cx="4618836" cy="34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ADE6F-7445-7946-A79B-6FFCB665B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437"/>
            <a:ext cx="9144000" cy="5719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08D56D-8236-3C46-91C5-06ABB0371F5B}"/>
              </a:ext>
            </a:extLst>
          </p:cNvPr>
          <p:cNvSpPr txBox="1"/>
          <p:nvPr/>
        </p:nvSpPr>
        <p:spPr>
          <a:xfrm>
            <a:off x="6775751" y="6488668"/>
            <a:ext cx="2259273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dirty="0"/>
              <a:t>Source: Chesapeake Bay Program</a:t>
            </a:r>
          </a:p>
        </p:txBody>
      </p:sp>
    </p:spTree>
    <p:extLst>
      <p:ext uri="{BB962C8B-B14F-4D97-AF65-F5344CB8AC3E}">
        <p14:creationId xmlns:p14="http://schemas.microsoft.com/office/powerpoint/2010/main" val="243546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>
            <a:extLst>
              <a:ext uri="{FF2B5EF4-FFF2-40B4-BE49-F238E27FC236}">
                <a16:creationId xmlns:a16="http://schemas.microsoft.com/office/drawing/2014/main" id="{F3A8AD9E-922D-1B4A-B811-C258B03B6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9913"/>
            <a:ext cx="91440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750FEE-42A3-3941-9EF5-FCC111271259}"/>
              </a:ext>
            </a:extLst>
          </p:cNvPr>
          <p:cNvSpPr txBox="1"/>
          <p:nvPr/>
        </p:nvSpPr>
        <p:spPr>
          <a:xfrm>
            <a:off x="6775751" y="6488668"/>
            <a:ext cx="2259273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dirty="0"/>
              <a:t>Source: Chesapeake Bay Program</a:t>
            </a:r>
          </a:p>
        </p:txBody>
      </p:sp>
    </p:spTree>
    <p:extLst>
      <p:ext uri="{BB962C8B-B14F-4D97-AF65-F5344CB8AC3E}">
        <p14:creationId xmlns:p14="http://schemas.microsoft.com/office/powerpoint/2010/main" val="328064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7755F-7DDA-914A-858E-64634EB2B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87" y="1704815"/>
            <a:ext cx="7381740" cy="34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3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/>
        </p:nvSpPr>
        <p:spPr>
          <a:xfrm>
            <a:off x="1" y="124034"/>
            <a:ext cx="9143999" cy="6093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457200">
              <a:defRPr>
                <a:uFillTx/>
              </a:defRPr>
            </a:pPr>
            <a:r>
              <a:rPr lang="en-US" sz="13800" dirty="0">
                <a:solidFill>
                  <a:schemeClr val="bg2"/>
                </a:solidFill>
                <a:uFillTx/>
                <a:latin typeface="Georgia" panose="02040502050405020303" pitchFamily="18" charset="0"/>
              </a:rPr>
              <a:t>95%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Private Ownership of Land 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U.S. Urban/Suburban areas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lang="en-US" sz="2000" i="1" dirty="0">
              <a:solidFill>
                <a:schemeClr val="tx2">
                  <a:lumMod val="75000"/>
                  <a:lumOff val="25000"/>
                </a:schemeClr>
              </a:solidFill>
              <a:uFillTx/>
              <a:latin typeface="Georgia" panose="02040502050405020303" pitchFamily="18" charset="0"/>
              <a:cs typeface="Arial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lang="en-US" sz="2800" i="1" dirty="0">
              <a:solidFill>
                <a:schemeClr val="bg1"/>
              </a:solidFill>
              <a:uFillTx/>
              <a:latin typeface="Georgia" panose="02040502050405020303" pitchFamily="18" charset="0"/>
              <a:cs typeface="Arial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lang="en-US" sz="2800" i="1" dirty="0">
                <a:solidFill>
                  <a:schemeClr val="bg1"/>
                </a:solidFill>
                <a:uFillTx/>
                <a:latin typeface="Georgia" panose="02040502050405020303" pitchFamily="18" charset="0"/>
                <a:cs typeface="Arial"/>
                <a:sym typeface="Arial"/>
              </a:rPr>
              <a:t>Climate Resilience Relies on Partnerships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lang="en-US" sz="2800" i="1" dirty="0">
                <a:solidFill>
                  <a:schemeClr val="bg1"/>
                </a:solidFill>
                <a:uFillTx/>
                <a:latin typeface="Georgia" panose="02040502050405020303" pitchFamily="18" charset="0"/>
                <a:cs typeface="Arial"/>
                <a:sym typeface="Arial"/>
              </a:rPr>
              <a:t>with Private Landowners</a:t>
            </a:r>
            <a:endParaRPr kumimoji="0" lang="en-US" sz="2800" b="0" i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Georgia" panose="02040502050405020303" pitchFamily="18" charset="0"/>
              <a:cs typeface="Arial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74568" y="6403105"/>
            <a:ext cx="28841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uFillTx/>
              </a:rPr>
              <a:t>Source:</a:t>
            </a:r>
            <a:r>
              <a:rPr lang="en-US" sz="1050" dirty="0">
                <a:uFillTx/>
              </a:rPr>
              <a:t> </a:t>
            </a:r>
            <a:r>
              <a:rPr lang="en-US" sz="1050" u="sng" dirty="0">
                <a:uFillTx/>
                <a:hlinkClick r:id="rId3"/>
              </a:rPr>
              <a:t>https://fas.org/sgp/crs/misc/R42346.pdf</a:t>
            </a:r>
            <a:r>
              <a:rPr lang="en-US" sz="1050" dirty="0">
                <a:uFillTx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8DAD8-3E86-1C45-8604-62009159DD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4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986640"/>
            <a:ext cx="9144000" cy="587135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 hidden="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defTabSz="914378">
              <a:spcAft>
                <a:spcPts val="600"/>
              </a:spcAft>
            </a:pPr>
            <a:fld id="{00000000-1234-1234-1234-123412341234}" type="slidenum">
              <a:rPr lang="en" kern="0">
                <a:solidFill>
                  <a:srgbClr val="595959"/>
                </a:solidFill>
              </a:rPr>
              <a:pPr defTabSz="914378">
                <a:spcAft>
                  <a:spcPts val="600"/>
                </a:spcAft>
              </a:pPr>
              <a:t>8</a:t>
            </a:fld>
            <a:endParaRPr lang="en-US" kern="0">
              <a:solidFill>
                <a:srgbClr val="595959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C0AC4-814E-0441-BE8E-52553B9F0EB9}"/>
              </a:ext>
            </a:extLst>
          </p:cNvPr>
          <p:cNvCxnSpPr/>
          <p:nvPr/>
        </p:nvCxnSpPr>
        <p:spPr>
          <a:xfrm>
            <a:off x="0" y="444443"/>
            <a:ext cx="1188720" cy="0"/>
          </a:xfrm>
          <a:prstGeom prst="line">
            <a:avLst/>
          </a:prstGeom>
          <a:ln w="254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A1550A3-65E3-D141-8E09-01E71830E9C2}"/>
              </a:ext>
            </a:extLst>
          </p:cNvPr>
          <p:cNvSpPr txBox="1"/>
          <p:nvPr/>
        </p:nvSpPr>
        <p:spPr>
          <a:xfrm>
            <a:off x="321991" y="560707"/>
            <a:ext cx="7085806" cy="616142"/>
          </a:xfrm>
          <a:prstGeom prst="rect">
            <a:avLst/>
          </a:prstGeom>
        </p:spPr>
        <p:txBody>
          <a:bodyPr lIns="0" tIns="0" bIns="0">
            <a:noAutofit/>
          </a:bodyPr>
          <a:lstStyle>
            <a:defPPr>
              <a:defRPr lang="en-US"/>
            </a:defPPr>
            <a:lvl1pPr indent="0" defTabSz="68580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400" spc="0" baseline="0">
                <a:solidFill>
                  <a:schemeClr val="accent6">
                    <a:lumMod val="75000"/>
                  </a:schemeClr>
                </a:solidFill>
                <a:latin typeface="Georgia"/>
                <a:ea typeface="Arial"/>
                <a:cs typeface="Georgia"/>
              </a:defRPr>
            </a:lvl1pPr>
            <a:lvl2pPr marL="260604" indent="-257175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800">
                <a:solidFill>
                  <a:srgbClr val="ECECEC"/>
                </a:solidFill>
                <a:latin typeface="Arial"/>
                <a:ea typeface="Arial"/>
                <a:cs typeface="Arial"/>
              </a:defRPr>
            </a:lvl2pPr>
            <a:lvl3pPr marL="411480" indent="-411480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500" i="1">
                <a:solidFill>
                  <a:srgbClr val="ECECEC"/>
                </a:solidFill>
                <a:latin typeface="Arial"/>
                <a:ea typeface="Arial"/>
                <a:cs typeface="Arial"/>
              </a:defRPr>
            </a:lvl3pPr>
            <a:lvl4pPr marL="617220" indent="-617220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>
                <a:solidFill>
                  <a:srgbClr val="ECECEC"/>
                </a:solidFill>
                <a:latin typeface="Arial"/>
                <a:ea typeface="Arial"/>
                <a:cs typeface="Arial"/>
              </a:defRPr>
            </a:lvl4pPr>
            <a:lvl5pPr marL="822960" indent="-822960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>
                <a:solidFill>
                  <a:srgbClr val="ECECEC"/>
                </a:solidFill>
                <a:latin typeface="Arial"/>
                <a:ea typeface="Arial"/>
                <a:cs typeface="Arial"/>
              </a:defRPr>
            </a:lvl5pPr>
            <a:lvl6pPr marL="900000" indent="-171450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marL="1050000" indent="-171450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marL="1200000" indent="-171450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marL="1350000" indent="-171450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How Opti’s Technology Works</a:t>
            </a:r>
          </a:p>
        </p:txBody>
      </p:sp>
    </p:spTree>
    <p:extLst>
      <p:ext uri="{BB962C8B-B14F-4D97-AF65-F5344CB8AC3E}">
        <p14:creationId xmlns:p14="http://schemas.microsoft.com/office/powerpoint/2010/main" val="183387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70" y="1313728"/>
            <a:ext cx="1948500" cy="27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6"/>
          <p:cNvSpPr txBox="1"/>
          <p:nvPr/>
        </p:nvSpPr>
        <p:spPr>
          <a:xfrm>
            <a:off x="0" y="4051833"/>
            <a:ext cx="200687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3D3D3D"/>
                </a:solidFill>
              </a:rPr>
              <a:t>Real-Time Monitoring</a:t>
            </a:r>
            <a:endParaRPr sz="1200" b="1" dirty="0">
              <a:solidFill>
                <a:srgbClr val="3D3D3D"/>
              </a:solidFill>
            </a:endParaRPr>
          </a:p>
          <a:p>
            <a:pPr marL="457189" indent="-171446">
              <a:spcBef>
                <a:spcPts val="1000"/>
              </a:spcBef>
              <a:buClr>
                <a:srgbClr val="3D3D3D"/>
              </a:buClr>
              <a:buSzPts val="1100"/>
              <a:buChar char="❖"/>
            </a:pPr>
            <a:r>
              <a:rPr lang="en" sz="1100" dirty="0">
                <a:solidFill>
                  <a:srgbClr val="3D3D3D"/>
                </a:solidFill>
              </a:rPr>
              <a:t>Water level</a:t>
            </a:r>
            <a:endParaRPr sz="1100" dirty="0">
              <a:solidFill>
                <a:srgbClr val="3D3D3D"/>
              </a:solidFill>
            </a:endParaRPr>
          </a:p>
          <a:p>
            <a:pPr marL="457189" indent="-171446">
              <a:buClr>
                <a:srgbClr val="3D3D3D"/>
              </a:buClr>
              <a:buSzPts val="1100"/>
              <a:buChar char="❖"/>
            </a:pPr>
            <a:r>
              <a:rPr lang="en" sz="1100" dirty="0">
                <a:solidFill>
                  <a:srgbClr val="3D3D3D"/>
                </a:solidFill>
              </a:rPr>
              <a:t>Rainfall</a:t>
            </a:r>
            <a:endParaRPr sz="1100" dirty="0">
              <a:solidFill>
                <a:srgbClr val="3D3D3D"/>
              </a:solidFill>
            </a:endParaRPr>
          </a:p>
          <a:p>
            <a:pPr marL="457189" indent="-171446">
              <a:buClr>
                <a:srgbClr val="3D3D3D"/>
              </a:buClr>
              <a:buSzPts val="1100"/>
              <a:buChar char="❖"/>
            </a:pPr>
            <a:r>
              <a:rPr lang="en" sz="1100" dirty="0">
                <a:solidFill>
                  <a:srgbClr val="3D3D3D"/>
                </a:solidFill>
              </a:rPr>
              <a:t>Temperature</a:t>
            </a:r>
            <a:endParaRPr sz="1100" dirty="0">
              <a:solidFill>
                <a:srgbClr val="3D3D3D"/>
              </a:solidFill>
            </a:endParaRPr>
          </a:p>
          <a:p>
            <a:pPr marL="457189" indent="-171446">
              <a:buClr>
                <a:srgbClr val="3D3D3D"/>
              </a:buClr>
              <a:buSzPts val="1100"/>
              <a:buChar char="❖"/>
            </a:pPr>
            <a:r>
              <a:rPr lang="en" sz="1100" dirty="0">
                <a:solidFill>
                  <a:srgbClr val="3D3D3D"/>
                </a:solidFill>
              </a:rPr>
              <a:t>Conductivity</a:t>
            </a:r>
            <a:endParaRPr sz="1100" dirty="0">
              <a:solidFill>
                <a:srgbClr val="3D3D3D"/>
              </a:solidFill>
            </a:endParaRPr>
          </a:p>
          <a:p>
            <a:pPr marL="457189" indent="-171446">
              <a:buClr>
                <a:srgbClr val="3D3D3D"/>
              </a:buClr>
              <a:buSzPts val="1100"/>
              <a:buChar char="❖"/>
            </a:pPr>
            <a:r>
              <a:rPr lang="en" sz="1100" dirty="0">
                <a:solidFill>
                  <a:srgbClr val="3D3D3D"/>
                </a:solidFill>
              </a:rPr>
              <a:t>pH</a:t>
            </a:r>
            <a:endParaRPr sz="1100" dirty="0">
              <a:solidFill>
                <a:srgbClr val="3D3D3D"/>
              </a:solidFill>
            </a:endParaRPr>
          </a:p>
          <a:p>
            <a:pPr marL="457189" indent="-171446">
              <a:buClr>
                <a:srgbClr val="3D3D3D"/>
              </a:buClr>
              <a:buSzPts val="1100"/>
              <a:buChar char="❖"/>
            </a:pPr>
            <a:r>
              <a:rPr lang="en" sz="1100" dirty="0">
                <a:solidFill>
                  <a:srgbClr val="3D3D3D"/>
                </a:solidFill>
              </a:rPr>
              <a:t>Turbidity</a:t>
            </a:r>
            <a:endParaRPr sz="1100" dirty="0">
              <a:solidFill>
                <a:srgbClr val="3D3D3D"/>
              </a:solidFill>
            </a:endParaRPr>
          </a:p>
          <a:p>
            <a:pPr marL="457189" indent="-171446">
              <a:buClr>
                <a:srgbClr val="3D3D3D"/>
              </a:buClr>
              <a:buSzPts val="1100"/>
              <a:buChar char="❖"/>
            </a:pPr>
            <a:r>
              <a:rPr lang="en" sz="1100" dirty="0">
                <a:solidFill>
                  <a:srgbClr val="3D3D3D"/>
                </a:solidFill>
              </a:rPr>
              <a:t>Nitrate</a:t>
            </a:r>
            <a:endParaRPr sz="1100" dirty="0">
              <a:solidFill>
                <a:srgbClr val="3D3D3D"/>
              </a:solidFill>
            </a:endParaRPr>
          </a:p>
          <a:p>
            <a:pPr marL="457189" indent="-171446">
              <a:buClr>
                <a:srgbClr val="3D3D3D"/>
              </a:buClr>
              <a:buSzPts val="1100"/>
              <a:buChar char="❖"/>
            </a:pPr>
            <a:r>
              <a:rPr lang="en" sz="1100" dirty="0">
                <a:solidFill>
                  <a:srgbClr val="3D3D3D"/>
                </a:solidFill>
              </a:rPr>
              <a:t>TSS</a:t>
            </a:r>
            <a:endParaRPr sz="1100" dirty="0">
              <a:solidFill>
                <a:srgbClr val="3D3D3D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CC9A30-AAA6-5D43-A074-B3CF7C13ABF7}"/>
              </a:ext>
            </a:extLst>
          </p:cNvPr>
          <p:cNvGrpSpPr>
            <a:grpSpLocks noChangeAspect="1"/>
          </p:cNvGrpSpPr>
          <p:nvPr/>
        </p:nvGrpSpPr>
        <p:grpSpPr>
          <a:xfrm>
            <a:off x="2795508" y="1312232"/>
            <a:ext cx="6301558" cy="4291417"/>
            <a:chOff x="2583823" y="1845302"/>
            <a:chExt cx="5805300" cy="3953461"/>
          </a:xfrm>
        </p:grpSpPr>
        <p:pic>
          <p:nvPicPr>
            <p:cNvPr id="302" name="Google Shape;302;p36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9203" y="3561963"/>
              <a:ext cx="2546700" cy="223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36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458267" y="3407463"/>
              <a:ext cx="2230800" cy="2539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83823" y="1845302"/>
              <a:ext cx="5805300" cy="164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36"/>
            <p:cNvSpPr/>
            <p:nvPr/>
          </p:nvSpPr>
          <p:spPr>
            <a:xfrm>
              <a:off x="3313308" y="2455173"/>
              <a:ext cx="146400" cy="160200"/>
            </a:xfrm>
            <a:prstGeom prst="ellipse">
              <a:avLst/>
            </a:prstGeom>
            <a:solidFill>
              <a:srgbClr val="FA685B">
                <a:alpha val="51760"/>
              </a:srgbClr>
            </a:solidFill>
            <a:ln w="25400" cap="flat" cmpd="sng">
              <a:solidFill>
                <a:srgbClr val="B64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505138" y="2488118"/>
              <a:ext cx="146400" cy="160200"/>
            </a:xfrm>
            <a:prstGeom prst="ellipse">
              <a:avLst/>
            </a:prstGeom>
            <a:solidFill>
              <a:srgbClr val="FA685B">
                <a:alpha val="51760"/>
              </a:srgbClr>
            </a:solidFill>
            <a:ln w="25400" cap="flat" cmpd="sng">
              <a:solidFill>
                <a:srgbClr val="B64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7" name="Google Shape;307;p36"/>
            <p:cNvCxnSpPr/>
            <p:nvPr/>
          </p:nvCxnSpPr>
          <p:spPr>
            <a:xfrm flipV="1">
              <a:off x="3382319" y="2640067"/>
              <a:ext cx="18850" cy="2040296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8" name="Google Shape;308;p36"/>
            <p:cNvCxnSpPr/>
            <p:nvPr/>
          </p:nvCxnSpPr>
          <p:spPr>
            <a:xfrm flipV="1">
              <a:off x="6546668" y="2675466"/>
              <a:ext cx="27000" cy="20049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309" name="Google Shape;309;p36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036" y="5709801"/>
            <a:ext cx="1052000" cy="34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6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770" y="1312232"/>
            <a:ext cx="709632" cy="7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125" y="2164720"/>
            <a:ext cx="594922" cy="76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6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482" y="5709802"/>
            <a:ext cx="1756266" cy="344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BA429C-3153-174E-B30E-1510D513BE84}"/>
              </a:ext>
            </a:extLst>
          </p:cNvPr>
          <p:cNvCxnSpPr/>
          <p:nvPr/>
        </p:nvCxnSpPr>
        <p:spPr>
          <a:xfrm>
            <a:off x="0" y="444443"/>
            <a:ext cx="1188720" cy="0"/>
          </a:xfrm>
          <a:prstGeom prst="line">
            <a:avLst/>
          </a:prstGeom>
          <a:ln w="254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291682C-FCE7-E646-95CC-B15A24B015CE}"/>
              </a:ext>
            </a:extLst>
          </p:cNvPr>
          <p:cNvSpPr txBox="1"/>
          <p:nvPr/>
        </p:nvSpPr>
        <p:spPr>
          <a:xfrm>
            <a:off x="321991" y="560707"/>
            <a:ext cx="8105572" cy="616142"/>
          </a:xfrm>
          <a:prstGeom prst="rect">
            <a:avLst/>
          </a:prstGeom>
        </p:spPr>
        <p:txBody>
          <a:bodyPr lIns="0" tIns="0" bIns="0">
            <a:noAutofit/>
          </a:bodyPr>
          <a:lstStyle>
            <a:defPPr>
              <a:defRPr lang="en-US"/>
            </a:defPPr>
            <a:lvl1pPr indent="0" defTabSz="68580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400" spc="0" baseline="0">
                <a:solidFill>
                  <a:schemeClr val="accent6">
                    <a:lumMod val="75000"/>
                  </a:schemeClr>
                </a:solidFill>
                <a:latin typeface="Georgia"/>
                <a:ea typeface="Arial"/>
                <a:cs typeface="Georgia"/>
              </a:defRPr>
            </a:lvl1pPr>
            <a:lvl2pPr marL="260604" indent="-257175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800">
                <a:solidFill>
                  <a:srgbClr val="ECECEC"/>
                </a:solidFill>
                <a:latin typeface="Arial"/>
                <a:ea typeface="Arial"/>
                <a:cs typeface="Arial"/>
              </a:defRPr>
            </a:lvl2pPr>
            <a:lvl3pPr marL="411480" indent="-411480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500" i="1">
                <a:solidFill>
                  <a:srgbClr val="ECECEC"/>
                </a:solidFill>
                <a:latin typeface="Arial"/>
                <a:ea typeface="Arial"/>
                <a:cs typeface="Arial"/>
              </a:defRPr>
            </a:lvl3pPr>
            <a:lvl4pPr marL="617220" indent="-617220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>
                <a:solidFill>
                  <a:srgbClr val="ECECEC"/>
                </a:solidFill>
                <a:latin typeface="Arial"/>
                <a:ea typeface="Arial"/>
                <a:cs typeface="Arial"/>
              </a:defRPr>
            </a:lvl4pPr>
            <a:lvl5pPr marL="822960" indent="-822960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>
                <a:solidFill>
                  <a:srgbClr val="ECECEC"/>
                </a:solidFill>
                <a:latin typeface="Arial"/>
                <a:ea typeface="Arial"/>
                <a:cs typeface="Arial"/>
              </a:defRPr>
            </a:lvl5pPr>
            <a:lvl6pPr marL="900000" indent="-171450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marL="1050000" indent="-171450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marL="1200000" indent="-171450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marL="1350000" indent="-171450" defTabSz="685800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r>
              <a:rPr lang="en" dirty="0">
                <a:solidFill>
                  <a:srgbClr val="657D9D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Increased Retention Time Improves Water Quality</a:t>
            </a:r>
            <a:endParaRPr lang="en-US" dirty="0">
              <a:solidFill>
                <a:srgbClr val="657D9D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59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122</Words>
  <Application>Microsoft Office PowerPoint</Application>
  <PresentationFormat>Letter Paper (8.5x11 in)</PresentationFormat>
  <Paragraphs>33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Open Sans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Holland</dc:creator>
  <cp:lastModifiedBy>Matthew Rea</cp:lastModifiedBy>
  <cp:revision>27</cp:revision>
  <dcterms:created xsi:type="dcterms:W3CDTF">2020-07-08T15:17:58Z</dcterms:created>
  <dcterms:modified xsi:type="dcterms:W3CDTF">2020-09-15T16:00:16Z</dcterms:modified>
</cp:coreProperties>
</file>