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8"/>
  </p:sldMasterIdLst>
  <p:notesMasterIdLst>
    <p:notesMasterId r:id="rId15"/>
  </p:notesMasterIdLst>
  <p:sldIdLst>
    <p:sldId id="256" r:id="rId9"/>
    <p:sldId id="646" r:id="rId10"/>
    <p:sldId id="653" r:id="rId11"/>
    <p:sldId id="644" r:id="rId12"/>
    <p:sldId id="650" r:id="rId13"/>
    <p:sldId id="64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l, Tom" initials="WT" lastIdx="1" clrIdx="0">
    <p:extLst>
      <p:ext uri="{19B8F6BF-5375-455C-9EA6-DF929625EA0E}">
        <p15:presenceInfo xmlns:p15="http://schemas.microsoft.com/office/powerpoint/2012/main" userId="S::Wall.Tom@epa.gov::011241cf-a005-4c07-9728-fd35a0ae7053" providerId="AD"/>
      </p:ext>
    </p:extLst>
  </p:cmAuthor>
  <p:cmAuthor id="2" name="Cira, Emily" initials="CE" lastIdx="4" clrIdx="1">
    <p:extLst>
      <p:ext uri="{19B8F6BF-5375-455C-9EA6-DF929625EA0E}">
        <p15:presenceInfo xmlns:p15="http://schemas.microsoft.com/office/powerpoint/2012/main" userId="S::Cira.Emily@epa.gov::b7901335-6e9c-4cf4-a74f-12c19a0d28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65121" autoAdjust="0"/>
  </p:normalViewPr>
  <p:slideViewPr>
    <p:cSldViewPr snapToGrid="0">
      <p:cViewPr varScale="1">
        <p:scale>
          <a:sx n="71" d="100"/>
          <a:sy n="71" d="100"/>
        </p:scale>
        <p:origin x="2304" y="7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75" d="100"/>
          <a:sy n="75" d="100"/>
        </p:scale>
        <p:origin x="2430" y="-2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4BBE8-57C2-4465-9561-1AC031D6F9C0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2D21-D072-4553-9078-779FFD7B56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82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72D21-D072-4553-9078-779FFD7B56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81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81500"/>
            <a:ext cx="5486400" cy="3600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72D21-D072-4553-9078-779FFD7B56D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77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72D21-D072-4553-9078-779FFD7B56D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08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72D21-D072-4553-9078-779FFD7B56D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66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2D21-D072-4553-9078-779FFD7B56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59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72D21-D072-4553-9078-779FFD7B56D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49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49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8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4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9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03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78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1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6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3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6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B7D23C-5F35-4D76-81B9-39B580D2CF9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9082EAC-BEE8-47A0-9C27-9E007B883C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78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80882-83E9-420C-B138-61B0AF06A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00200"/>
            <a:ext cx="12192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Collaboration to Comprehensively Report on Water Quality at the 50</a:t>
            </a:r>
            <a:r>
              <a:rPr lang="en-US" b="1" baseline="30000" dirty="0"/>
              <a:t>th</a:t>
            </a:r>
            <a:r>
              <a:rPr lang="en-US" b="1" dirty="0"/>
              <a:t> Anniversary of the CWA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0427E-F4E6-4121-AE58-7FF6C8CE5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4200"/>
            <a:ext cx="9144000" cy="157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20000"/>
              </a:lnSpc>
            </a:pPr>
            <a:endParaRPr lang="en-US" sz="2000" dirty="0"/>
          </a:p>
          <a:p>
            <a:pPr algn="ctr">
              <a:lnSpc>
                <a:spcPct val="120000"/>
              </a:lnSpc>
            </a:pPr>
            <a:r>
              <a:rPr lang="en-US" sz="2000" dirty="0"/>
              <a:t>Ecos fall meeting</a:t>
            </a:r>
            <a:endParaRPr lang="en-US" dirty="0">
              <a:cs typeface="Calibri Light"/>
            </a:endParaRPr>
          </a:p>
          <a:p>
            <a:pPr algn="ctr">
              <a:lnSpc>
                <a:spcPct val="120000"/>
              </a:lnSpc>
            </a:pPr>
            <a:r>
              <a:rPr lang="en-US" sz="2000" dirty="0"/>
              <a:t>September 22-23, 2020</a:t>
            </a:r>
            <a:endParaRPr lang="en-US" sz="20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7345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90C02-BA15-4447-9FF6-97CA71A0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Setting the stage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78CD3-A85F-4FB2-ACBB-E63CCCF5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5986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EPA Lean Management System (ELMS):</a:t>
            </a:r>
            <a:endParaRPr lang="en-US" sz="2800" dirty="0">
              <a:solidFill>
                <a:schemeClr val="tx1"/>
              </a:solidFill>
              <a:cs typeface="Calibri"/>
            </a:endParaRP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Set ambitious targets for mission-critical work, measure results, and improve processes to bridge gaps between targets and results</a:t>
            </a:r>
            <a:endParaRPr lang="en-US" sz="2400" i="1" dirty="0">
              <a:solidFill>
                <a:schemeClr val="tx1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Clean Water Act (CWA):</a:t>
            </a:r>
            <a:endParaRPr lang="en-US" sz="2800" dirty="0">
              <a:solidFill>
                <a:schemeClr val="tx1"/>
              </a:solidFill>
              <a:cs typeface="Calibri"/>
            </a:endParaRP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Calibri"/>
              </a:rPr>
              <a:t>“Restore and maintain” the Nation’s waters; recognize the “primary responsibilities and rights of States to prevent, reduce and eliminate pollution”</a:t>
            </a: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October 2022 is the 50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Anniversary of the CWA; how will we have done? 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ECOS and EPA:</a:t>
            </a: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Premiere partnership to deliver the comprehensive data needed to celebrate progress and recognize remaining challenges</a:t>
            </a: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Calibri"/>
              </a:rPr>
              <a:t>Collaboration now to deliver key data in 2022 via CWA Section 303(d) lists &amp; actions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1584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AF752F3-1362-4BD3-8E72-43DFA8287D2B}"/>
              </a:ext>
            </a:extLst>
          </p:cNvPr>
          <p:cNvSpPr/>
          <p:nvPr/>
        </p:nvSpPr>
        <p:spPr>
          <a:xfrm>
            <a:off x="961901" y="1450394"/>
            <a:ext cx="10664042" cy="4868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D5F22-8565-416E-A5BD-728D703DB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3791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Status of Actions in CWA 303(d) Program 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18998067-5261-4017-BF12-5A4D4BFCB3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087242"/>
              </p:ext>
            </p:extLst>
          </p:nvPr>
        </p:nvGraphicFramePr>
        <p:xfrm>
          <a:off x="508459" y="1444916"/>
          <a:ext cx="6075220" cy="4666866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6075220">
                  <a:extLst>
                    <a:ext uri="{9D8B030D-6E8A-4147-A177-3AD203B41FA5}">
                      <a16:colId xmlns:a16="http://schemas.microsoft.com/office/drawing/2014/main" val="1203380213"/>
                    </a:ext>
                  </a:extLst>
                </a:gridCol>
              </a:tblGrid>
              <a:tr h="3657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EPA Actions </a:t>
                      </a:r>
                      <a:endParaRPr lang="en-US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8551" marR="385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620149"/>
                  </a:ext>
                </a:extLst>
              </a:tr>
              <a:tr h="42755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EPA emphasis on taking action on lists and TMDLs within 30 days (</a:t>
                      </a:r>
                      <a:r>
                        <a:rPr lang="en-US" sz="2300" b="0" i="1" dirty="0">
                          <a:solidFill>
                            <a:schemeClr val="tx1"/>
                          </a:solidFill>
                          <a:effectLst/>
                        </a:rPr>
                        <a:t>AA Ross 6/3/19 memo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EPA eliminated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b="0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acklog of action on lists (from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 in FY2018 to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 in July 2020)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EPA reduced </a:t>
                      </a:r>
                      <a:r>
                        <a:rPr lang="en-US" sz="2300" b="0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acklog of action on TMDLs for State-Identified Priority Waters by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99.6%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(from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275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 in FY2019 to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 in FY2020), while acting on more than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1,750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 TMDLs in FY2020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EPA continues to support States in electronic submissions 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551" marR="385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012519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701DA810-90F8-4C5C-8BB4-829DC46B01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588178"/>
              </p:ext>
            </p:extLst>
          </p:nvPr>
        </p:nvGraphicFramePr>
        <p:xfrm>
          <a:off x="6742033" y="1444989"/>
          <a:ext cx="4859399" cy="468738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4859399">
                  <a:extLst>
                    <a:ext uri="{9D8B030D-6E8A-4147-A177-3AD203B41FA5}">
                      <a16:colId xmlns:a16="http://schemas.microsoft.com/office/drawing/2014/main" val="1203380213"/>
                    </a:ext>
                  </a:extLst>
                </a:gridCol>
              </a:tblGrid>
              <a:tr h="3657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State Actions </a:t>
                      </a:r>
                      <a:endParaRPr lang="en-US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8551" marR="385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620149"/>
                  </a:ext>
                </a:extLst>
              </a:tr>
              <a:tr h="42755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43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(of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) State lists (due April 1) not yet submitted for 2020 cycle</a:t>
                      </a: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21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outstanding lists from previous cycles</a:t>
                      </a:r>
                      <a:r>
                        <a:rPr lang="en-US" sz="23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On-time submittals: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 of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 (2020);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5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56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(2018);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6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56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(2016)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EPA/States partnered on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2300" b="0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Lean Events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States have made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effectLst/>
                        </a:rPr>
                        <a:t>63% </a:t>
                      </a:r>
                      <a:r>
                        <a:rPr lang="en-US" sz="2300" b="0" dirty="0">
                          <a:solidFill>
                            <a:schemeClr val="tx1"/>
                          </a:solidFill>
                          <a:effectLst/>
                        </a:rPr>
                        <a:t>progress in getting priority TMDLs and other plans in place by 2022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551" marR="385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01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20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5A8D8-9568-4CD7-8912-AA32A4AA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Strategies for timely submittal and review of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CWA 303(d)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E8300-7F13-4942-89DF-316975A63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Maintain open communication</a:t>
            </a:r>
            <a:endParaRPr lang="en-US" sz="2400" dirty="0">
              <a:solidFill>
                <a:schemeClr val="tx1"/>
              </a:solidFill>
              <a:cs typeface="Calibri"/>
            </a:endParaRP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Provide clear instructions in State requests for data/information and public participation</a:t>
            </a: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Combine State list submissions and EPA actions</a:t>
            </a:r>
            <a:endParaRPr lang="en-US" sz="2400" dirty="0">
              <a:solidFill>
                <a:schemeClr val="tx1"/>
              </a:solidFill>
              <a:cs typeface="Calibri"/>
            </a:endParaRP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Include key supporting information </a:t>
            </a: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Streamline the narrative portion of electronic lists</a:t>
            </a: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Utilize support from EPA</a:t>
            </a:r>
            <a:endParaRPr lang="en-US" sz="2400" dirty="0">
              <a:solidFill>
                <a:schemeClr val="tx1"/>
              </a:solidFill>
              <a:cs typeface="Calibri"/>
            </a:endParaRP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Use formal agreements (e.g., PPAs) to promote on-time list submittals</a:t>
            </a:r>
            <a:endParaRPr lang="en-US" sz="2400" dirty="0">
              <a:solidFill>
                <a:schemeClr val="tx1"/>
              </a:solidFill>
              <a:cs typeface="Calibri"/>
            </a:endParaRPr>
          </a:p>
          <a:p>
            <a:pPr marL="383540"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Calibri"/>
              </a:rPr>
              <a:t>Pursue process improvements (e.g., Lean) 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21934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6A5AB-4F24-4DDA-8ACA-A0376742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Idaho</a:t>
            </a:r>
            <a:r>
              <a:rPr lang="en-US" b="1" dirty="0" smtClean="0">
                <a:solidFill>
                  <a:schemeClr val="tx1"/>
                </a:solidFill>
              </a:rPr>
              <a:t> Experience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8E319-10E3-44E0-BECB-C0C180FE6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280" y="2010754"/>
            <a:ext cx="9931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Training on electronic database (2017) 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Process </a:t>
            </a:r>
            <a:r>
              <a:rPr lang="en-US" sz="2400" dirty="0"/>
              <a:t>improvement event (2018)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Improvements</a:t>
            </a:r>
          </a:p>
          <a:p>
            <a:pPr marL="800100" lvl="1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Streamlined steps for data collection and assessment decisions </a:t>
            </a:r>
          </a:p>
          <a:p>
            <a:pPr marL="800100" lvl="1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Early engagement with EPA</a:t>
            </a:r>
          </a:p>
          <a:p>
            <a:pPr marL="800100" lvl="1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Efficient use of ATTAINS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Currently developing 2018/2020 combined submission</a:t>
            </a:r>
          </a:p>
          <a:p>
            <a:pPr marL="800100" lvl="1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 Pre-public draft made available for EPA review in ATTAINS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Planning to submit 2022 on time and stay on time moving </a:t>
            </a:r>
            <a:r>
              <a:rPr lang="en-US" sz="2400" dirty="0" smtClean="0"/>
              <a:t>forward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689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E5EE-D7EE-4209-926E-91C01906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04157"/>
            <a:ext cx="10058400" cy="109401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Call to Action (Proposed)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463A5-01DB-4220-BE16-DDC8DE2C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08109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u="none" strike="noStrike" dirty="0">
                <a:solidFill>
                  <a:schemeClr val="tx1"/>
                </a:solidFill>
                <a:latin typeface="Calibri"/>
              </a:rPr>
              <a:t>Joint Goal: </a:t>
            </a:r>
            <a:r>
              <a:rPr lang="en-US" sz="2800" i="1" u="none" strike="noStrike" dirty="0">
                <a:solidFill>
                  <a:schemeClr val="tx1"/>
                </a:solidFill>
                <a:latin typeface="Calibri"/>
              </a:rPr>
              <a:t>All </a:t>
            </a:r>
            <a:r>
              <a:rPr lang="en-US" sz="2800" i="1" dirty="0">
                <a:solidFill>
                  <a:schemeClr val="tx1"/>
                </a:solidFill>
                <a:latin typeface="Calibri"/>
              </a:rPr>
              <a:t>States</a:t>
            </a:r>
            <a:r>
              <a:rPr lang="en-US" sz="2800" i="1" u="none" strike="noStrike" dirty="0">
                <a:solidFill>
                  <a:schemeClr val="tx1"/>
                </a:solidFill>
                <a:latin typeface="Calibri"/>
              </a:rPr>
              <a:t> submit 2022 CWA 303(d) lists by April 1, 2022, and EPA acts on all State submittals within 30 days;  EPA and States explore effective ways to present CWA 50</a:t>
            </a:r>
            <a:r>
              <a:rPr lang="en-US" sz="2800" i="1" u="none" strike="noStrike" baseline="30000" dirty="0">
                <a:solidFill>
                  <a:schemeClr val="tx1"/>
                </a:solidFill>
                <a:latin typeface="Calibri"/>
              </a:rPr>
              <a:t>th</a:t>
            </a:r>
            <a:r>
              <a:rPr lang="en-US" sz="2800" i="1" u="none" strike="noStrike" dirty="0">
                <a:solidFill>
                  <a:schemeClr val="tx1"/>
                </a:solidFill>
                <a:latin typeface="Calibri"/>
              </a:rPr>
              <a:t> Anniversary water quality data, successes, and challenges to the public</a:t>
            </a:r>
            <a:endParaRPr lang="en-US" sz="28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84048" lvl="2" indent="0">
              <a:lnSpc>
                <a:spcPct val="100000"/>
              </a:lnSpc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Action: By November 2020, convene a small group of ECOS members and EPA managers (with ACWA or other participation as appropriate) to initiate work on improvements to support timely action</a:t>
            </a: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By January 2021, develop Summary Report or other resources useful to States </a:t>
            </a: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By January 2021, develop State-Specific Action Plans/Milestones with EPA Regional support</a:t>
            </a: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By April 2021, develop draft framework for presenting CWA 50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Anniversary water quality data, successes, and challenges</a:t>
            </a:r>
            <a:endParaRPr lang="en-US" sz="2400" dirty="0">
              <a:solidFill>
                <a:srgbClr val="FF0000"/>
              </a:solidFill>
            </a:endParaRP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rgbClr val="FF0000"/>
              </a:solidFill>
              <a:cs typeface="Calibri"/>
            </a:endParaRPr>
          </a:p>
          <a:p>
            <a:endParaRPr lang="en-US" dirty="0">
              <a:solidFill>
                <a:srgbClr val="FF0000"/>
              </a:solidFill>
              <a:cs typeface="Calibri"/>
            </a:endParaRPr>
          </a:p>
          <a:p>
            <a:endParaRPr lang="en-US" dirty="0">
              <a:solidFill>
                <a:srgbClr val="FF0000"/>
              </a:solidFill>
              <a:cs typeface="Calibri"/>
            </a:endParaRPr>
          </a:p>
          <a:p>
            <a:endParaRPr lang="en-US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68441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088F61A3AAF94281F228454F24E5B5" ma:contentTypeVersion="16" ma:contentTypeDescription="Create a new document." ma:contentTypeScope="" ma:versionID="65fbcac13af6d81e5a794a919acd73c1">
  <xsd:schema xmlns:xsd="http://www.w3.org/2001/XMLSchema" xmlns:xs="http://www.w3.org/2001/XMLSchema" xmlns:p="http://schemas.microsoft.com/office/2006/metadata/properties" xmlns:ns1="http://schemas.microsoft.com/sharepoint/v3" xmlns:ns3="4ffa91fb-a0ff-4ac5-b2db-65c790d184a4" xmlns:ns4="http://schemas.microsoft.com/sharepoint.v3" xmlns:ns5="http://schemas.microsoft.com/sharepoint/v3/fields" xmlns:ns6="ee1d5241-0068-4a92-979b-5f7b3457d050" xmlns:ns7="badc9e82-321a-4dc9-acac-36f4328d2086" targetNamespace="http://schemas.microsoft.com/office/2006/metadata/properties" ma:root="true" ma:fieldsID="d09688330ca4cd9a3bb63af4cb5a81bb" ns1:_="" ns3:_="" ns4:_="" ns5:_="" ns6:_="" ns7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ee1d5241-0068-4a92-979b-5f7b3457d050"/>
    <xsd:import namespace="badc9e82-321a-4dc9-acac-36f4328d2086"/>
    <xsd:element name="properties">
      <xsd:complexType>
        <xsd:sequence>
          <xsd:element name="documentManagement">
            <xsd:complexType>
              <xsd:all>
                <xsd:element ref="ns3:Document_x0020_Creation_x0020_Date" minOccurs="0"/>
                <xsd:element ref="ns3:Creator" minOccurs="0"/>
                <xsd:element ref="ns3:EPA_x0020_Office" minOccurs="0"/>
                <xsd:element ref="ns3:Record" minOccurs="0"/>
                <xsd:element ref="ns4:CategoryDescription" minOccurs="0"/>
                <xsd:element ref="ns3:Identifier" minOccurs="0"/>
                <xsd:element ref="ns3:EPA_x0020_Contributor" minOccurs="0"/>
                <xsd:element ref="ns3:External_x0020_Contributor" minOccurs="0"/>
                <xsd:element ref="ns5:_Coverage" minOccurs="0"/>
                <xsd:element ref="ns3:EPA_x0020_Related_x0020_Documents" minOccurs="0"/>
                <xsd:element ref="ns5:_Source" minOccurs="0"/>
                <xsd:element ref="ns3:Rights" minOccurs="0"/>
                <xsd:element ref="ns1:Language" minOccurs="0"/>
                <xsd:element ref="ns3:j747ac98061d40f0aa7bd47e1db5675d" minOccurs="0"/>
                <xsd:element ref="ns3:TaxKeywordTaxHTField" minOccurs="0"/>
                <xsd:element ref="ns3:TaxCatchAllLabel" minOccurs="0"/>
                <xsd:element ref="ns3:TaxCatchAll" minOccurs="0"/>
                <xsd:element ref="ns6:Records_x0020_Status" minOccurs="0"/>
                <xsd:element ref="ns6:Records_x0020_Date" minOccurs="0"/>
                <xsd:element ref="ns7:MediaServiceMetadata" minOccurs="0"/>
                <xsd:element ref="ns7:MediaServiceFastMetadata" minOccurs="0"/>
                <xsd:element ref="ns6:SharedWithUsers" minOccurs="0"/>
                <xsd:element ref="ns6:SharedWithDetails" minOccurs="0"/>
                <xsd:element ref="ns6:SharingHintHash" minOccurs="0"/>
                <xsd:element ref="ns7:MediaServiceAutoKeyPoints" minOccurs="0"/>
                <xsd:element ref="ns7:MediaServiceKeyPoints" minOccurs="0"/>
                <xsd:element ref="ns7:MediaServiceAutoTags" minOccurs="0"/>
                <xsd:element ref="ns7:MediaServiceOCR" minOccurs="0"/>
                <xsd:element ref="ns7:MediaServiceGenerationTime" minOccurs="0"/>
                <xsd:element ref="ns7:MediaServiceEventHashCode" minOccurs="0"/>
                <xsd:element ref="ns7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d6ff78f2-55d8-4652-9188-6834e91e712e}" ma:internalName="TaxCatchAllLabel" ma:readOnly="true" ma:showField="CatchAllDataLabel" ma:web="ee1d5241-0068-4a92-979b-5f7b3457d0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d6ff78f2-55d8-4652-9188-6834e91e712e}" ma:internalName="TaxCatchAll" ma:showField="CatchAllData" ma:web="ee1d5241-0068-4a92-979b-5f7b3457d0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d5241-0068-4a92-979b-5f7b3457d050" elementFormDefault="qualified">
    <xsd:import namespace="http://schemas.microsoft.com/office/2006/documentManagement/types"/>
    <xsd:import namespace="http://schemas.microsoft.com/office/infopath/2007/PartnerControls"/>
    <xsd:element name="Records_x0020_Status" ma:index="28" nillable="true" ma:displayName="Records Status" ma:default="Pending" ma:internalName="Records_x0020_Status">
      <xsd:simpleType>
        <xsd:restriction base="dms:Text"/>
      </xsd:simpleType>
    </xsd:element>
    <xsd:element name="Records_x0020_Date" ma:index="29" nillable="true" ma:displayName="Records Date" ma:hidden="true" ma:internalName="Records_x0020_Date">
      <xsd:simpleType>
        <xsd:restriction base="dms:DateTime"/>
      </xsd:simpleType>
    </xsd:element>
    <xsd:element name="SharedWithUsers" ma:index="3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4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dc9e82-321a-4dc9-acac-36f4328d20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7" nillable="true" ma:displayName="Tags" ma:internalName="MediaServiceAutoTags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s_x0020_Status xmlns="ee1d5241-0068-4a92-979b-5f7b3457d050">Pending</Records_x0020_Status>
    <Record xmlns="4ffa91fb-a0ff-4ac5-b2db-65c790d184a4">Shared</Record>
    <Rights xmlns="4ffa91fb-a0ff-4ac5-b2db-65c790d184a4" xsi:nil="true"/>
    <Document_x0020_Creation_x0020_Date xmlns="4ffa91fb-a0ff-4ac5-b2db-65c790d184a4">2020-08-03T20:04:07+00:00</Document_x0020_Creation_x0020_Date>
    <EPA_x0020_Office xmlns="4ffa91fb-a0ff-4ac5-b2db-65c790d184a4" xsi:nil="true"/>
    <Records_x0020_Date xmlns="ee1d5241-0068-4a92-979b-5f7b3457d050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7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C540221-35DC-4957-8F84-DFE3691C5A9E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D1B63644-489B-4EA2-B3AD-60B65C49B19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1132E85D-427C-4E13-9B9A-C677E662B7E0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6156D502-B596-4A24-BCF4-F6C8D0D6BE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ee1d5241-0068-4a92-979b-5f7b3457d050"/>
    <ds:schemaRef ds:uri="badc9e82-321a-4dc9-acac-36f4328d20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52A35DB5-E163-46EF-A0E0-4B4129E71976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FF1A9506-5878-4FA3-BBB1-AE4FBA159900}">
  <ds:schemaRefs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ffa91fb-a0ff-4ac5-b2db-65c790d184a4"/>
    <ds:schemaRef ds:uri="http://www.w3.org/XML/1998/namespace"/>
    <ds:schemaRef ds:uri="badc9e82-321a-4dc9-acac-36f4328d2086"/>
    <ds:schemaRef ds:uri="ee1d5241-0068-4a92-979b-5f7b3457d050"/>
    <ds:schemaRef ds:uri="http://purl.org/dc/terms/"/>
    <ds:schemaRef ds:uri="http://schemas.microsoft.com/sharepoint.v3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7.xml><?xml version="1.0" encoding="utf-8"?>
<ds:datastoreItem xmlns:ds="http://schemas.openxmlformats.org/officeDocument/2006/customXml" ds:itemID="{75D6DEED-1C90-4028-BD85-1F17CBA34966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5413</TotalTime>
  <Words>563</Words>
  <Application>Microsoft Office PowerPoint</Application>
  <PresentationFormat>Widescreen</PresentationFormat>
  <Paragraphs>63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Times New Roman</vt:lpstr>
      <vt:lpstr>Wingdings</vt:lpstr>
      <vt:lpstr>Retrospect</vt:lpstr>
      <vt:lpstr>Collaboration to Comprehensively Report on Water Quality at the 50th Anniversary of the CWA</vt:lpstr>
      <vt:lpstr>Setting the stage</vt:lpstr>
      <vt:lpstr>Status of Actions in CWA 303(d) Program </vt:lpstr>
      <vt:lpstr>Strategies for timely submittal and review of CWA 303(d) lists</vt:lpstr>
      <vt:lpstr>Idaho Experience</vt:lpstr>
      <vt:lpstr>Call to Action (Proposed)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Chien-Hale, Miranda</dc:creator>
  <cp:lastModifiedBy>Layne Piper</cp:lastModifiedBy>
  <cp:revision>87</cp:revision>
  <cp:lastPrinted>2020-09-16T20:02:23Z</cp:lastPrinted>
  <dcterms:created xsi:type="dcterms:W3CDTF">2019-11-12T22:36:13Z</dcterms:created>
  <dcterms:modified xsi:type="dcterms:W3CDTF">2020-09-21T22:38:37Z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0x010100C1088F61A3AAF94281F228454F24E5B5</vt:lpwstr>
  </property>
</Properties>
</file>