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515" r:id="rId2"/>
    <p:sldId id="537" r:id="rId3"/>
    <p:sldId id="517" r:id="rId4"/>
    <p:sldId id="545" r:id="rId5"/>
    <p:sldId id="549" r:id="rId6"/>
    <p:sldId id="550" r:id="rId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6666"/>
    <a:srgbClr val="9F9792"/>
    <a:srgbClr val="00AF43"/>
    <a:srgbClr val="54C9E8"/>
    <a:srgbClr val="EA4848"/>
    <a:srgbClr val="E95E1A"/>
    <a:srgbClr val="C66A6A"/>
    <a:srgbClr val="2C59CC"/>
    <a:srgbClr val="DD6448"/>
    <a:srgbClr val="BFB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71" autoAdjust="0"/>
    <p:restoredTop sz="67866" autoAdjust="0"/>
  </p:normalViewPr>
  <p:slideViewPr>
    <p:cSldViewPr>
      <p:cViewPr varScale="1">
        <p:scale>
          <a:sx n="69" d="100"/>
          <a:sy n="69" d="100"/>
        </p:scale>
        <p:origin x="1164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2344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187D35-B0E6-45E5-8169-B3678B0CA0F2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0DDF6-698D-454C-9163-E62FA076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2659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50A3D8E-6AA2-4F8C-A873-6BA45AEAF497}" type="datetimeFigureOut">
              <a:rPr lang="en-US" smtClean="0"/>
              <a:pPr/>
              <a:t>8/5/2020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1C257CBE-F8CC-476C-B4C3-CE557B6F8E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951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57CBE-F8CC-476C-B4C3-CE557B6F8EC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69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="1" baseline="0" dirty="0"/>
              <a:t>Previous administration focus</a:t>
            </a:r>
          </a:p>
          <a:p>
            <a:endParaRPr lang="en-US" b="1" baseline="0" dirty="0"/>
          </a:p>
          <a:p>
            <a:pPr marL="171450" indent="-171450">
              <a:buFontTx/>
              <a:buChar char="-"/>
            </a:pPr>
            <a:r>
              <a:rPr lang="en-US" b="1" dirty="0"/>
              <a:t>Customer Focused Government Office – Statewide education / training (cultural transformation)</a:t>
            </a:r>
          </a:p>
          <a:p>
            <a:endParaRPr lang="en-US" b="1" baseline="0" dirty="0"/>
          </a:p>
          <a:p>
            <a:pPr marL="171450" indent="-171450">
              <a:buFontTx/>
              <a:buChar char="-"/>
            </a:pPr>
            <a:r>
              <a:rPr lang="en-US" b="1" dirty="0"/>
              <a:t>Nearly 2-year pilot for inspectors in some field offices</a:t>
            </a:r>
          </a:p>
          <a:p>
            <a:endParaRPr lang="en-US" b="1" dirty="0"/>
          </a:p>
          <a:p>
            <a:pPr marL="171450" indent="-171450">
              <a:buFontTx/>
              <a:buChar char="-"/>
            </a:pPr>
            <a:r>
              <a:rPr lang="en-US" b="1" dirty="0"/>
              <a:t>Focus on positions, not people in AWS designations</a:t>
            </a:r>
          </a:p>
          <a:p>
            <a:endParaRPr lang="en-US" b="1" dirty="0"/>
          </a:p>
          <a:p>
            <a:pPr marL="171450" indent="-171450">
              <a:buFontTx/>
              <a:buChar char="-"/>
            </a:pPr>
            <a:r>
              <a:rPr lang="en-US" b="1" baseline="0" dirty="0"/>
              <a:t>Assessment of productivity / engagement / travel costs</a:t>
            </a:r>
          </a:p>
          <a:p>
            <a:pPr marL="171450" indent="-171450">
              <a:buFontTx/>
              <a:buChar char="-"/>
            </a:pPr>
            <a:endParaRPr lang="en-US" b="1" dirty="0"/>
          </a:p>
          <a:p>
            <a:pPr marL="171450" indent="-171450">
              <a:buFontTx/>
              <a:buChar char="-"/>
            </a:pPr>
            <a:endParaRPr lang="en-US" b="1" baseline="0" dirty="0"/>
          </a:p>
          <a:p>
            <a:endParaRPr lang="en-US" b="1" baseline="0" dirty="0"/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57CBE-F8CC-476C-B4C3-CE557B6F8EC3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881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baseline="0" dirty="0"/>
              <a:t>Laptops, Jabber provided in response to emergency stay-at-home order 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100" b="1" dirty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baseline="0" dirty="0"/>
              <a:t>Transition of administrative staff, previously designated as ineligible 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100" b="1" dirty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baseline="0" dirty="0"/>
              <a:t>Governor’s task force facilitated by McKinsey consulting firm  - next normal </a:t>
            </a:r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100" b="1" dirty="0"/>
          </a:p>
          <a:p>
            <a:pPr marL="1714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100" b="1" baseline="0" dirty="0"/>
              <a:t>Safety for all Tennesseans – staff and customers </a:t>
            </a:r>
          </a:p>
          <a:p>
            <a:pPr marL="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100" b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57CBE-F8CC-476C-B4C3-CE557B6F8EC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839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000" b="1" dirty="0"/>
              <a:t>- </a:t>
            </a:r>
          </a:p>
          <a:p>
            <a:pPr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Temperature and health screenings / mandatory face coverings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Site coordinators / manage presence of staff in buildings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Appointment-only for staff and external visitors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AWS flexibility for those with caregiving responsibilities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Identify barriers to remote working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>
              <a:defRPr/>
            </a:pPr>
            <a:endParaRPr lang="en-US" sz="1000" b="1" dirty="0"/>
          </a:p>
          <a:p>
            <a:pPr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0ED4B-1450-455E-B712-5449086343B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941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1000" b="1" dirty="0"/>
              <a:t>-   Lease bid preparation </a:t>
            </a:r>
          </a:p>
          <a:p>
            <a:pPr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60% or more time in office – assigned workspace, otherwise free address  (staff did not give up assigned spaces during pilot)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Administrative staff working a rotational AWS schedule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Jabber, WebEx, Adobe Sign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Launched TDEC Together – Mindfulness Monday emails, intranet resources and WebEx opportunities promoting mental health and well-being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Diversity and Inclusion planning started pre-COVID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628650" lvl="1" indent="-171450">
              <a:buFontTx/>
              <a:buChar char="-"/>
              <a:defRPr/>
            </a:pPr>
            <a:r>
              <a:rPr lang="en-US" sz="1000" b="1" dirty="0"/>
              <a:t>Juneteenth Forum  via WebEx </a:t>
            </a:r>
          </a:p>
          <a:p>
            <a:pPr marL="628650" lvl="1" indent="-171450">
              <a:buFontTx/>
              <a:buChar char="-"/>
              <a:defRPr/>
            </a:pPr>
            <a:r>
              <a:rPr lang="en-US" sz="1000" b="1" dirty="0"/>
              <a:t>Diversity and Inclusion Climate survey – over 180 responses in the first hour </a:t>
            </a:r>
          </a:p>
          <a:p>
            <a:pPr marL="628650" lvl="1" indent="-171450">
              <a:buFontTx/>
              <a:buChar char="-"/>
              <a:defRPr/>
            </a:pPr>
            <a:endParaRPr lang="en-US" sz="1000" b="1" dirty="0"/>
          </a:p>
          <a:p>
            <a:pPr>
              <a:defRPr/>
            </a:pPr>
            <a:endParaRPr lang="en-US" sz="1000" dirty="0"/>
          </a:p>
          <a:p>
            <a:pPr>
              <a:defRPr/>
            </a:pPr>
            <a:endParaRPr lang="en-US" sz="1000" b="1" dirty="0"/>
          </a:p>
          <a:p>
            <a:pPr>
              <a:defRPr/>
            </a:pPr>
            <a:endParaRPr lang="en-US" sz="1000" b="1" dirty="0"/>
          </a:p>
          <a:p>
            <a:pPr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0ED4B-1450-455E-B712-5449086343B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79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50" lvl="1" indent="-171450">
              <a:buFontTx/>
              <a:buChar char="-"/>
              <a:defRPr/>
            </a:pPr>
            <a:endParaRPr lang="en-US" sz="1000" b="1" dirty="0"/>
          </a:p>
          <a:p>
            <a:pPr>
              <a:defRPr/>
            </a:pPr>
            <a:endParaRPr lang="en-US" sz="1000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Admin applicability / Conversion of AWS “Deniers”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Requires mangers to have metrics in place to measure productivity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Hired numerous staff in remote working environment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For some people, it has been a major positive driver for their engagement and satisfaction </a:t>
            </a:r>
          </a:p>
          <a:p>
            <a:pPr marL="171450" indent="-171450">
              <a:buFontTx/>
              <a:buChar char="-"/>
              <a:defRPr/>
            </a:pPr>
            <a:endParaRPr lang="en-US" sz="1000" b="1" dirty="0"/>
          </a:p>
          <a:p>
            <a:pPr marL="171450" indent="-171450">
              <a:buFontTx/>
              <a:buChar char="-"/>
              <a:defRPr/>
            </a:pPr>
            <a:r>
              <a:rPr lang="en-US" sz="1000" b="1" dirty="0"/>
              <a:t>It does not work for everyone – home atmosphere not conducive,  not personally conducive, performance issues </a:t>
            </a:r>
          </a:p>
          <a:p>
            <a:pPr>
              <a:defRPr/>
            </a:pPr>
            <a:endParaRPr lang="en-US" sz="1000" b="1" dirty="0"/>
          </a:p>
          <a:p>
            <a:pPr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0ED4B-1450-455E-B712-5449086343B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 | 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762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42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75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75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75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75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75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01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185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5229"/>
            <a:ext cx="43434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4572000" y="1174754"/>
            <a:ext cx="43434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569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45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Oran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78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Gray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299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Name, Position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 dirty="0"/>
              <a:t>Sub-Title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2286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97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90800" y="3874770"/>
            <a:ext cx="6553200" cy="22402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874770"/>
            <a:ext cx="6324600" cy="224028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/>
        </p:blipFill>
        <p:spPr>
          <a:xfrm>
            <a:off x="152400" y="3766736"/>
            <a:ext cx="2514600" cy="24563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489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5800" y="6019800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85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009266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2935"/>
            <a:ext cx="8839200" cy="50092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656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5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39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100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77801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93800"/>
            <a:ext cx="88392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990602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6152266"/>
            <a:ext cx="9144000" cy="7057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 anchor="b"/>
          <a:lstStyle>
            <a:lvl1pPr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  <a:prstGeom prst="rect">
            <a:avLst/>
          </a:prstGeom>
        </p:spPr>
        <p:txBody>
          <a:bodyPr anchor="b"/>
          <a:lstStyle>
            <a:lvl1pPr>
              <a:defRPr sz="10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4" y="6071745"/>
            <a:ext cx="866774" cy="866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2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350003"/>
            <a:ext cx="2133600" cy="365125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5C76A076-0EB6-4ACF-BC93-AE169B35ECF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0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0" r:id="rId2"/>
    <p:sldLayoutId id="2147483649" r:id="rId3"/>
    <p:sldLayoutId id="2147483680" r:id="rId4"/>
    <p:sldLayoutId id="2147483671" r:id="rId5"/>
    <p:sldLayoutId id="2147483668" r:id="rId6"/>
    <p:sldLayoutId id="2147483665" r:id="rId7"/>
    <p:sldLayoutId id="2147483672" r:id="rId8"/>
    <p:sldLayoutId id="2147483673" r:id="rId9"/>
    <p:sldLayoutId id="2147483679" r:id="rId10"/>
    <p:sldLayoutId id="2147483674" r:id="rId11"/>
    <p:sldLayoutId id="2147483662" r:id="rId12"/>
    <p:sldLayoutId id="2147483663" r:id="rId13"/>
    <p:sldLayoutId id="2147483676" r:id="rId14"/>
    <p:sldLayoutId id="2147483677" r:id="rId15"/>
    <p:sldLayoutId id="2147483675" r:id="rId16"/>
    <p:sldLayoutId id="2147483678" r:id="rId1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" y="3886200"/>
            <a:ext cx="8839200" cy="1422399"/>
          </a:xfrm>
        </p:spPr>
        <p:txBody>
          <a:bodyPr/>
          <a:lstStyle/>
          <a:p>
            <a:r>
              <a:rPr lang="en-US" dirty="0"/>
              <a:t>Teleworking and the Modern Workplace 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6200" y="5308599"/>
            <a:ext cx="8839200" cy="812800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/>
              <a:t>TN Department of Environment &amp; Conservation</a:t>
            </a:r>
          </a:p>
          <a:p>
            <a:r>
              <a:rPr lang="en-US" sz="4000" dirty="0"/>
              <a:t>Elaine Boyd, Senior Advisor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sz="1200" dirty="0"/>
              <a:t>August 5, 2020</a:t>
            </a:r>
          </a:p>
        </p:txBody>
      </p:sp>
    </p:spTree>
    <p:extLst>
      <p:ext uri="{BB962C8B-B14F-4D97-AF65-F5344CB8AC3E}">
        <p14:creationId xmlns:p14="http://schemas.microsoft.com/office/powerpoint/2010/main" val="414383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12797"/>
          </a:xfrm>
        </p:spPr>
        <p:txBody>
          <a:bodyPr/>
          <a:lstStyle/>
          <a:p>
            <a:r>
              <a:rPr lang="en-US" dirty="0"/>
              <a:t>Alternative Workplace </a:t>
            </a:r>
            <a:r>
              <a:rPr lang="en-US" dirty="0" smtClean="0"/>
              <a:t>Solution(AWS</a:t>
            </a:r>
            <a:r>
              <a:rPr lang="en-US" dirty="0"/>
              <a:t>) </a:t>
            </a:r>
            <a:r>
              <a:rPr lang="en-US" dirty="0" smtClean="0"/>
              <a:t>Initiation </a:t>
            </a:r>
            <a:r>
              <a:rPr lang="en-US" dirty="0"/>
              <a:t>at TDEC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370" y="1600200"/>
            <a:ext cx="88392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Increased productivity and flexibility for our </a:t>
            </a:r>
            <a:r>
              <a:rPr lang="en-US" b="1" dirty="0"/>
              <a:t>employees</a:t>
            </a:r>
          </a:p>
          <a:p>
            <a:endParaRPr lang="en-US" b="1" dirty="0"/>
          </a:p>
          <a:p>
            <a:r>
              <a:rPr lang="en-US" b="1" dirty="0"/>
              <a:t>Recruitment</a:t>
            </a:r>
            <a:r>
              <a:rPr lang="en-US" dirty="0"/>
              <a:t> and </a:t>
            </a:r>
            <a:r>
              <a:rPr lang="en-US" b="1" dirty="0"/>
              <a:t>retention</a:t>
            </a:r>
            <a:r>
              <a:rPr lang="en-US" dirty="0"/>
              <a:t> of top talent</a:t>
            </a:r>
            <a:endParaRPr lang="en-US" sz="1200" dirty="0"/>
          </a:p>
          <a:p>
            <a:endParaRPr lang="en-US" dirty="0"/>
          </a:p>
          <a:p>
            <a:r>
              <a:rPr lang="en-US" dirty="0"/>
              <a:t>Improved </a:t>
            </a:r>
            <a:r>
              <a:rPr lang="en-US" b="1" dirty="0"/>
              <a:t>energy</a:t>
            </a:r>
            <a:r>
              <a:rPr lang="en-US" dirty="0"/>
              <a:t> management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Reduced square footage, therefore </a:t>
            </a:r>
            <a:r>
              <a:rPr lang="en-US" b="1" dirty="0"/>
              <a:t>lower cost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4758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Impacts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Immediate provision of technology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Transition of functions previously designated as ineligible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Governor’s Taskforce Reimagine principles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Prioritize safety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Sustain “work from home” for all employees where possible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Deploy safety and risk mitigation measures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Reimagine work </a:t>
            </a:r>
          </a:p>
          <a:p>
            <a:pPr marL="0" indent="0">
              <a:buNone/>
            </a:pPr>
            <a:endParaRPr lang="en-US" sz="2100" dirty="0"/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6A076-0EB6-4ACF-BC93-AE169B35ECF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Reimagined Guidelines 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</p:spPr>
        <p:txBody>
          <a:bodyPr/>
          <a:lstStyle/>
          <a:p>
            <a:fld id="{5C76A076-0EB6-4ACF-BC93-AE169B35ECF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744E96-BB51-4273-81D4-741B1D5419F4}"/>
              </a:ext>
            </a:extLst>
          </p:cNvPr>
          <p:cNvSpPr txBox="1">
            <a:spLocks/>
          </p:cNvSpPr>
          <p:nvPr/>
        </p:nvSpPr>
        <p:spPr>
          <a:xfrm>
            <a:off x="838200" y="1295400"/>
            <a:ext cx="8839200" cy="5009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Health screening process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Extend “work from home” whenever possible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Site Critical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Site Flexible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Fully Virtually Enabled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Minimize visitors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2955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AWS and Beyond 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</p:spPr>
        <p:txBody>
          <a:bodyPr/>
          <a:lstStyle/>
          <a:p>
            <a:fld id="{5C76A076-0EB6-4ACF-BC93-AE169B35ECF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744E96-BB51-4273-81D4-741B1D5419F4}"/>
              </a:ext>
            </a:extLst>
          </p:cNvPr>
          <p:cNvSpPr txBox="1">
            <a:spLocks/>
          </p:cNvSpPr>
          <p:nvPr/>
        </p:nvSpPr>
        <p:spPr>
          <a:xfrm>
            <a:off x="838200" y="1295400"/>
            <a:ext cx="8839200" cy="5009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Revising AWS designations for lease bid packages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Ensuring training / use of technology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TDEC Together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Diversity and Inclusion Council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3918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we’ve learned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34200" y="6416675"/>
            <a:ext cx="2133600" cy="365125"/>
          </a:xfrm>
        </p:spPr>
        <p:txBody>
          <a:bodyPr/>
          <a:lstStyle/>
          <a:p>
            <a:fld id="{5C76A076-0EB6-4ACF-BC93-AE169B35ECF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2744E96-BB51-4273-81D4-741B1D5419F4}"/>
              </a:ext>
            </a:extLst>
          </p:cNvPr>
          <p:cNvSpPr txBox="1">
            <a:spLocks/>
          </p:cNvSpPr>
          <p:nvPr/>
        </p:nvSpPr>
        <p:spPr>
          <a:xfrm>
            <a:off x="457200" y="1205356"/>
            <a:ext cx="8839200" cy="50092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rgbClr val="FF0F00"/>
              </a:buClr>
              <a:buFont typeface="Arial" panose="020B0604020202020204" pitchFamily="34" charset="0"/>
              <a:buChar char="»"/>
              <a:defRPr sz="1600" kern="120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Broader applicability than originally thought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Managers may need to manage differently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Onboarding can be accomplished 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Greater engagement / productivity for some…not all</a:t>
            </a: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endParaRPr lang="en-US" dirty="0">
              <a:solidFill>
                <a:prstClr val="black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1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290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teofTNtemplate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Custom 6">
      <a:majorFont>
        <a:latin typeface="PermianSlabSerifTypeface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StateofTNtemplate</Template>
  <TotalTime>10581</TotalTime>
  <Words>427</Words>
  <Application>Microsoft Office PowerPoint</Application>
  <PresentationFormat>On-screen Show (4:3)</PresentationFormat>
  <Paragraphs>137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Open Sans</vt:lpstr>
      <vt:lpstr>PermianSlabSerifTypeface</vt:lpstr>
      <vt:lpstr>StateofTNtemplate</vt:lpstr>
      <vt:lpstr>Teleworking and the Modern Workplace </vt:lpstr>
      <vt:lpstr>Alternative Workplace Solution(AWS) Initiation at TDEC </vt:lpstr>
      <vt:lpstr>COVID-19 Impacts</vt:lpstr>
      <vt:lpstr>Reimagined Guidelines </vt:lpstr>
      <vt:lpstr>AWS and Beyond </vt:lpstr>
      <vt:lpstr>What we’ve learned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&amp; Community Development</dc:title>
  <dc:creator>Phillip Murphy</dc:creator>
  <cp:lastModifiedBy>Paulina Lopez-Santos</cp:lastModifiedBy>
  <cp:revision>671</cp:revision>
  <cp:lastPrinted>2019-11-06T21:16:13Z</cp:lastPrinted>
  <dcterms:created xsi:type="dcterms:W3CDTF">2015-07-01T13:43:27Z</dcterms:created>
  <dcterms:modified xsi:type="dcterms:W3CDTF">2020-08-05T16:28:02Z</dcterms:modified>
</cp:coreProperties>
</file>