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258" r:id="rId3"/>
    <p:sldId id="257" r:id="rId4"/>
    <p:sldId id="265" r:id="rId5"/>
    <p:sldId id="270" r:id="rId6"/>
    <p:sldId id="303" r:id="rId7"/>
    <p:sldId id="261" r:id="rId8"/>
    <p:sldId id="300" r:id="rId9"/>
    <p:sldId id="301" r:id="rId10"/>
    <p:sldId id="308" r:id="rId11"/>
    <p:sldId id="304" r:id="rId12"/>
    <p:sldId id="305" r:id="rId13"/>
    <p:sldId id="306" r:id="rId14"/>
    <p:sldId id="307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18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B897-7652-4B5B-87A1-FB727F6191F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00782-145E-4A3C-83AF-C7B1F472E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1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00782-145E-4A3C-83AF-C7B1F472E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5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answer these questions, I must interact with at least 6 different systems within EPA, and even that doesn’t tell the whole story.  I need state data, other federal agency data, etc.</a:t>
            </a:r>
          </a:p>
          <a:p>
            <a:endParaRPr lang="en-US" dirty="0"/>
          </a:p>
          <a:p>
            <a:r>
              <a:rPr lang="en-US" dirty="0"/>
              <a:t>The public has an even harder time figuring all of this out.  They don’t know our systems, and so don’t usually even know where to begin.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00782-145E-4A3C-83AF-C7B1F472E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four concepts enable open water data:</a:t>
            </a:r>
          </a:p>
          <a:p>
            <a:pPr marL="228600" indent="-228600">
              <a:buAutoNum type="arabicPeriod"/>
            </a:pPr>
            <a:r>
              <a:rPr lang="en-US" dirty="0"/>
              <a:t>Standards: Includes data standards, communication standards (how computers talk to each other), and common terminology</a:t>
            </a:r>
          </a:p>
          <a:p>
            <a:pPr marL="228600" indent="-228600">
              <a:buAutoNum type="arabicPeriod"/>
            </a:pPr>
            <a:r>
              <a:rPr lang="en-US" dirty="0"/>
              <a:t>Metadata is often a piece of the data standard, but is important enough that it needs its own consideration.  It provides the who, what, when, where, why, and how of data</a:t>
            </a:r>
          </a:p>
          <a:p>
            <a:pPr marL="228600" indent="-228600">
              <a:buAutoNum type="arabicPeriod"/>
            </a:pPr>
            <a:r>
              <a:rPr lang="en-US" dirty="0"/>
              <a:t>Common Hydrography:  Data should be linked to a common hydrography allow for data discovery using that hydrography (i.e. upstream/downstream searches or watershed searches)</a:t>
            </a:r>
          </a:p>
          <a:p>
            <a:pPr marL="228600" indent="-228600">
              <a:buAutoNum type="arabicPeriod"/>
            </a:pPr>
            <a:r>
              <a:rPr lang="en-US" dirty="0"/>
              <a:t>Discoverable / Searchable:  Data should be registered and summarized in data catalogs (or search indexes) to allow for easy discovery.  Having huge data sets open and available is not enough.  A user needs to be able to easily find the data that they’re interested in.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*** It is not enough to just post a file to a website.  That does not make it ‘Open’, just ‘Available’.  </a:t>
            </a:r>
          </a:p>
          <a:p>
            <a:pPr marL="0" indent="0">
              <a:buNone/>
            </a:pPr>
            <a:r>
              <a:rPr lang="en-US" dirty="0"/>
              <a:t>***Open Water Data is about putting data together from multiple sources without requiring a lot of reformatting.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5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Sampling Data:  The Water Quality Portal provides access to all of the components of Open Water Data, and is a good example starting point.  The standard used is the Water Quality Exchange (WQX)</a:t>
            </a:r>
          </a:p>
          <a:p>
            <a:endParaRPr lang="en-US" dirty="0"/>
          </a:p>
          <a:p>
            <a:r>
              <a:rPr lang="en-US" dirty="0"/>
              <a:t>Real Time Data:  Standards exist (OGC standards (</a:t>
            </a:r>
            <a:r>
              <a:rPr lang="en-US" dirty="0" err="1"/>
              <a:t>WaterML</a:t>
            </a:r>
            <a:r>
              <a:rPr lang="en-US" dirty="0"/>
              <a:t> 2, Sensor Observation Service, and </a:t>
            </a:r>
            <a:r>
              <a:rPr lang="en-US" dirty="0" err="1"/>
              <a:t>NetCDF</a:t>
            </a:r>
            <a:r>
              <a:rPr lang="en-US" dirty="0"/>
              <a:t>).  Several good examples exist as well that use parts of the Open Data approach.  USGS, NOAA, and Reclamation are all providing access to their data.  CUAHSI also is a good example of possible approaches.  EPA’s IWN tested out approaches for all components of Open Water Data, but is a demonstration project at this point.</a:t>
            </a:r>
          </a:p>
          <a:p>
            <a:endParaRPr lang="en-US" dirty="0"/>
          </a:p>
          <a:p>
            <a:r>
              <a:rPr lang="en-US" dirty="0"/>
              <a:t>Other Attributes:  This broad category of data includes a number of secondary products that are developed using the raw data or are administrative decisions on the water (i.e.  Is the water impaired? Permits; water allocations and use; land characteristics, etc.).  These data need individual standards to accommodate each type of data.  The Water Data Exchange (</a:t>
            </a:r>
            <a:r>
              <a:rPr lang="en-US" dirty="0" err="1"/>
              <a:t>WaDE</a:t>
            </a:r>
            <a:r>
              <a:rPr lang="en-US" dirty="0"/>
              <a:t>) led by the Western States Water Council is a good example of enabling open data for these type of data.  They have achieved all of the pillars (except the hydrography pillar).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7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7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00782-145E-4A3C-83AF-C7B1F472E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The water quality data portal (an EPA/USGS partnership) provides access to over 260 million water quality results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These data are all available via web services which can be incorporated into any other third party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6C02-DB95-4A56-8E71-B37B5EDC45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6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9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8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5AFC-9DDD-48C9-A467-4BFAA096151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9E61-4536-49FA-8DD5-C88D4901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4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oung.dwane@epa.g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rad.cooper@erg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waterqualitydata.u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Pillar_ionic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DD1578-8376-4C0A-83D8-27922D616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r="1585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FB6885-2E93-46B3-BCED-35B610281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0" y="640081"/>
            <a:ext cx="4051299" cy="1417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100" b="1" dirty="0"/>
              <a:t>Water Data Integration</a:t>
            </a:r>
            <a:endParaRPr lang="en-US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BF80C-5D1D-4D24-8DED-F35E65350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07" y="2357367"/>
            <a:ext cx="3377184" cy="175743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500" dirty="0"/>
              <a:t>Dwane Young, </a:t>
            </a:r>
          </a:p>
          <a:p>
            <a:pPr algn="l"/>
            <a:r>
              <a:rPr lang="en-US" sz="1500" dirty="0"/>
              <a:t>U.S. Environmental Protection Agency</a:t>
            </a:r>
          </a:p>
          <a:p>
            <a:pPr algn="l"/>
            <a:r>
              <a:rPr lang="en-US" sz="1500" dirty="0"/>
              <a:t>Office of Water: </a:t>
            </a:r>
          </a:p>
          <a:p>
            <a:pPr algn="l"/>
            <a:r>
              <a:rPr lang="en-US" sz="1500" dirty="0"/>
              <a:t>Water Data Integration Branch</a:t>
            </a:r>
          </a:p>
          <a:p>
            <a:pPr algn="l"/>
            <a:r>
              <a:rPr lang="en-US" sz="1500" dirty="0">
                <a:hlinkClick r:id="rId3"/>
              </a:rPr>
              <a:t>Young.dwane@epa.gov</a:t>
            </a:r>
            <a:r>
              <a:rPr lang="en-US" sz="1500" dirty="0"/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274D90-AE2E-482B-A97A-4F0338EB3496}"/>
              </a:ext>
            </a:extLst>
          </p:cNvPr>
          <p:cNvSpPr txBox="1">
            <a:spLocks/>
          </p:cNvSpPr>
          <p:nvPr/>
        </p:nvSpPr>
        <p:spPr>
          <a:xfrm>
            <a:off x="600507" y="4414767"/>
            <a:ext cx="3377184" cy="17574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/>
              <a:t>Brad Cooper, </a:t>
            </a:r>
          </a:p>
          <a:p>
            <a:pPr algn="l"/>
            <a:r>
              <a:rPr lang="en-US" sz="1500" dirty="0"/>
              <a:t>Eastern Research Group, Inc.</a:t>
            </a:r>
          </a:p>
          <a:p>
            <a:pPr algn="l"/>
            <a:r>
              <a:rPr lang="en-US" sz="1500" dirty="0">
                <a:hlinkClick r:id="rId4"/>
              </a:rPr>
              <a:t>Brad.cooper@erg.com</a:t>
            </a:r>
            <a:endParaRPr lang="en-US" sz="1500" dirty="0"/>
          </a:p>
          <a:p>
            <a:pPr algn="l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6283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5E08-7928-43F7-983F-76BB594E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651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23988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FA41A-9A4A-4383-AE76-ED0E9E92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875" y="1045639"/>
            <a:ext cx="5239748" cy="3933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66462E-E4D1-4F5E-971B-580220E548F7}"/>
              </a:ext>
            </a:extLst>
          </p:cNvPr>
          <p:cNvSpPr txBox="1"/>
          <p:nvPr/>
        </p:nvSpPr>
        <p:spPr>
          <a:xfrm>
            <a:off x="3007177" y="697751"/>
            <a:ext cx="144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Web Browser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728BD-19EC-4709-B32D-8435218EB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13" y="2596802"/>
            <a:ext cx="1228724" cy="928687"/>
          </a:xfrm>
          <a:prstGeom prst="rect">
            <a:avLst/>
          </a:prstGeom>
        </p:spPr>
      </p:pic>
      <p:pic>
        <p:nvPicPr>
          <p:cNvPr id="1028" name="Picture 4" descr="Image result for google tag manager icon">
            <a:extLst>
              <a:ext uri="{FF2B5EF4-FFF2-40B4-BE49-F238E27FC236}">
                <a16:creationId xmlns:a16="http://schemas.microsoft.com/office/drawing/2014/main" id="{B3B5E38B-5718-4B3F-9442-B8CFBB33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8" y="1849283"/>
            <a:ext cx="1232730" cy="7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A42E71-D4B7-48FF-8F1E-2F2711F8A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02" y="1672387"/>
            <a:ext cx="565697" cy="791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E8880-97A5-4040-8631-AEA1E5EE9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5600" y="1672387"/>
            <a:ext cx="565697" cy="805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5A411-6428-42F5-9E21-A5E2E8271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5225" y="2528669"/>
            <a:ext cx="570721" cy="7916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213798-8E11-49AF-86B8-C00EDB77E277}"/>
              </a:ext>
            </a:extLst>
          </p:cNvPr>
          <p:cNvSpPr/>
          <p:nvPr/>
        </p:nvSpPr>
        <p:spPr>
          <a:xfrm>
            <a:off x="9602168" y="1602363"/>
            <a:ext cx="1657350" cy="1765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88B35D-B38B-41C7-A50F-3FC5C957B7CA}"/>
              </a:ext>
            </a:extLst>
          </p:cNvPr>
          <p:cNvSpPr txBox="1"/>
          <p:nvPr/>
        </p:nvSpPr>
        <p:spPr>
          <a:xfrm>
            <a:off x="9527347" y="1239297"/>
            <a:ext cx="175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Application Code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76FD5A-6133-4A70-B719-983DDA1FD94D}"/>
              </a:ext>
            </a:extLst>
          </p:cNvPr>
          <p:cNvSpPr/>
          <p:nvPr/>
        </p:nvSpPr>
        <p:spPr>
          <a:xfrm>
            <a:off x="9683370" y="5135995"/>
            <a:ext cx="1657350" cy="856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[For non-CORS enabled web service calls]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497103-1DEB-4AD0-BE6A-1F2BF0C18B8F}"/>
              </a:ext>
            </a:extLst>
          </p:cNvPr>
          <p:cNvSpPr txBox="1"/>
          <p:nvPr/>
        </p:nvSpPr>
        <p:spPr>
          <a:xfrm>
            <a:off x="9602168" y="4759446"/>
            <a:ext cx="178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Proxy Application</a:t>
            </a: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3DBA532F-B9D4-4E6F-BB07-6D76D5EEA7BA}"/>
              </a:ext>
            </a:extLst>
          </p:cNvPr>
          <p:cNvSpPr/>
          <p:nvPr/>
        </p:nvSpPr>
        <p:spPr>
          <a:xfrm>
            <a:off x="2003027" y="3003840"/>
            <a:ext cx="728715" cy="167859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27C54554-52FE-45FF-954A-14584A4132CA}"/>
              </a:ext>
            </a:extLst>
          </p:cNvPr>
          <p:cNvSpPr/>
          <p:nvPr/>
        </p:nvSpPr>
        <p:spPr>
          <a:xfrm rot="10800000">
            <a:off x="2031832" y="2097706"/>
            <a:ext cx="728798" cy="167858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utoShape 8" descr="Image result for REST api">
            <a:extLst>
              <a:ext uri="{FF2B5EF4-FFF2-40B4-BE49-F238E27FC236}">
                <a16:creationId xmlns:a16="http://schemas.microsoft.com/office/drawing/2014/main" id="{36951941-1951-44AD-B66C-D63B15178F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4592" y="31263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5CB829-1DFC-46BD-962F-5E521DCE2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716" y="6024467"/>
            <a:ext cx="3002066" cy="639493"/>
          </a:xfrm>
          <a:prstGeom prst="rect">
            <a:avLst/>
          </a:prstGeom>
        </p:spPr>
      </p:pic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729ADE5E-24BC-443B-BB02-1DE440AC90FD}"/>
              </a:ext>
            </a:extLst>
          </p:cNvPr>
          <p:cNvSpPr/>
          <p:nvPr/>
        </p:nvSpPr>
        <p:spPr>
          <a:xfrm rot="5400000">
            <a:off x="6964337" y="5479593"/>
            <a:ext cx="830517" cy="185347"/>
          </a:xfrm>
          <a:prstGeom prst="left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E4759FB7-7750-4FE8-AAC9-5B38A0A5F8D3}"/>
              </a:ext>
            </a:extLst>
          </p:cNvPr>
          <p:cNvSpPr/>
          <p:nvPr/>
        </p:nvSpPr>
        <p:spPr>
          <a:xfrm rot="5400000">
            <a:off x="3435330" y="5479593"/>
            <a:ext cx="830517" cy="185347"/>
          </a:xfrm>
          <a:prstGeom prst="left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557F6A8D-05D9-404A-BCD7-4045E29F7FAD}"/>
              </a:ext>
            </a:extLst>
          </p:cNvPr>
          <p:cNvSpPr/>
          <p:nvPr/>
        </p:nvSpPr>
        <p:spPr>
          <a:xfrm rot="688275">
            <a:off x="8483938" y="5028032"/>
            <a:ext cx="1013488" cy="171193"/>
          </a:xfrm>
          <a:prstGeom prst="left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3CC5A0-CEE7-4169-A9EE-A9267D451CB1}"/>
              </a:ext>
            </a:extLst>
          </p:cNvPr>
          <p:cNvSpPr txBox="1"/>
          <p:nvPr/>
        </p:nvSpPr>
        <p:spPr>
          <a:xfrm>
            <a:off x="4259235" y="5241719"/>
            <a:ext cx="297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[Cross-Origin Resource Sharing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(CORS) enabled web service calls]</a:t>
            </a:r>
          </a:p>
        </p:txBody>
      </p:sp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2232AE8A-E411-44B1-9FCA-B87CBED99918}"/>
              </a:ext>
            </a:extLst>
          </p:cNvPr>
          <p:cNvSpPr/>
          <p:nvPr/>
        </p:nvSpPr>
        <p:spPr>
          <a:xfrm rot="20772844">
            <a:off x="7649931" y="6004766"/>
            <a:ext cx="1851016" cy="212161"/>
          </a:xfrm>
          <a:prstGeom prst="left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F6EF6F-817C-4FCD-B76C-A3D1A4FBD13E}"/>
              </a:ext>
            </a:extLst>
          </p:cNvPr>
          <p:cNvSpPr txBox="1"/>
          <p:nvPr/>
        </p:nvSpPr>
        <p:spPr>
          <a:xfrm>
            <a:off x="67622" y="72461"/>
            <a:ext cx="342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High-level Architecture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34FBA6F7-BAD0-4DE7-A1F6-FE1974D60B2A}"/>
              </a:ext>
            </a:extLst>
          </p:cNvPr>
          <p:cNvSpPr/>
          <p:nvPr/>
        </p:nvSpPr>
        <p:spPr>
          <a:xfrm>
            <a:off x="8529657" y="2097706"/>
            <a:ext cx="778245" cy="194004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0AF6EF6F-817C-4FCD-B76C-A3D1A4FBD13E}"/>
              </a:ext>
            </a:extLst>
          </p:cNvPr>
          <p:cNvSpPr txBox="1"/>
          <p:nvPr/>
        </p:nvSpPr>
        <p:spPr>
          <a:xfrm>
            <a:off x="67622" y="72461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Web Services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36D968-9C73-422C-AAD7-9332668DA3E3}"/>
              </a:ext>
            </a:extLst>
          </p:cNvPr>
          <p:cNvGrpSpPr/>
          <p:nvPr/>
        </p:nvGrpSpPr>
        <p:grpSpPr>
          <a:xfrm>
            <a:off x="2755743" y="272299"/>
            <a:ext cx="6680514" cy="6313402"/>
            <a:chOff x="3148983" y="595681"/>
            <a:chExt cx="5836040" cy="551533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DE730F-2522-4F79-BB8F-6FE2DF50C3BB}"/>
                </a:ext>
              </a:extLst>
            </p:cNvPr>
            <p:cNvSpPr/>
            <p:nvPr/>
          </p:nvSpPr>
          <p:spPr>
            <a:xfrm>
              <a:off x="4622571" y="4701928"/>
              <a:ext cx="1415592" cy="14090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WATERS Watersheds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88EC6F7-989C-4DF1-A314-AE2E74E83236}"/>
                </a:ext>
              </a:extLst>
            </p:cNvPr>
            <p:cNvSpPr/>
            <p:nvPr/>
          </p:nvSpPr>
          <p:spPr>
            <a:xfrm>
              <a:off x="6745393" y="984857"/>
              <a:ext cx="1415592" cy="14090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ATTAINS State Use Summary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7AA545-C86A-4D22-9377-FBA75A7B349E}"/>
                </a:ext>
              </a:extLst>
            </p:cNvPr>
            <p:cNvSpPr/>
            <p:nvPr/>
          </p:nvSpPr>
          <p:spPr>
            <a:xfrm>
              <a:off x="7569431" y="2299995"/>
              <a:ext cx="1415592" cy="14090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Grants Reporting and Tracking System (GRTS)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1804290-C1B0-4DAF-A348-CAE0C2B9F4EF}"/>
                </a:ext>
              </a:extLst>
            </p:cNvPr>
            <p:cNvSpPr/>
            <p:nvPr/>
          </p:nvSpPr>
          <p:spPr>
            <a:xfrm>
              <a:off x="3482193" y="3724962"/>
              <a:ext cx="1415592" cy="14090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Water Quality Portal (WQP)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04F3DB6-0DA7-4F24-B656-60DE3EA676F2}"/>
                </a:ext>
              </a:extLst>
            </p:cNvPr>
            <p:cNvSpPr/>
            <p:nvPr/>
          </p:nvSpPr>
          <p:spPr>
            <a:xfrm>
              <a:off x="6153839" y="4701927"/>
              <a:ext cx="1415592" cy="14090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Enforcement and Compliance History Online (ECHO)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8BCA4D-1BF4-43F8-B78F-65DCEABE36C4}"/>
                </a:ext>
              </a:extLst>
            </p:cNvPr>
            <p:cNvSpPr/>
            <p:nvPr/>
          </p:nvSpPr>
          <p:spPr>
            <a:xfrm>
              <a:off x="7296212" y="3724962"/>
              <a:ext cx="1415592" cy="14090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Watershed Index Online (WSIO)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97CD458-1C38-47EB-8840-F91E6A3127C1}"/>
                </a:ext>
              </a:extLst>
            </p:cNvPr>
            <p:cNvSpPr/>
            <p:nvPr/>
          </p:nvSpPr>
          <p:spPr>
            <a:xfrm>
              <a:off x="3148983" y="2315875"/>
              <a:ext cx="1415592" cy="14090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ATTAINS Actions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6A0257-7C63-42B1-81D6-69AA4460D494}"/>
                </a:ext>
              </a:extLst>
            </p:cNvPr>
            <p:cNvSpPr/>
            <p:nvPr/>
          </p:nvSpPr>
          <p:spPr>
            <a:xfrm>
              <a:off x="3844099" y="984857"/>
              <a:ext cx="1415592" cy="14090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ATTAINS Assessments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F4EA7BF-9823-494C-B96F-A59524F849E5}"/>
                </a:ext>
              </a:extLst>
            </p:cNvPr>
            <p:cNvSpPr/>
            <p:nvPr/>
          </p:nvSpPr>
          <p:spPr>
            <a:xfrm>
              <a:off x="5294746" y="595681"/>
              <a:ext cx="1415592" cy="14090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ATTAINS Assessment Units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878577-320B-4D56-8474-602612459452}"/>
                </a:ext>
              </a:extLst>
            </p:cNvPr>
            <p:cNvSpPr/>
            <p:nvPr/>
          </p:nvSpPr>
          <p:spPr>
            <a:xfrm>
              <a:off x="4687381" y="3049509"/>
              <a:ext cx="2779005" cy="4570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How’s My Waterway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32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0AF6EF6F-817C-4FCD-B76C-A3D1A4FBD13E}"/>
              </a:ext>
            </a:extLst>
          </p:cNvPr>
          <p:cNvSpPr txBox="1"/>
          <p:nvPr/>
        </p:nvSpPr>
        <p:spPr>
          <a:xfrm>
            <a:off x="67622" y="72461"/>
            <a:ext cx="4430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Potential Future Web Service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BAF4EE-DAA3-4EE1-BD1D-B9D7B194F7F8}"/>
              </a:ext>
            </a:extLst>
          </p:cNvPr>
          <p:cNvGrpSpPr/>
          <p:nvPr/>
        </p:nvGrpSpPr>
        <p:grpSpPr>
          <a:xfrm>
            <a:off x="2800113" y="305677"/>
            <a:ext cx="6591773" cy="6229537"/>
            <a:chOff x="3148983" y="595681"/>
            <a:chExt cx="5836040" cy="551533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DE730F-2522-4F79-BB8F-6FE2DF50C3BB}"/>
                </a:ext>
              </a:extLst>
            </p:cNvPr>
            <p:cNvSpPr/>
            <p:nvPr/>
          </p:nvSpPr>
          <p:spPr>
            <a:xfrm>
              <a:off x="4622571" y="4701928"/>
              <a:ext cx="1415592" cy="1409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WATERS Watersheds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88EC6F7-989C-4DF1-A314-AE2E74E83236}"/>
                </a:ext>
              </a:extLst>
            </p:cNvPr>
            <p:cNvSpPr/>
            <p:nvPr/>
          </p:nvSpPr>
          <p:spPr>
            <a:xfrm>
              <a:off x="6745393" y="984857"/>
              <a:ext cx="1415592" cy="1409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ATTAINS State Use Summary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7AA545-C86A-4D22-9377-FBA75A7B349E}"/>
                </a:ext>
              </a:extLst>
            </p:cNvPr>
            <p:cNvSpPr/>
            <p:nvPr/>
          </p:nvSpPr>
          <p:spPr>
            <a:xfrm>
              <a:off x="7569431" y="2299995"/>
              <a:ext cx="1415592" cy="1409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Grants Reporting and Tracking System (GRTS)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1804290-C1B0-4DAF-A348-CAE0C2B9F4EF}"/>
                </a:ext>
              </a:extLst>
            </p:cNvPr>
            <p:cNvSpPr/>
            <p:nvPr/>
          </p:nvSpPr>
          <p:spPr>
            <a:xfrm>
              <a:off x="3482193" y="3724962"/>
              <a:ext cx="1415592" cy="1409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Water Quality Portal (WQP)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04F3DB6-0DA7-4F24-B656-60DE3EA676F2}"/>
                </a:ext>
              </a:extLst>
            </p:cNvPr>
            <p:cNvSpPr/>
            <p:nvPr/>
          </p:nvSpPr>
          <p:spPr>
            <a:xfrm>
              <a:off x="6153839" y="4701927"/>
              <a:ext cx="1415592" cy="1409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Enforcement and Compliance History Online (ECHO)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8BCA4D-1BF4-43F8-B78F-65DCEABE36C4}"/>
                </a:ext>
              </a:extLst>
            </p:cNvPr>
            <p:cNvSpPr/>
            <p:nvPr/>
          </p:nvSpPr>
          <p:spPr>
            <a:xfrm>
              <a:off x="7296212" y="3724962"/>
              <a:ext cx="1415592" cy="1409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Watershed Index Online (WSIO)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97CD458-1C38-47EB-8840-F91E6A3127C1}"/>
                </a:ext>
              </a:extLst>
            </p:cNvPr>
            <p:cNvSpPr/>
            <p:nvPr/>
          </p:nvSpPr>
          <p:spPr>
            <a:xfrm>
              <a:off x="3148983" y="2315875"/>
              <a:ext cx="1415592" cy="1409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ATTAINS Actions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6A0257-7C63-42B1-81D6-69AA4460D494}"/>
                </a:ext>
              </a:extLst>
            </p:cNvPr>
            <p:cNvSpPr/>
            <p:nvPr/>
          </p:nvSpPr>
          <p:spPr>
            <a:xfrm>
              <a:off x="3844099" y="984857"/>
              <a:ext cx="1415592" cy="1409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ATTAINS Assessments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F4EA7BF-9823-494C-B96F-A59524F849E5}"/>
                </a:ext>
              </a:extLst>
            </p:cNvPr>
            <p:cNvSpPr/>
            <p:nvPr/>
          </p:nvSpPr>
          <p:spPr>
            <a:xfrm>
              <a:off x="5294746" y="595681"/>
              <a:ext cx="1415592" cy="1409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ATTAINS Assessment Units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878577-320B-4D56-8474-602612459452}"/>
                </a:ext>
              </a:extLst>
            </p:cNvPr>
            <p:cNvSpPr/>
            <p:nvPr/>
          </p:nvSpPr>
          <p:spPr>
            <a:xfrm>
              <a:off x="4668675" y="3049509"/>
              <a:ext cx="2816417" cy="4632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How’s My Waterway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F309D45-6420-406F-8FAA-B49D2E169D54}"/>
              </a:ext>
            </a:extLst>
          </p:cNvPr>
          <p:cNvSpPr/>
          <p:nvPr/>
        </p:nvSpPr>
        <p:spPr>
          <a:xfrm>
            <a:off x="989949" y="1830376"/>
            <a:ext cx="1059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Sensor Data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CE09355-346E-4F40-81C2-C5A6EF70B584}"/>
              </a:ext>
            </a:extLst>
          </p:cNvPr>
          <p:cNvSpPr/>
          <p:nvPr/>
        </p:nvSpPr>
        <p:spPr>
          <a:xfrm>
            <a:off x="1018537" y="4701927"/>
            <a:ext cx="21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National Aquatic Resource 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Surveys (NARS)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FA70115-A982-4120-B421-EA7471D0C1C1}"/>
              </a:ext>
            </a:extLst>
          </p:cNvPr>
          <p:cNvSpPr/>
          <p:nvPr/>
        </p:nvSpPr>
        <p:spPr>
          <a:xfrm>
            <a:off x="9068232" y="1135402"/>
            <a:ext cx="2384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Watershed Group Information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A53778-6919-4321-B7C6-0DDD55C4CFD7}"/>
              </a:ext>
            </a:extLst>
          </p:cNvPr>
          <p:cNvSpPr/>
          <p:nvPr/>
        </p:nvSpPr>
        <p:spPr>
          <a:xfrm>
            <a:off x="9653206" y="2897226"/>
            <a:ext cx="2027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Upstream / Downstream 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Search Capabilities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9A0150C-DEDB-4CD3-9AAA-DD2F430983C2}"/>
              </a:ext>
            </a:extLst>
          </p:cNvPr>
          <p:cNvSpPr/>
          <p:nvPr/>
        </p:nvSpPr>
        <p:spPr>
          <a:xfrm>
            <a:off x="877889" y="2620984"/>
            <a:ext cx="1175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Water Stories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F626842-9BAC-4D9F-9DD4-C2E5BC826A3D}"/>
              </a:ext>
            </a:extLst>
          </p:cNvPr>
          <p:cNvSpPr/>
          <p:nvPr/>
        </p:nvSpPr>
        <p:spPr>
          <a:xfrm>
            <a:off x="9592323" y="1880532"/>
            <a:ext cx="1601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SDWIS Fed Data 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Warehouse (SFDW)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0DCB30-6F78-4239-AEDB-B52C33C55609}"/>
              </a:ext>
            </a:extLst>
          </p:cNvPr>
          <p:cNvSpPr/>
          <p:nvPr/>
        </p:nvSpPr>
        <p:spPr>
          <a:xfrm>
            <a:off x="645913" y="3599049"/>
            <a:ext cx="1747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State Revolving Fund 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(DWSRF &amp; CWSRF)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71C96B-A2E8-4C2B-BDA2-6E3447D596E0}"/>
              </a:ext>
            </a:extLst>
          </p:cNvPr>
          <p:cNvSpPr/>
          <p:nvPr/>
        </p:nvSpPr>
        <p:spPr>
          <a:xfrm>
            <a:off x="949280" y="1120182"/>
            <a:ext cx="1906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Internet of Water (IoW)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661217-35AA-4E35-AC32-111241FB5A68}"/>
              </a:ext>
            </a:extLst>
          </p:cNvPr>
          <p:cNvSpPr/>
          <p:nvPr/>
        </p:nvSpPr>
        <p:spPr>
          <a:xfrm>
            <a:off x="9239468" y="4807976"/>
            <a:ext cx="78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Beaches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C68C8B-F50E-4DF2-BD2D-2206EB95E054}"/>
              </a:ext>
            </a:extLst>
          </p:cNvPr>
          <p:cNvSpPr/>
          <p:nvPr/>
        </p:nvSpPr>
        <p:spPr>
          <a:xfrm>
            <a:off x="9692855" y="3922214"/>
            <a:ext cx="1265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Fish Advisories</a:t>
            </a:r>
          </a:p>
        </p:txBody>
      </p:sp>
    </p:spTree>
    <p:extLst>
      <p:ext uri="{BB962C8B-B14F-4D97-AF65-F5344CB8AC3E}">
        <p14:creationId xmlns:p14="http://schemas.microsoft.com/office/powerpoint/2010/main" val="77269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0AF6EF6F-817C-4FCD-B76C-A3D1A4FBD13E}"/>
              </a:ext>
            </a:extLst>
          </p:cNvPr>
          <p:cNvSpPr txBox="1"/>
          <p:nvPr/>
        </p:nvSpPr>
        <p:spPr>
          <a:xfrm>
            <a:off x="67622" y="72461"/>
            <a:ext cx="3192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Technology and Tools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E586FD-6138-4280-A4E1-F242EAF47058}"/>
              </a:ext>
            </a:extLst>
          </p:cNvPr>
          <p:cNvSpPr/>
          <p:nvPr/>
        </p:nvSpPr>
        <p:spPr>
          <a:xfrm>
            <a:off x="6412641" y="2090172"/>
            <a:ext cx="37174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Atom, Visual Studio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Github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Browsersync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Node.js / NPM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Docker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Jenkins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CircleCI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Prettier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WAVE Accessibility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JAWS Screen Reader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5EC6D-0A6D-4145-B2EE-7FF70F40B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641" y="1198506"/>
            <a:ext cx="646331" cy="6463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85F900-7C43-400E-A167-7DFCC51E6A39}"/>
              </a:ext>
            </a:extLst>
          </p:cNvPr>
          <p:cNvSpPr txBox="1"/>
          <p:nvPr/>
        </p:nvSpPr>
        <p:spPr>
          <a:xfrm>
            <a:off x="7058972" y="1265847"/>
            <a:ext cx="90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Tools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D81D02-A232-49A4-851E-9B63CF5B339D}"/>
              </a:ext>
            </a:extLst>
          </p:cNvPr>
          <p:cNvSpPr/>
          <p:nvPr/>
        </p:nvSpPr>
        <p:spPr>
          <a:xfrm>
            <a:off x="2219660" y="2090172"/>
            <a:ext cx="3717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Bootstrap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Esri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JavaScript API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Mapping widget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Geocoding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jQuery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RequireJS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Highcharts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Google Analytics and Tag Manager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03B100-62B9-4B89-955F-DDB0C50BDE20}"/>
              </a:ext>
            </a:extLst>
          </p:cNvPr>
          <p:cNvSpPr txBox="1"/>
          <p:nvPr/>
        </p:nvSpPr>
        <p:spPr>
          <a:xfrm>
            <a:off x="2952280" y="1265847"/>
            <a:ext cx="178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ED202-5BBA-4571-8FEC-EC98CD23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660" y="1241577"/>
            <a:ext cx="818909" cy="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5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7842" y="757415"/>
            <a:ext cx="7620000" cy="990600"/>
          </a:xfrm>
        </p:spPr>
        <p:txBody>
          <a:bodyPr>
            <a:normAutofit/>
          </a:bodyPr>
          <a:lstStyle/>
          <a:p>
            <a:r>
              <a:rPr lang="en-US" dirty="0"/>
              <a:t>The role of WQX in Data Sharing</a:t>
            </a:r>
          </a:p>
        </p:txBody>
      </p:sp>
      <p:pic>
        <p:nvPicPr>
          <p:cNvPr id="5" name="Picture 2" descr="C:\Documents and Settings\ckovatch\Local Settings\Temporary Internet Files\Content.IE5\M5F1FHNG\MC9004315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108" y="3856672"/>
            <a:ext cx="679692" cy="732602"/>
          </a:xfrm>
          <a:prstGeom prst="rect">
            <a:avLst/>
          </a:prstGeom>
          <a:noFill/>
        </p:spPr>
      </p:pic>
      <p:pic>
        <p:nvPicPr>
          <p:cNvPr id="6" name="Picture 3" descr="C:\Documents and Settings\ckovatch\Local Settings\Temporary Internet Files\Content.IE5\J31B48CD\MC90043484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42222"/>
            <a:ext cx="857250" cy="857250"/>
          </a:xfrm>
          <a:prstGeom prst="rect">
            <a:avLst/>
          </a:prstGeom>
          <a:noFill/>
        </p:spPr>
      </p:pic>
      <p:pic>
        <p:nvPicPr>
          <p:cNvPr id="7" name="Picture 4" descr="C:\Documents and Settings\ckovatch\Local Settings\Temporary Internet Files\Content.IE5\M5F1FHNG\MC90044145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392330"/>
            <a:ext cx="685628" cy="685628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001930"/>
            <a:ext cx="762000" cy="6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 bwMode="auto">
          <a:xfrm rot="19789903">
            <a:off x="2601852" y="3260623"/>
            <a:ext cx="505463" cy="2034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304418">
            <a:off x="2625351" y="3824248"/>
            <a:ext cx="472775" cy="1798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810000" y="2889660"/>
            <a:ext cx="3751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815836" y="4061686"/>
            <a:ext cx="3751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67200" y="2789872"/>
            <a:ext cx="838200" cy="4572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ea typeface="ＭＳ Ｐゴシック" pitchFamily="84" charset="-128"/>
              </a:rPr>
              <a:t>WQX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267200" y="3856672"/>
            <a:ext cx="838200" cy="685800"/>
          </a:xfrm>
          <a:prstGeom prst="rect">
            <a:avLst/>
          </a:prstGeom>
          <a:solidFill>
            <a:srgbClr val="0070C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ea typeface="ＭＳ Ｐゴシック" pitchFamily="84" charset="-128"/>
              </a:rPr>
              <a:t>WQX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ea typeface="ＭＳ Ｐゴシック" pitchFamily="84" charset="-128"/>
              </a:rPr>
              <a:t>Web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5257800" y="2713672"/>
            <a:ext cx="304800" cy="1905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5638800" y="3247072"/>
            <a:ext cx="1600200" cy="838200"/>
          </a:xfrm>
          <a:prstGeom prst="cloud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Arial" charset="0"/>
                <a:ea typeface="ＭＳ Ｐゴシック" pitchFamily="84" charset="-128"/>
              </a:rPr>
              <a:t>Exchange Network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7321036" y="3528286"/>
            <a:ext cx="2989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18" name="Can 17"/>
          <p:cNvSpPr/>
          <p:nvPr/>
        </p:nvSpPr>
        <p:spPr bwMode="auto">
          <a:xfrm>
            <a:off x="7696200" y="3170872"/>
            <a:ext cx="914400" cy="762000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Arial" charset="0"/>
                <a:ea typeface="ＭＳ Ｐゴシック" pitchFamily="84" charset="-128"/>
              </a:rPr>
              <a:t>EPA WQX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8686800" y="3528286"/>
            <a:ext cx="2989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76400" y="2561272"/>
            <a:ext cx="914400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2561273"/>
            <a:ext cx="91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Partner Data</a:t>
            </a:r>
          </a:p>
        </p:txBody>
      </p:sp>
      <p:sp>
        <p:nvSpPr>
          <p:cNvPr id="22" name="Can 21"/>
          <p:cNvSpPr/>
          <p:nvPr/>
        </p:nvSpPr>
        <p:spPr bwMode="auto">
          <a:xfrm>
            <a:off x="7696200" y="4237672"/>
            <a:ext cx="914400" cy="762000"/>
          </a:xfrm>
          <a:prstGeom prst="ca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Arial" charset="0"/>
                <a:ea typeface="ＭＳ Ｐゴシック" pitchFamily="84" charset="-128"/>
              </a:rPr>
              <a:t>USGS NWIS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9262042" y="2542222"/>
            <a:ext cx="1295400" cy="20002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Arial" charset="0"/>
                <a:ea typeface="ＭＳ Ｐゴシック" pitchFamily="84" charset="-128"/>
              </a:rPr>
              <a:t>Water Quality Portal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1781" y="508800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the portal see: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www.waterqualitydata.us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n 25"/>
          <p:cNvSpPr/>
          <p:nvPr/>
        </p:nvSpPr>
        <p:spPr bwMode="auto">
          <a:xfrm>
            <a:off x="7705778" y="2268096"/>
            <a:ext cx="914400" cy="762000"/>
          </a:xfrm>
          <a:prstGeom prst="can">
            <a:avLst>
              <a:gd name="adj" fmla="val 250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0882" y="2403084"/>
            <a:ext cx="122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ARS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STEWARDS</a:t>
            </a:r>
          </a:p>
        </p:txBody>
      </p:sp>
      <p:sp>
        <p:nvSpPr>
          <p:cNvPr id="28" name="Right Arrow 27"/>
          <p:cNvSpPr/>
          <p:nvPr/>
        </p:nvSpPr>
        <p:spPr bwMode="auto">
          <a:xfrm>
            <a:off x="8724034" y="2713673"/>
            <a:ext cx="2989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8686800" y="4290286"/>
            <a:ext cx="298964" cy="175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132B-AC55-4CA4-A23A-2EC90D65B9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Data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  <a:p>
            <a:pPr lvl="1"/>
            <a:r>
              <a:rPr lang="en-US" dirty="0"/>
              <a:t>Big Picture: Telling a story about water</a:t>
            </a:r>
          </a:p>
          <a:p>
            <a:pPr lvl="1"/>
            <a:r>
              <a:rPr lang="en-US" dirty="0"/>
              <a:t>Open Water Data: Concepts – Internet of Water</a:t>
            </a:r>
          </a:p>
          <a:p>
            <a:pPr lvl="1"/>
            <a:r>
              <a:rPr lang="en-US" dirty="0"/>
              <a:t>Integrating across EPA systems (internal integration)</a:t>
            </a:r>
          </a:p>
          <a:p>
            <a:pPr lvl="1"/>
            <a:r>
              <a:rPr lang="en-US" dirty="0"/>
              <a:t>Pulling the Pieces Together:  Telling the Water Story</a:t>
            </a:r>
          </a:p>
          <a:p>
            <a:pPr lvl="1"/>
            <a:r>
              <a:rPr lang="en-US" dirty="0"/>
              <a:t>WQX Web API – enabling new approaches for publishing water data</a:t>
            </a:r>
          </a:p>
        </p:txBody>
      </p:sp>
    </p:spTree>
    <p:extLst>
      <p:ext uri="{BB962C8B-B14F-4D97-AF65-F5344CB8AC3E}">
        <p14:creationId xmlns:p14="http://schemas.microsoft.com/office/powerpoint/2010/main" val="422269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3" r="12136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can you tell me about my water?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Is it safe to drink?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Is there enough water?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Can I swim in it?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Is it polluted?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If it is polluted, what are you doing about it?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If it isn’t polluted, what are you doing to protect it?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What can I do to help?</a:t>
            </a:r>
          </a:p>
        </p:txBody>
      </p:sp>
    </p:spTree>
    <p:extLst>
      <p:ext uri="{BB962C8B-B14F-4D97-AF65-F5344CB8AC3E}">
        <p14:creationId xmlns:p14="http://schemas.microsoft.com/office/powerpoint/2010/main" val="376300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579A52-C552-41DE-A50D-E76CA26B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1946" y="1565783"/>
            <a:ext cx="2685705" cy="2685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C667F4-4A61-42AA-A4C8-56F7532A9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28518" y="1565783"/>
            <a:ext cx="2685705" cy="2685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276427-1C19-4B7C-B822-5E6DB2071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21662" y="1565783"/>
            <a:ext cx="2685706" cy="2685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279FC0-B4D3-426F-A9C0-3BF3757E6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23000" y="1613694"/>
            <a:ext cx="2637795" cy="2637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1B7AE-BD79-49F2-B25B-D855EB5A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19" y="4826883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000" dirty="0">
                <a:solidFill>
                  <a:schemeClr val="tx1"/>
                </a:solidFill>
              </a:rPr>
              <a:t>FOUR PILLARS OF OPEN WATER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CF656-6E8D-4D44-A6AE-858696AF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CD8D479-8942-46E8-A226-A4E01F7A105C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4692C8-55D3-4764-81BB-B9EF01D9A578}"/>
              </a:ext>
            </a:extLst>
          </p:cNvPr>
          <p:cNvSpPr/>
          <p:nvPr/>
        </p:nvSpPr>
        <p:spPr>
          <a:xfrm>
            <a:off x="3360047" y="863209"/>
            <a:ext cx="2622646" cy="693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METADATA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DBBA502-2167-42BD-B71F-4C7AB29C637E}"/>
              </a:ext>
            </a:extLst>
          </p:cNvPr>
          <p:cNvSpPr/>
          <p:nvPr/>
        </p:nvSpPr>
        <p:spPr>
          <a:xfrm>
            <a:off x="6230574" y="863209"/>
            <a:ext cx="2622646" cy="693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COMMON HYDROGRAPHY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1BEC93-498F-4B14-9B26-65853C408F1A}"/>
              </a:ext>
            </a:extLst>
          </p:cNvPr>
          <p:cNvSpPr/>
          <p:nvPr/>
        </p:nvSpPr>
        <p:spPr>
          <a:xfrm>
            <a:off x="513475" y="863209"/>
            <a:ext cx="2622646" cy="693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STANDARDS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AAC9A2-DF40-4BCA-8705-04EB6561CF3A}"/>
              </a:ext>
            </a:extLst>
          </p:cNvPr>
          <p:cNvSpPr/>
          <p:nvPr/>
        </p:nvSpPr>
        <p:spPr>
          <a:xfrm>
            <a:off x="9053192" y="863209"/>
            <a:ext cx="2622646" cy="693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DISCOVERABLE / SEARCHABLE</a:t>
            </a:r>
          </a:p>
        </p:txBody>
      </p:sp>
    </p:spTree>
    <p:extLst>
      <p:ext uri="{BB962C8B-B14F-4D97-AF65-F5344CB8AC3E}">
        <p14:creationId xmlns:p14="http://schemas.microsoft.com/office/powerpoint/2010/main" val="10368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E597-9EBE-4792-BDF5-B5839CCA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There:  Building Blocks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2FB2-0130-4281-BE80-499A53E7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2EAF2B-51F9-4196-8D67-A7F852D26F38}"/>
              </a:ext>
            </a:extLst>
          </p:cNvPr>
          <p:cNvSpPr/>
          <p:nvPr/>
        </p:nvSpPr>
        <p:spPr>
          <a:xfrm>
            <a:off x="622570" y="5272397"/>
            <a:ext cx="10739336" cy="693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COMMON HYDROGRAPHY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09FD43-3535-477B-9934-2023DD2F8C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8031" y="1925896"/>
          <a:ext cx="3305565" cy="289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246">
                  <a:extLst>
                    <a:ext uri="{9D8B030D-6E8A-4147-A177-3AD203B41FA5}">
                      <a16:colId xmlns:a16="http://schemas.microsoft.com/office/drawing/2014/main" val="2580491400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val="702941580"/>
                    </a:ext>
                  </a:extLst>
                </a:gridCol>
              </a:tblGrid>
              <a:tr h="586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Sampling Data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4235"/>
                  </a:ext>
                </a:extLst>
              </a:tr>
              <a:tr h="473513">
                <a:tc>
                  <a:txBody>
                    <a:bodyPr/>
                    <a:lstStyle/>
                    <a:p>
                      <a:r>
                        <a:rPr lang="en-US" dirty="0"/>
                        <a:t>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65131"/>
                  </a:ext>
                </a:extLst>
              </a:tr>
              <a:tr h="473513">
                <a:tc>
                  <a:txBody>
                    <a:bodyPr/>
                    <a:lstStyle/>
                    <a:p>
                      <a:r>
                        <a:rPr lang="en-US" dirty="0"/>
                        <a:t>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34865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r>
                        <a:rPr lang="en-US" dirty="0"/>
                        <a:t>TIED TO HYDROGRAPHY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2498"/>
                  </a:ext>
                </a:extLst>
              </a:tr>
              <a:tr h="473513">
                <a:tc>
                  <a:txBody>
                    <a:bodyPr/>
                    <a:lstStyle/>
                    <a:p>
                      <a:r>
                        <a:rPr lang="en-US" dirty="0"/>
                        <a:t>DISCOVERABLE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121225"/>
                  </a:ext>
                </a:extLst>
              </a:tr>
            </a:tbl>
          </a:graphicData>
        </a:graphic>
      </p:graphicFrame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477874F9-A15E-4181-BB30-A38B10FDD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4860" y="2524328"/>
            <a:ext cx="510702" cy="510702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DD463A7B-3CFD-4673-95EB-F74ABD648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2" y="2988008"/>
            <a:ext cx="510702" cy="510702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A65C95D9-5E20-45E1-84A6-5B8591C98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2" y="3610580"/>
            <a:ext cx="510702" cy="510702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33DA20AE-3BD2-41DF-AB2E-3C8C78060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2" y="4330430"/>
            <a:ext cx="510702" cy="510702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6843158-23D8-4912-825B-9F5F1A72F8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3584" y="1942108"/>
          <a:ext cx="3305565" cy="289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246">
                  <a:extLst>
                    <a:ext uri="{9D8B030D-6E8A-4147-A177-3AD203B41FA5}">
                      <a16:colId xmlns:a16="http://schemas.microsoft.com/office/drawing/2014/main" val="2580491400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val="702941580"/>
                    </a:ext>
                  </a:extLst>
                </a:gridCol>
              </a:tblGrid>
              <a:tr h="586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Real Time Data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4235"/>
                  </a:ext>
                </a:extLst>
              </a:tr>
              <a:tr h="473513">
                <a:tc>
                  <a:txBody>
                    <a:bodyPr/>
                    <a:lstStyle/>
                    <a:p>
                      <a:r>
                        <a:rPr lang="en-US" dirty="0"/>
                        <a:t>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65131"/>
                  </a:ext>
                </a:extLst>
              </a:tr>
              <a:tr h="473513">
                <a:tc>
                  <a:txBody>
                    <a:bodyPr/>
                    <a:lstStyle/>
                    <a:p>
                      <a:r>
                        <a:rPr lang="en-US" dirty="0"/>
                        <a:t>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34865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r>
                        <a:rPr lang="en-US" dirty="0"/>
                        <a:t>TIED TO HYDROGRAPHY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962498"/>
                  </a:ext>
                </a:extLst>
              </a:tr>
              <a:tr h="473513">
                <a:tc>
                  <a:txBody>
                    <a:bodyPr/>
                    <a:lstStyle/>
                    <a:p>
                      <a:r>
                        <a:rPr lang="en-US" dirty="0"/>
                        <a:t>DISCOVERABLE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121225"/>
                  </a:ext>
                </a:extLst>
              </a:tr>
            </a:tbl>
          </a:graphicData>
        </a:graphic>
      </p:graphicFrame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A939651F-C5E3-43A4-BFF0-9C21E5F56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4471" y="2540540"/>
            <a:ext cx="510702" cy="51070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D5DE3E4-C290-4989-95E7-A7FDF2EA9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82365"/>
              </p:ext>
            </p:extLst>
          </p:nvPr>
        </p:nvGraphicFramePr>
        <p:xfrm>
          <a:off x="8100101" y="1942108"/>
          <a:ext cx="3305565" cy="289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246">
                  <a:extLst>
                    <a:ext uri="{9D8B030D-6E8A-4147-A177-3AD203B41FA5}">
                      <a16:colId xmlns:a16="http://schemas.microsoft.com/office/drawing/2014/main" val="2580491400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val="702941580"/>
                    </a:ext>
                  </a:extLst>
                </a:gridCol>
              </a:tblGrid>
              <a:tr h="586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Other Attributes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4235"/>
                  </a:ext>
                </a:extLst>
              </a:tr>
              <a:tr h="473513">
                <a:tc>
                  <a:txBody>
                    <a:bodyPr/>
                    <a:lstStyle/>
                    <a:p>
                      <a:r>
                        <a:rPr lang="en-US" dirty="0"/>
                        <a:t>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65131"/>
                  </a:ext>
                </a:extLst>
              </a:tr>
              <a:tr h="473513">
                <a:tc>
                  <a:txBody>
                    <a:bodyPr/>
                    <a:lstStyle/>
                    <a:p>
                      <a:r>
                        <a:rPr lang="en-US" dirty="0"/>
                        <a:t>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34865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r>
                        <a:rPr lang="en-US" dirty="0"/>
                        <a:t>TIED TO HYDROGRAPHY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962498"/>
                  </a:ext>
                </a:extLst>
              </a:tr>
              <a:tr h="473513">
                <a:tc>
                  <a:txBody>
                    <a:bodyPr/>
                    <a:lstStyle/>
                    <a:p>
                      <a:r>
                        <a:rPr lang="en-US" dirty="0"/>
                        <a:t>DISCOVERABLE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121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4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9868-DC0F-4197-847E-8AE69584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Internet of Water – Some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791FE-38F9-41A1-9F7D-9A6BE08EB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472"/>
            <a:ext cx="5015484" cy="46440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IoW was the result of a series of dialogues led by the Aspen Institute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dialogue included members from the federal, state, citizen, and private sectors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 of trying to connect water information together to be able to answer key questions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Built upon several prior efforts to integrate water information (including the Water Quality Framework)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81C2D-7E3F-439A-BFFD-D1E8D987B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581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86B8-E5E7-48A6-92F0-400B9949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D8D479-8942-46E8-A226-A4E01F7A105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/>
              <a:t>Principles of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41783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No direct database access.  All interaction is through an API (this is true for the system owners as well)</a:t>
            </a:r>
          </a:p>
          <a:p>
            <a:r>
              <a:rPr lang="en-US" sz="1800" dirty="0"/>
              <a:t>Identify points of integration between systems to enable easy discovery and entry points across systems</a:t>
            </a:r>
          </a:p>
          <a:p>
            <a:r>
              <a:rPr lang="en-US" sz="1800" dirty="0"/>
              <a:t>Data indexes (catalogs) allow quick discovery of data</a:t>
            </a:r>
          </a:p>
          <a:p>
            <a:r>
              <a:rPr lang="en-US" sz="1800" dirty="0"/>
              <a:t>Data indexes can also facilitate common search functionality across systems</a:t>
            </a:r>
          </a:p>
          <a:p>
            <a:r>
              <a:rPr lang="en-US" sz="1800" dirty="0"/>
              <a:t>Data are all connected to a common Hydrography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2326" y="2905125"/>
            <a:ext cx="4764188" cy="1754326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Points of Integration: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Assessed Water </a:t>
            </a:r>
            <a:r>
              <a:rPr lang="en-US" dirty="0">
                <a:sym typeface="Wingdings" panose="05000000000000000000" pitchFamily="2" charset="2"/>
              </a:rPr>
              <a:t> Monitoring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Assessed Water </a:t>
            </a:r>
            <a:r>
              <a:rPr lang="en-US" dirty="0">
                <a:sym typeface="Wingdings" panose="05000000000000000000" pitchFamily="2" charset="2"/>
              </a:rPr>
              <a:t> Permitted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Assessed Water</a:t>
            </a:r>
            <a:r>
              <a:rPr lang="en-US" dirty="0">
                <a:sym typeface="Wingdings" panose="05000000000000000000" pitchFamily="2" charset="2"/>
              </a:rPr>
              <a:t>  Restoration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Pollution Budgets  Permitted Facilities</a:t>
            </a:r>
            <a:endParaRPr lang="en-US" dirty="0"/>
          </a:p>
        </p:txBody>
      </p:sp>
      <p:sp>
        <p:nvSpPr>
          <p:cNvPr id="9" name="Trapezoid 8"/>
          <p:cNvSpPr/>
          <p:nvPr/>
        </p:nvSpPr>
        <p:spPr>
          <a:xfrm rot="16200000">
            <a:off x="3724198" y="3481321"/>
            <a:ext cx="1754328" cy="601932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65600" cy="2717800"/>
          </a:xfrm>
        </p:spPr>
        <p:txBody>
          <a:bodyPr>
            <a:normAutofit/>
          </a:bodyPr>
          <a:lstStyle/>
          <a:p>
            <a:r>
              <a:rPr lang="en-US" dirty="0"/>
              <a:t>Pulling the Pieces Together: Telling the Water 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7629" y="2730500"/>
            <a:ext cx="4136571" cy="30480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dirty="0"/>
              <a:t>Provide the public with usable, meaningful information</a:t>
            </a:r>
          </a:p>
          <a:p>
            <a:pPr marL="45720" indent="0">
              <a:buNone/>
            </a:pPr>
            <a:r>
              <a:rPr lang="en-US" dirty="0"/>
              <a:t>Communicate progress states, tribes, and EPA are making towards restoring or protecting water quality</a:t>
            </a:r>
          </a:p>
          <a:p>
            <a:pPr marL="45720" indent="0">
              <a:buNone/>
            </a:pPr>
            <a:r>
              <a:rPr lang="en-US" dirty="0"/>
              <a:t>Engage the public in understanding impacts on water and issues related to water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0" y="0"/>
            <a:ext cx="7567489" cy="6858000"/>
          </a:xfrm>
        </p:spPr>
      </p:pic>
    </p:spTree>
    <p:extLst>
      <p:ext uri="{BB962C8B-B14F-4D97-AF65-F5344CB8AC3E}">
        <p14:creationId xmlns:p14="http://schemas.microsoft.com/office/powerpoint/2010/main" val="25328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" y="228600"/>
            <a:ext cx="3401822" cy="1233424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Concepts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800" y="1981200"/>
            <a:ext cx="3389122" cy="41239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information is based on a service</a:t>
            </a:r>
          </a:p>
          <a:p>
            <a:r>
              <a:rPr lang="en-US" dirty="0"/>
              <a:t>Tell the story at multiple levels (National, State, County, Local)</a:t>
            </a:r>
          </a:p>
          <a:p>
            <a:r>
              <a:rPr lang="en-US" dirty="0"/>
              <a:t>Integrate data across systems</a:t>
            </a:r>
          </a:p>
          <a:p>
            <a:r>
              <a:rPr lang="en-US" dirty="0"/>
              <a:t>Allow for in-depth stories in addition to interactive content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39922" y="0"/>
            <a:ext cx="8746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1226</Words>
  <Application>Microsoft Office PowerPoint</Application>
  <PresentationFormat>Widescreen</PresentationFormat>
  <Paragraphs>188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Wingdings</vt:lpstr>
      <vt:lpstr>Office Theme</vt:lpstr>
      <vt:lpstr>Water Data Integration</vt:lpstr>
      <vt:lpstr>Water Data Integration</vt:lpstr>
      <vt:lpstr>What can you tell me about my water?</vt:lpstr>
      <vt:lpstr>FOUR PILLARS OF OPEN WATER DATA</vt:lpstr>
      <vt:lpstr>How Do We Get There:  Building Blocks</vt:lpstr>
      <vt:lpstr>Internet of Water – Some History</vt:lpstr>
      <vt:lpstr>Principles of Integration</vt:lpstr>
      <vt:lpstr>Pulling the Pieces Together: Telling the Water Story</vt:lpstr>
      <vt:lpstr>Design Concepts</vt:lpstr>
      <vt:lpstr>DEMO</vt:lpstr>
      <vt:lpstr>PowerPoint Presentation</vt:lpstr>
      <vt:lpstr>PowerPoint Presentation</vt:lpstr>
      <vt:lpstr>PowerPoint Presentation</vt:lpstr>
      <vt:lpstr>PowerPoint Presentation</vt:lpstr>
      <vt:lpstr>The role of WQX in Data 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Dwane</dc:creator>
  <cp:lastModifiedBy>Young, Dwane</cp:lastModifiedBy>
  <cp:revision>30</cp:revision>
  <dcterms:created xsi:type="dcterms:W3CDTF">2017-05-01T16:24:33Z</dcterms:created>
  <dcterms:modified xsi:type="dcterms:W3CDTF">2018-10-16T11:49:35Z</dcterms:modified>
</cp:coreProperties>
</file>