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56" r:id="rId3"/>
    <p:sldId id="257" r:id="rId4"/>
    <p:sldId id="258" r:id="rId5"/>
    <p:sldId id="269" r:id="rId6"/>
    <p:sldId id="270" r:id="rId7"/>
    <p:sldId id="259" r:id="rId8"/>
    <p:sldId id="273" r:id="rId9"/>
    <p:sldId id="267" r:id="rId10"/>
    <p:sldId id="272" r:id="rId11"/>
    <p:sldId id="262" r:id="rId12"/>
    <p:sldId id="264" r:id="rId13"/>
    <p:sldId id="265" r:id="rId14"/>
    <p:sldId id="266" r:id="rId15"/>
    <p:sldId id="27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1" autoAdjust="0"/>
  </p:normalViewPr>
  <p:slideViewPr>
    <p:cSldViewPr>
      <p:cViewPr varScale="1">
        <p:scale>
          <a:sx n="101" d="100"/>
          <a:sy n="101"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8CC55C-4C14-49CD-B178-60748FB7670B}" type="datetimeFigureOut">
              <a:rPr lang="en-US" smtClean="0"/>
              <a:t>8/31/2017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0BD045-222B-4F5D-934E-1F3AE2E63E56}" type="slidenum">
              <a:rPr lang="en-US" smtClean="0"/>
              <a:t>‹#›</a:t>
            </a:fld>
            <a:endParaRPr lang="en-US"/>
          </a:p>
        </p:txBody>
      </p:sp>
    </p:spTree>
    <p:extLst>
      <p:ext uri="{BB962C8B-B14F-4D97-AF65-F5344CB8AC3E}">
        <p14:creationId xmlns:p14="http://schemas.microsoft.com/office/powerpoint/2010/main" val="164442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launch of the EEA Data Portal, EIPAS is providing public online access to almost 20 years of MassDEP Permit, Inspection, and Enforcement data through both powerful analytic and search tools. The first release of the Data Portal provides access to core regulatory activity leveraging several of MassDEP’s legacy system data (</a:t>
            </a:r>
            <a:r>
              <a:rPr lang="en-US" i="1" dirty="0" smtClean="0"/>
              <a:t>not all MassDEP regulatory programs are included in this release of the portal</a:t>
            </a:r>
            <a:r>
              <a:rPr lang="en-US" dirty="0" smtClean="0"/>
              <a:t>). Data from across the EEA Secretariat will be added in subsequent releases. </a:t>
            </a:r>
            <a:endParaRPr lang="en-US" dirty="0"/>
          </a:p>
        </p:txBody>
      </p:sp>
      <p:sp>
        <p:nvSpPr>
          <p:cNvPr id="4" name="Slide Number Placeholder 3"/>
          <p:cNvSpPr>
            <a:spLocks noGrp="1"/>
          </p:cNvSpPr>
          <p:nvPr>
            <p:ph type="sldNum" sz="quarter" idx="10"/>
          </p:nvPr>
        </p:nvSpPr>
        <p:spPr/>
        <p:txBody>
          <a:bodyPr/>
          <a:lstStyle/>
          <a:p>
            <a:fld id="{CC0BD045-222B-4F5D-934E-1F3AE2E63E56}" type="slidenum">
              <a:rPr lang="en-US" smtClean="0"/>
              <a:t>2</a:t>
            </a:fld>
            <a:endParaRPr lang="en-US"/>
          </a:p>
        </p:txBody>
      </p:sp>
    </p:spTree>
    <p:extLst>
      <p:ext uri="{BB962C8B-B14F-4D97-AF65-F5344CB8AC3E}">
        <p14:creationId xmlns:p14="http://schemas.microsoft.com/office/powerpoint/2010/main" val="288488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373C34-FB65-495C-8F7C-B3FE6FDB442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367285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3C34-FB65-495C-8F7C-B3FE6FDB442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328901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3C34-FB65-495C-8F7C-B3FE6FDB442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322197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73C34-FB65-495C-8F7C-B3FE6FDB442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159262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73C34-FB65-495C-8F7C-B3FE6FDB442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320068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73C34-FB65-495C-8F7C-B3FE6FDB442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13798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373C34-FB65-495C-8F7C-B3FE6FDB4428}"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73395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73C34-FB65-495C-8F7C-B3FE6FDB4428}"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169803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73C34-FB65-495C-8F7C-B3FE6FDB4428}"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383647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73C34-FB65-495C-8F7C-B3FE6FDB442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233761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73C34-FB65-495C-8F7C-B3FE6FDB442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1D3F2-42C9-4FC1-A416-8670A7898223}" type="slidenum">
              <a:rPr lang="en-US" smtClean="0"/>
              <a:t>‹#›</a:t>
            </a:fld>
            <a:endParaRPr lang="en-US"/>
          </a:p>
        </p:txBody>
      </p:sp>
    </p:spTree>
    <p:extLst>
      <p:ext uri="{BB962C8B-B14F-4D97-AF65-F5344CB8AC3E}">
        <p14:creationId xmlns:p14="http://schemas.microsoft.com/office/powerpoint/2010/main" val="330647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73C34-FB65-495C-8F7C-B3FE6FDB4428}" type="datetimeFigureOut">
              <a:rPr lang="en-US" smtClean="0"/>
              <a:t>8/31/2017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1D3F2-42C9-4FC1-A416-8670A7898223}" type="slidenum">
              <a:rPr lang="en-US" smtClean="0"/>
              <a:t>‹#›</a:t>
            </a:fld>
            <a:endParaRPr lang="en-US"/>
          </a:p>
        </p:txBody>
      </p:sp>
    </p:spTree>
    <p:extLst>
      <p:ext uri="{BB962C8B-B14F-4D97-AF65-F5344CB8AC3E}">
        <p14:creationId xmlns:p14="http://schemas.microsoft.com/office/powerpoint/2010/main" val="376759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Victoria.Phillips@state.ma.us" TargetMode="External"/><Relationship Id="rId2" Type="http://schemas.openxmlformats.org/officeDocument/2006/relationships/hyperlink" Target="http://eeaonline.eea.state.ma.us/portal#!/ho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eaonline.eea.state.ma.us/portal#!/ho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Massachusetts Department of Environmental Protection</a:t>
            </a:r>
            <a:br>
              <a:rPr lang="en-US" dirty="0" smtClean="0"/>
            </a:br>
            <a:r>
              <a:rPr lang="en-US" sz="2700" dirty="0" smtClean="0"/>
              <a:t>Martin Suuberg, Commissioner</a:t>
            </a:r>
            <a:endParaRPr lang="en-US" sz="2700" dirty="0"/>
          </a:p>
        </p:txBody>
      </p:sp>
      <p:sp>
        <p:nvSpPr>
          <p:cNvPr id="3" name="Content Placeholder 2"/>
          <p:cNvSpPr>
            <a:spLocks noGrp="1"/>
          </p:cNvSpPr>
          <p:nvPr>
            <p:ph idx="1"/>
          </p:nvPr>
        </p:nvSpPr>
        <p:spPr>
          <a:xfrm>
            <a:off x="457200" y="2057400"/>
            <a:ext cx="8229600" cy="4068763"/>
          </a:xfrm>
        </p:spPr>
        <p:txBody>
          <a:bodyPr/>
          <a:lstStyle/>
          <a:p>
            <a:endParaRPr lang="en-US" dirty="0" smtClean="0"/>
          </a:p>
          <a:p>
            <a:r>
              <a:rPr lang="en-US" dirty="0" smtClean="0"/>
              <a:t>Enterprise-wide IT project </a:t>
            </a:r>
          </a:p>
          <a:p>
            <a:r>
              <a:rPr lang="en-US" dirty="0" smtClean="0"/>
              <a:t>Energy and Environmental Information and Public Access System (EIPAS)</a:t>
            </a:r>
          </a:p>
          <a:p>
            <a:r>
              <a:rPr lang="en-US" dirty="0" smtClean="0"/>
              <a:t>Newly launched in summer 2017: </a:t>
            </a:r>
            <a:r>
              <a:rPr lang="en-US" sz="3600" b="1" dirty="0" smtClean="0">
                <a:solidFill>
                  <a:schemeClr val="accent3">
                    <a:lumMod val="50000"/>
                  </a:schemeClr>
                </a:solidFill>
              </a:rPr>
              <a:t>Energy and Environmental Affairs Data Portal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143000"/>
            <a:ext cx="1282959" cy="1752600"/>
          </a:xfrm>
          <a:prstGeom prst="rect">
            <a:avLst/>
          </a:prstGeom>
        </p:spPr>
      </p:pic>
    </p:spTree>
    <p:extLst>
      <p:ext uri="{BB962C8B-B14F-4D97-AF65-F5344CB8AC3E}">
        <p14:creationId xmlns:p14="http://schemas.microsoft.com/office/powerpoint/2010/main" val="159938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Inspection </a:t>
            </a:r>
            <a:r>
              <a:rPr lang="en-US" dirty="0"/>
              <a:t>H</a:t>
            </a:r>
            <a:r>
              <a:rPr lang="en-US" dirty="0" smtClean="0"/>
              <a:t>istory </a:t>
            </a:r>
            <a:br>
              <a:rPr lang="en-US" dirty="0" smtClean="0"/>
            </a:br>
            <a:r>
              <a:rPr lang="en-US" dirty="0" smtClean="0"/>
              <a:t>for a known facility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6368"/>
            <a:ext cx="8229600" cy="4193627"/>
          </a:xfrm>
        </p:spPr>
      </p:pic>
    </p:spTree>
    <p:extLst>
      <p:ext uri="{BB962C8B-B14F-4D97-AF65-F5344CB8AC3E}">
        <p14:creationId xmlns:p14="http://schemas.microsoft.com/office/powerpoint/2010/main" val="260707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Inspection History Search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6885"/>
            <a:ext cx="8229600" cy="4432592"/>
          </a:xfrm>
        </p:spPr>
      </p:pic>
    </p:spTree>
    <p:extLst>
      <p:ext uri="{BB962C8B-B14F-4D97-AF65-F5344CB8AC3E}">
        <p14:creationId xmlns:p14="http://schemas.microsoft.com/office/powerpoint/2010/main" val="163575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Enforcement History </a:t>
            </a:r>
            <a:br>
              <a:rPr lang="en-US" dirty="0" smtClean="0"/>
            </a:br>
            <a:r>
              <a:rPr lang="en-US" dirty="0" smtClean="0"/>
              <a:t>of known facility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6654"/>
            <a:ext cx="8229600" cy="4313054"/>
          </a:xfrm>
        </p:spPr>
      </p:pic>
    </p:spTree>
    <p:extLst>
      <p:ext uri="{BB962C8B-B14F-4D97-AF65-F5344CB8AC3E}">
        <p14:creationId xmlns:p14="http://schemas.microsoft.com/office/powerpoint/2010/main" val="260237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Actions Taken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56647"/>
            <a:ext cx="8229600" cy="3013068"/>
          </a:xfrm>
        </p:spPr>
      </p:pic>
    </p:spTree>
    <p:extLst>
      <p:ext uri="{BB962C8B-B14F-4D97-AF65-F5344CB8AC3E}">
        <p14:creationId xmlns:p14="http://schemas.microsoft.com/office/powerpoint/2010/main" val="311023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for Program Data </a:t>
            </a:r>
            <a:br>
              <a:rPr lang="en-US" dirty="0" smtClean="0"/>
            </a:br>
            <a:r>
              <a:rPr lang="en-US" sz="3100" dirty="0" smtClean="0"/>
              <a:t>(more program data to be added)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260" y="1600200"/>
            <a:ext cx="7709479" cy="4525963"/>
          </a:xfrm>
        </p:spPr>
      </p:pic>
    </p:spTree>
    <p:extLst>
      <p:ext uri="{BB962C8B-B14F-4D97-AF65-F5344CB8AC3E}">
        <p14:creationId xmlns:p14="http://schemas.microsoft.com/office/powerpoint/2010/main" val="293301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304800" y="1600200"/>
            <a:ext cx="8382000" cy="4525963"/>
          </a:xfrm>
        </p:spPr>
        <p:txBody>
          <a:bodyPr>
            <a:normAutofit/>
          </a:bodyPr>
          <a:lstStyle/>
          <a:p>
            <a:pPr marL="0" indent="0">
              <a:buNone/>
            </a:pPr>
            <a:r>
              <a:rPr lang="en-US" dirty="0" smtClean="0"/>
              <a:t>Explore the Massachusetts Data Portal! </a:t>
            </a:r>
          </a:p>
          <a:p>
            <a:pPr marL="0" indent="0">
              <a:buNone/>
            </a:pPr>
            <a:r>
              <a:rPr lang="en-US" dirty="0">
                <a:solidFill>
                  <a:srgbClr val="0070C0"/>
                </a:solidFill>
                <a:hlinkClick r:id="rId2"/>
              </a:rPr>
              <a:t>h</a:t>
            </a:r>
            <a:r>
              <a:rPr lang="en-US" dirty="0" smtClean="0">
                <a:solidFill>
                  <a:srgbClr val="0070C0"/>
                </a:solidFill>
                <a:hlinkClick r:id="rId2"/>
              </a:rPr>
              <a:t>ttp://eeaonline.eea.state.ma.us/portal#!/home</a:t>
            </a:r>
            <a:endParaRPr lang="en-US" dirty="0" smtClean="0">
              <a:solidFill>
                <a:srgbClr val="0070C0"/>
              </a:solidFill>
            </a:endParaRPr>
          </a:p>
          <a:p>
            <a:pPr marL="0" indent="0">
              <a:buNone/>
            </a:pPr>
            <a:endParaRPr lang="en-US" dirty="0">
              <a:solidFill>
                <a:srgbClr val="0070C0"/>
              </a:solidFill>
            </a:endParaRPr>
          </a:p>
          <a:p>
            <a:pPr marL="0" indent="0">
              <a:buNone/>
            </a:pPr>
            <a:r>
              <a:rPr lang="en-US" dirty="0" smtClean="0"/>
              <a:t>Contact: </a:t>
            </a:r>
          </a:p>
          <a:p>
            <a:pPr marL="400050" lvl="1" indent="0">
              <a:buNone/>
            </a:pPr>
            <a:r>
              <a:rPr lang="en-US" dirty="0" smtClean="0"/>
              <a:t>Victoria Phillips </a:t>
            </a:r>
          </a:p>
          <a:p>
            <a:pPr marL="400050" lvl="1" indent="0">
              <a:buNone/>
            </a:pPr>
            <a:r>
              <a:rPr lang="en-US" dirty="0" smtClean="0"/>
              <a:t>Director of Enterprise Information Office, MassDEP </a:t>
            </a:r>
          </a:p>
          <a:p>
            <a:pPr marL="400050" lvl="1" indent="0">
              <a:buNone/>
            </a:pPr>
            <a:r>
              <a:rPr lang="en-US" dirty="0" smtClean="0">
                <a:solidFill>
                  <a:srgbClr val="0070C0"/>
                </a:solidFill>
                <a:hlinkClick r:id="rId3"/>
              </a:rPr>
              <a:t>Victoria.Phillips@state.ma.us</a:t>
            </a:r>
            <a:endParaRPr lang="en-US" dirty="0" smtClean="0">
              <a:solidFill>
                <a:srgbClr val="0070C0"/>
              </a:solidFill>
            </a:endParaRPr>
          </a:p>
          <a:p>
            <a:pPr marL="400050" lvl="1" indent="0">
              <a:buNone/>
            </a:pPr>
            <a:r>
              <a:rPr lang="en-US" dirty="0" smtClean="0"/>
              <a:t>(617) 292-5956</a:t>
            </a:r>
            <a:endParaRPr lang="en-US" dirty="0"/>
          </a:p>
        </p:txBody>
      </p:sp>
    </p:spTree>
    <p:extLst>
      <p:ext uri="{BB962C8B-B14F-4D97-AF65-F5344CB8AC3E}">
        <p14:creationId xmlns:p14="http://schemas.microsoft.com/office/powerpoint/2010/main" val="5236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normAutofit fontScale="90000"/>
          </a:bodyPr>
          <a:lstStyle/>
          <a:p>
            <a:r>
              <a:rPr lang="en-US" dirty="0" smtClean="0"/>
              <a:t>The Massachusetts Data Portal Illustrated</a:t>
            </a:r>
            <a:br>
              <a:rPr lang="en-US" dirty="0" smtClean="0"/>
            </a:br>
            <a:r>
              <a:rPr lang="en-US" sz="3100" dirty="0" smtClean="0">
                <a:solidFill>
                  <a:srgbClr val="0070C0"/>
                </a:solidFill>
                <a:hlinkClick r:id="rId3"/>
              </a:rPr>
              <a:t>http://eeaonline.eea.state.ma.us/portal#!/home</a:t>
            </a:r>
            <a:r>
              <a:rPr lang="en-US" sz="3100" dirty="0" smtClean="0">
                <a:solidFill>
                  <a:srgbClr val="0070C0"/>
                </a:solidFill>
              </a:rPr>
              <a:t/>
            </a:r>
            <a:br>
              <a:rPr lang="en-US" sz="3100" dirty="0" smtClean="0">
                <a:solidFill>
                  <a:srgbClr val="0070C0"/>
                </a:solidFill>
              </a:rPr>
            </a:br>
            <a:r>
              <a:rPr lang="en-US" sz="3100" dirty="0" smtClean="0">
                <a:solidFill>
                  <a:srgbClr val="0070C0"/>
                </a:solidFill>
              </a:rPr>
              <a:t> </a:t>
            </a:r>
            <a:endParaRPr lang="en-US" sz="3100" dirty="0">
              <a:solidFill>
                <a:srgbClr val="0070C0"/>
              </a:solidFill>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6806" y="1981201"/>
            <a:ext cx="7831393" cy="4495800"/>
          </a:xfrm>
        </p:spPr>
      </p:pic>
    </p:spTree>
    <p:extLst>
      <p:ext uri="{BB962C8B-B14F-4D97-AF65-F5344CB8AC3E}">
        <p14:creationId xmlns:p14="http://schemas.microsoft.com/office/powerpoint/2010/main" val="78634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 to Search Permit Approvals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953000"/>
          </a:xfrm>
        </p:spPr>
      </p:pic>
    </p:spTree>
    <p:extLst>
      <p:ext uri="{BB962C8B-B14F-4D97-AF65-F5344CB8AC3E}">
        <p14:creationId xmlns:p14="http://schemas.microsoft.com/office/powerpoint/2010/main" val="226582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Dashboards allow users to interact with statewide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305800" cy="5105400"/>
          </a:xfrm>
        </p:spPr>
      </p:pic>
    </p:spTree>
    <p:extLst>
      <p:ext uri="{BB962C8B-B14F-4D97-AF65-F5344CB8AC3E}">
        <p14:creationId xmlns:p14="http://schemas.microsoft.com/office/powerpoint/2010/main" val="367596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 #2: Actions Taken</a:t>
            </a:r>
            <a:br>
              <a:rPr lang="en-US" dirty="0" smtClean="0"/>
            </a:br>
            <a:r>
              <a:rPr lang="en-US" dirty="0" smtClean="0"/>
              <a:t>Over Selected Time Periods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992" y="1600200"/>
            <a:ext cx="7602015" cy="4525963"/>
          </a:xfrm>
        </p:spPr>
      </p:pic>
    </p:spTree>
    <p:extLst>
      <p:ext uri="{BB962C8B-B14F-4D97-AF65-F5344CB8AC3E}">
        <p14:creationId xmlns:p14="http://schemas.microsoft.com/office/powerpoint/2010/main" val="373379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Portal #3: Permits by Program, Type and Date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200"/>
            <a:ext cx="8034027" cy="4953000"/>
          </a:xfrm>
        </p:spPr>
      </p:pic>
    </p:spTree>
    <p:extLst>
      <p:ext uri="{BB962C8B-B14F-4D97-AF65-F5344CB8AC3E}">
        <p14:creationId xmlns:p14="http://schemas.microsoft.com/office/powerpoint/2010/main" val="350639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Search Tools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860095"/>
            <a:ext cx="6934200" cy="3626305"/>
          </a:xfrm>
        </p:spPr>
      </p:pic>
    </p:spTree>
    <p:extLst>
      <p:ext uri="{BB962C8B-B14F-4D97-AF65-F5344CB8AC3E}">
        <p14:creationId xmlns:p14="http://schemas.microsoft.com/office/powerpoint/2010/main" val="228298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Permit </a:t>
            </a:r>
            <a:br>
              <a:rPr lang="en-US" dirty="0" smtClean="0"/>
            </a:br>
            <a:r>
              <a:rPr lang="en-US" dirty="0" smtClean="0"/>
              <a:t>or Facility Information</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5" name="Text Placeholder 4"/>
          <p:cNvSpPr>
            <a:spLocks noGrp="1"/>
          </p:cNvSpPr>
          <p:nvPr>
            <p:ph type="body" sz="quarter" idx="3"/>
          </p:nvPr>
        </p:nvSpPr>
        <p:spPr/>
        <p:txBody>
          <a:bodyPr/>
          <a:lstStyle/>
          <a:p>
            <a:r>
              <a:rPr lang="en-US" dirty="0" smtClean="0"/>
              <a:t> </a:t>
            </a:r>
            <a:endParaRPr lang="en-US" dirty="0"/>
          </a:p>
        </p:txBody>
      </p:sp>
      <p:pic>
        <p:nvPicPr>
          <p:cNvPr id="7" name="Content Placeholder 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8200" y="2057400"/>
            <a:ext cx="4267200" cy="3886200"/>
          </a:xfrm>
        </p:spPr>
      </p:pic>
      <p:pic>
        <p:nvPicPr>
          <p:cNvPr id="8"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0" y="2057400"/>
            <a:ext cx="4268788" cy="4114800"/>
          </a:xfrm>
        </p:spPr>
      </p:pic>
    </p:spTree>
    <p:extLst>
      <p:ext uri="{BB962C8B-B14F-4D97-AF65-F5344CB8AC3E}">
        <p14:creationId xmlns:p14="http://schemas.microsoft.com/office/powerpoint/2010/main" val="322225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for permits by selected town</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3733800" cy="4114800"/>
          </a:xfrm>
        </p:spPr>
      </p:pic>
      <p:pic>
        <p:nvPicPr>
          <p:cNvPr id="6"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600200"/>
            <a:ext cx="4419600" cy="4800600"/>
          </a:xfrm>
        </p:spPr>
      </p:pic>
    </p:spTree>
    <p:extLst>
      <p:ext uri="{BB962C8B-B14F-4D97-AF65-F5344CB8AC3E}">
        <p14:creationId xmlns:p14="http://schemas.microsoft.com/office/powerpoint/2010/main" val="3696390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214</Words>
  <Application>Microsoft Office PowerPoint</Application>
  <PresentationFormat>On-screen Show (4:3)</PresentationFormat>
  <Paragraphs>31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Massachusetts Department of Environmental Protection Martin Suuberg, Commissioner</vt:lpstr>
      <vt:lpstr>The Massachusetts Data Portal Illustrated http://eeaonline.eea.state.ma.us/portal#!/home  </vt:lpstr>
      <vt:lpstr>Dashboard to Search Permit Approvals</vt:lpstr>
      <vt:lpstr>Dashboards allow users to interact with statewide data</vt:lpstr>
      <vt:lpstr>Dashboard #2: Actions Taken Over Selected Time Periods </vt:lpstr>
      <vt:lpstr>Portal #3: Permits by Program, Type and Date </vt:lpstr>
      <vt:lpstr>The Data Search Tools </vt:lpstr>
      <vt:lpstr>Searching for Permit  or Facility Information</vt:lpstr>
      <vt:lpstr>Search for permits by selected town</vt:lpstr>
      <vt:lpstr>Searching Inspection History  for a known facility</vt:lpstr>
      <vt:lpstr>Inspection History Search Results</vt:lpstr>
      <vt:lpstr>Searching Enforcement History  of known facility</vt:lpstr>
      <vt:lpstr>Enforcement Actions Taken</vt:lpstr>
      <vt:lpstr>Search for Program Data  (more program data to be added) </vt:lpstr>
      <vt:lpstr>For more information…</vt:lpstr>
    </vt:vector>
  </TitlesOfParts>
  <Company>EOEEA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Massachusetts Data Portal</dc:title>
  <dc:creator>Alowery</dc:creator>
  <cp:lastModifiedBy>Alowery</cp:lastModifiedBy>
  <cp:revision>8</cp:revision>
  <cp:lastPrinted>2017-08-31T20:43:39Z</cp:lastPrinted>
  <dcterms:created xsi:type="dcterms:W3CDTF">2017-08-31T19:23:27Z</dcterms:created>
  <dcterms:modified xsi:type="dcterms:W3CDTF">2017-08-31T20:43:43Z</dcterms:modified>
</cp:coreProperties>
</file>