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9" r:id="rId5"/>
    <p:sldId id="257" r:id="rId6"/>
    <p:sldId id="267" r:id="rId7"/>
    <p:sldId id="258" r:id="rId8"/>
    <p:sldId id="260" r:id="rId9"/>
    <p:sldId id="266" r:id="rId10"/>
    <p:sldId id="261" r:id="rId11"/>
    <p:sldId id="264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B96-8A44-4901-B630-D8DB3CEDB9F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A53-E822-44EA-AD36-00ECD1C6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0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B96-8A44-4901-B630-D8DB3CEDB9F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A53-E822-44EA-AD36-00ECD1C6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B96-8A44-4901-B630-D8DB3CEDB9F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A53-E822-44EA-AD36-00ECD1C6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3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B96-8A44-4901-B630-D8DB3CEDB9F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A53-E822-44EA-AD36-00ECD1C6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B96-8A44-4901-B630-D8DB3CEDB9F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A53-E822-44EA-AD36-00ECD1C6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B96-8A44-4901-B630-D8DB3CEDB9F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A53-E822-44EA-AD36-00ECD1C6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B96-8A44-4901-B630-D8DB3CEDB9F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A53-E822-44EA-AD36-00ECD1C6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9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B96-8A44-4901-B630-D8DB3CEDB9F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A53-E822-44EA-AD36-00ECD1C6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8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B96-8A44-4901-B630-D8DB3CEDB9F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A53-E822-44EA-AD36-00ECD1C6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B96-8A44-4901-B630-D8DB3CEDB9F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A53-E822-44EA-AD36-00ECD1C6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4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B96-8A44-4901-B630-D8DB3CEDB9F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A53-E822-44EA-AD36-00ECD1C6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2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BB96-8A44-4901-B630-D8DB3CEDB9F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9CA53-E822-44EA-AD36-00ECD1C6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Permitting, Licensing, Registration &amp; Enforcement</a:t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2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interested in What 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06551"/>
            <a:ext cx="2819400" cy="535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02" y="941294"/>
            <a:ext cx="446239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02" y="3810000"/>
            <a:ext cx="4529072" cy="271931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8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statutory and regulatory provisions</a:t>
            </a:r>
          </a:p>
          <a:p>
            <a:pPr lvl="1"/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and external Customer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</a:p>
          <a:p>
            <a:pPr lvl="2"/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outreach, data collection, reporting (including data analytics and predictive analysis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 app prompting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 through questions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navigating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 to appropriate resources &amp;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permits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Streamline and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 workflow 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understandable terms and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  <a:p>
            <a:pPr lvl="2"/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 model permitting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</a:p>
          <a:p>
            <a:pPr lvl="2"/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taxonomy/ontology for functions &amp; elements of protection activities</a:t>
            </a:r>
          </a:p>
          <a:p>
            <a:pPr lvl="1"/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data sharing &amp; teamwork (including w/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jurisdictions/coordination of interrelated permits)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3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29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763221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Request for Proposal for portal solution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Attach GIS tag to every record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Map records based on function and location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Mobile customer interface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Customer notifications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alerts (received, submission approved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Mobile device inspection interface</a:t>
            </a:r>
          </a:p>
          <a:p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9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792162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digital transformation occurs when leaders align goals and practices, manage opportunity more than risk and prioritize the future versus retrofit the present*</a:t>
            </a:r>
            <a:b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Permitting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567" y="2209800"/>
            <a:ext cx="8229600" cy="4754563"/>
          </a:xfrm>
        </p:spPr>
        <p:txBody>
          <a:bodyPr>
            <a:normAutofit/>
          </a:bodyPr>
          <a:lstStyle/>
          <a:p>
            <a:pPr lvl="1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 processing times</a:t>
            </a:r>
          </a:p>
          <a:p>
            <a:pPr lvl="1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transparency </a:t>
            </a:r>
          </a:p>
          <a:p>
            <a:pPr lvl="1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and economic outcomes</a:t>
            </a:r>
          </a:p>
          <a:p>
            <a:pPr marL="457200" lvl="1" indent="0">
              <a:buNone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616160" y="336143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8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 Processing Times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2667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 evaluation and leaning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Reusable code/Reusable workflow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Digitizing forms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 in error checking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Mapping/GIS location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facility names</a:t>
            </a:r>
          </a:p>
        </p:txBody>
      </p:sp>
    </p:spTree>
    <p:extLst>
      <p:ext uri="{BB962C8B-B14F-4D97-AF65-F5344CB8AC3E}">
        <p14:creationId xmlns:p14="http://schemas.microsoft.com/office/powerpoint/2010/main" val="301459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868362"/>
          </a:xfrm>
        </p:spPr>
        <p:txBody>
          <a:bodyPr>
            <a:normAutofit fontScale="90000"/>
          </a:bodyPr>
          <a:lstStyle/>
          <a:p>
            <a:r>
              <a:rPr lang="en-US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Whole is Greater than the Sum of its parts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onnecting </a:t>
            </a:r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egulation to Environmental </a:t>
            </a:r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utcomes</a:t>
            </a:r>
            <a:endParaRPr 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customer interact with DNREC?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DNREC’s goal in that interaction ?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customer end-to-end process ?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can web/mobile fit within that process to add value?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web/mobile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interfaces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 the link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permitting and their enjoyment of the environmental?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information is helpful to the customer under which circumstances?  Does a phone at a boat ramp GPS get fishing info and license option ?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web &amp; mobile generate additional revenue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 rentals (referrals)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 energy consultants 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6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43800" cy="585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635" y="340659"/>
            <a:ext cx="884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Mapping Common Customer Reasons to Contact to DNREC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7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Transparency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searches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Alerts as Permits move through phases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Searches by polygon,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77" y="180923"/>
            <a:ext cx="8610600" cy="126523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Act Not on What They Hear, but on What They Understand – </a:t>
            </a:r>
            <a:b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customer must believe they can interact with DNREC in a way that gives them an advantage </a:t>
            </a:r>
            <a:b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37" y="1733428"/>
            <a:ext cx="8229600" cy="4114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 Communications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source for environmental information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638800" y="1446161"/>
            <a:ext cx="1629334" cy="1525639"/>
          </a:xfrm>
          <a:prstGeom prst="wedgeEllipseCallout">
            <a:avLst>
              <a:gd name="adj1" fmla="val 64815"/>
              <a:gd name="adj2" fmla="val -48896"/>
            </a:avLst>
          </a:prstGeom>
          <a:solidFill>
            <a:schemeClr val="accent6">
              <a:lumMod val="75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Where’s the best location to catch flounder ?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022318" y="2743194"/>
            <a:ext cx="1124083" cy="74459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I dispose of expired drugs 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334000" y="3044818"/>
            <a:ext cx="1629335" cy="1451850"/>
          </a:xfrm>
          <a:prstGeom prst="cloud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Ozone level today 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33400" y="2549994"/>
            <a:ext cx="2164077" cy="888627"/>
          </a:xfrm>
          <a:prstGeom prst="wedgeRoundRectCallout">
            <a:avLst>
              <a:gd name="adj1" fmla="val 59117"/>
              <a:gd name="adj2" fmla="val 39297"/>
              <a:gd name="adj3" fmla="val 16667"/>
            </a:avLst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bike paths are available from Port Penn to Newark 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169043" y="5075294"/>
            <a:ext cx="1757927" cy="95574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pollen count for 7/16/14 is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94916" y="3527002"/>
            <a:ext cx="1841044" cy="1415417"/>
          </a:xfrm>
          <a:prstGeom prst="wedgeEllipseCallout">
            <a:avLst>
              <a:gd name="adj1" fmla="val 64295"/>
              <a:gd name="adj2" fmla="val -2937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What’s the environmental compliance score for DuPont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124200" y="3962579"/>
            <a:ext cx="1790700" cy="971550"/>
          </a:xfrm>
          <a:prstGeom prst="wedgeRoundRectCallout">
            <a:avLst>
              <a:gd name="adj1" fmla="val -69895"/>
              <a:gd name="adj2" fmla="val -80522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clams from the Rehoboth Bay edible ?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467600" y="3237824"/>
            <a:ext cx="1500220" cy="1258844"/>
          </a:xfrm>
          <a:prstGeom prst="wedgeEllipseCallout">
            <a:avLst>
              <a:gd name="adj1" fmla="val -58518"/>
              <a:gd name="adj2" fmla="val -68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Eras Light ITC" panose="020B0402030504020804" pitchFamily="34" charset="0"/>
                <a:cs typeface="Times New Roman" panose="02020603050405020304" pitchFamily="18" charset="0"/>
              </a:rPr>
              <a:t>How do I report injured </a:t>
            </a:r>
            <a:r>
              <a:rPr lang="en-US" sz="1600" dirty="0" err="1" smtClean="0">
                <a:solidFill>
                  <a:schemeClr val="bg2">
                    <a:lumMod val="90000"/>
                  </a:schemeClr>
                </a:solidFill>
                <a:latin typeface="Eras Light ITC" panose="020B0402030504020804" pitchFamily="34" charset="0"/>
                <a:cs typeface="Times New Roman" panose="02020603050405020304" pitchFamily="18" charset="0"/>
              </a:rPr>
              <a:t>wildlfe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Eras Light ITC" panose="020B04020305040208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chemeClr val="bg2">
                  <a:lumMod val="90000"/>
                </a:schemeClr>
              </a:solidFill>
              <a:latin typeface="Eras Light ITC" panose="020B0402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 rot="21307894">
            <a:off x="7308389" y="1707796"/>
            <a:ext cx="1596195" cy="1122096"/>
          </a:xfrm>
          <a:prstGeom prst="cloudCallout">
            <a:avLst>
              <a:gd name="adj1" fmla="val 45180"/>
              <a:gd name="adj2" fmla="val 4136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How do I report delict fishing gear?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446493" y="1870256"/>
            <a:ext cx="762000" cy="1745876"/>
          </a:xfrm>
          <a:prstGeom prst="wedgeRectCallout">
            <a:avLst>
              <a:gd name="adj1" fmla="val 83873"/>
              <a:gd name="adj2" fmla="val -6433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How do you report a pipe leak?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31" y="4953000"/>
            <a:ext cx="6902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 Communications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 fishing rated A this week at Herring Creek, click for pictures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There has been a toxic release of XYZ in your area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Bob’s X Store is 100% compliant on air monitoring for 3 months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7499" y="1184551"/>
            <a:ext cx="310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Engagement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34" y="5715000"/>
            <a:ext cx="15811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25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Way to Predict the Future is to Create It -               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mobile interface must make the connection between what information is available to the user and how it can improve their experience</a:t>
            </a:r>
            <a:endParaRPr lang="en-US" sz="22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1" y="1600200"/>
            <a:ext cx="80912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0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Environmental and Economic Outcomes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400" y="2590800"/>
            <a:ext cx="89290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Inspection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sensor data capture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 w/ permit requirements as part of environmental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 data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 analysis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53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269</TotalTime>
  <Words>520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Andalus</vt:lpstr>
      <vt:lpstr>AngsanaUPC</vt:lpstr>
      <vt:lpstr>Arial</vt:lpstr>
      <vt:lpstr>Calibri</vt:lpstr>
      <vt:lpstr>Eras Light ITC</vt:lpstr>
      <vt:lpstr>Times New Roman</vt:lpstr>
      <vt:lpstr>Office Theme</vt:lpstr>
      <vt:lpstr>Permitting, Licensing, Registration &amp; Enforcement Overview</vt:lpstr>
      <vt:lpstr>Real digital transformation occurs when leaders align goals and practices, manage opportunity more than risk and prioritize the future versus retrofit the present* Improving Permitting</vt:lpstr>
      <vt:lpstr>Faster Processing Times</vt:lpstr>
      <vt:lpstr>The Whole is Greater than the Sum of its parts  Connecting Regulation to Environmental Outcomes</vt:lpstr>
      <vt:lpstr>PowerPoint Presentation</vt:lpstr>
      <vt:lpstr>Greater Transparency</vt:lpstr>
      <vt:lpstr>People Act Not on What They Hear, but on What They Understand –  The customer must believe they can interact with DNREC in a way that gives them an advantage  </vt:lpstr>
      <vt:lpstr>The Best Way to Predict the Future is to Create It -                The mobile interface must make the connection between what information is available to the user and how it can improve their experience</vt:lpstr>
      <vt:lpstr>Improved Environmental and Economic Outcomes</vt:lpstr>
      <vt:lpstr>Who’s interested in What ?</vt:lpstr>
      <vt:lpstr>Steps</vt:lpstr>
      <vt:lpstr>Steps</vt:lpstr>
    </vt:vector>
  </TitlesOfParts>
  <Company>DNREC, State of Delaware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Gause, Colleen F (DTI)</dc:creator>
  <cp:lastModifiedBy>Beth Graves</cp:lastModifiedBy>
  <cp:revision>35</cp:revision>
  <dcterms:created xsi:type="dcterms:W3CDTF">2017-08-17T13:58:19Z</dcterms:created>
  <dcterms:modified xsi:type="dcterms:W3CDTF">2017-08-31T16:10:31Z</dcterms:modified>
</cp:coreProperties>
</file>