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0" r:id="rId5"/>
    <p:sldId id="262" r:id="rId6"/>
    <p:sldId id="263" r:id="rId7"/>
    <p:sldId id="264" r:id="rId8"/>
    <p:sldId id="261" r:id="rId9"/>
    <p:sldId id="265"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varScale="1">
        <p:scale>
          <a:sx n="68" d="100"/>
          <a:sy n="68" d="100"/>
        </p:scale>
        <p:origin x="-121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8893184-518A-4342-A1A1-8C9F3EA311BC}" type="datetimeFigureOut">
              <a:rPr lang="en-US" smtClean="0"/>
              <a:t>9/23/2016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23CA0D6-B2EB-4984-A9B3-6A5CF8C8C58F}" type="slidenum">
              <a:rPr lang="en-US" smtClean="0"/>
              <a:t>‹#›</a:t>
            </a:fld>
            <a:endParaRPr lang="en-US"/>
          </a:p>
        </p:txBody>
      </p:sp>
    </p:spTree>
    <p:extLst>
      <p:ext uri="{BB962C8B-B14F-4D97-AF65-F5344CB8AC3E}">
        <p14:creationId xmlns:p14="http://schemas.microsoft.com/office/powerpoint/2010/main" val="56107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privileged</a:t>
            </a:r>
            <a:r>
              <a:rPr lang="en-US" sz="1200" kern="1200" baseline="0" dirty="0" smtClean="0">
                <a:solidFill>
                  <a:schemeClr val="tx1"/>
                </a:solidFill>
                <a:effectLst/>
                <a:latin typeface="+mn-lt"/>
                <a:ea typeface="+mn-ea"/>
                <a:cs typeface="+mn-cs"/>
              </a:rPr>
              <a:t> to have the opportunity to unveil the new E-Enterprise for the Environment website.</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We’ve talked about this for a long time. As many</a:t>
            </a:r>
            <a:r>
              <a:rPr lang="en-US" sz="1200" kern="1200" baseline="0" dirty="0" smtClean="0">
                <a:solidFill>
                  <a:schemeClr val="tx1"/>
                </a:solidFill>
                <a:effectLst/>
                <a:latin typeface="+mn-lt"/>
                <a:ea typeface="+mn-ea"/>
                <a:cs typeface="+mn-cs"/>
              </a:rPr>
              <a:t> of you may know, t</a:t>
            </a:r>
            <a:r>
              <a:rPr lang="en-US" sz="1200" kern="1200" dirty="0" smtClean="0">
                <a:solidFill>
                  <a:schemeClr val="tx1"/>
                </a:solidFill>
                <a:effectLst/>
                <a:latin typeface="+mn-lt"/>
                <a:ea typeface="+mn-ea"/>
                <a:cs typeface="+mn-cs"/>
              </a:rPr>
              <a:t>he site was developed by an ECOS' contractor (overseen by state, EPA and ECOS representatives over </a:t>
            </a:r>
            <a:r>
              <a:rPr lang="en-US" sz="1200" i="1" kern="1200" dirty="0" smtClean="0">
                <a:solidFill>
                  <a:schemeClr val="tx1"/>
                </a:solidFill>
                <a:effectLst/>
                <a:latin typeface="+mn-lt"/>
                <a:ea typeface="+mn-ea"/>
                <a:cs typeface="+mn-cs"/>
              </a:rPr>
              <a:t>many </a:t>
            </a:r>
            <a:r>
              <a:rPr lang="en-US" sz="1200" kern="1200" dirty="0" smtClean="0">
                <a:solidFill>
                  <a:schemeClr val="tx1"/>
                </a:solidFill>
                <a:effectLst/>
                <a:latin typeface="+mn-lt"/>
                <a:ea typeface="+mn-ea"/>
                <a:cs typeface="+mn-cs"/>
              </a:rPr>
              <a:t>months), and is now being maintained by ECOS.</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images have changed in order to l</a:t>
            </a:r>
            <a:r>
              <a:rPr lang="en-US" sz="1200" kern="1200" dirty="0" smtClean="0">
                <a:solidFill>
                  <a:schemeClr val="tx1"/>
                </a:solidFill>
                <a:effectLst/>
                <a:latin typeface="+mn-lt"/>
                <a:ea typeface="+mn-ea"/>
                <a:cs typeface="+mn-cs"/>
              </a:rPr>
              <a:t>everage the use of the logo</a:t>
            </a:r>
            <a:r>
              <a:rPr lang="en-US" sz="1200" kern="1200" baseline="0" dirty="0" smtClean="0">
                <a:solidFill>
                  <a:schemeClr val="tx1"/>
                </a:solidFill>
                <a:effectLst/>
                <a:latin typeface="+mn-lt"/>
                <a:ea typeface="+mn-ea"/>
                <a:cs typeface="+mn-cs"/>
              </a:rPr>
              <a:t> and the whole look and feel has been made c</a:t>
            </a:r>
            <a:r>
              <a:rPr lang="en-US" sz="1200" kern="1200" dirty="0" smtClean="0">
                <a:solidFill>
                  <a:schemeClr val="tx1"/>
                </a:solidFill>
                <a:effectLst/>
                <a:latin typeface="+mn-lt"/>
                <a:ea typeface="+mn-ea"/>
                <a:cs typeface="+mn-cs"/>
              </a:rPr>
              <a:t>urrent with where web design trends are and appear to be going. This is a</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oint of departure from what EPA,</a:t>
            </a:r>
            <a:r>
              <a:rPr lang="en-US" sz="1200" kern="1200" baseline="0" dirty="0" smtClean="0">
                <a:solidFill>
                  <a:schemeClr val="tx1"/>
                </a:solidFill>
                <a:effectLst/>
                <a:latin typeface="+mn-lt"/>
                <a:ea typeface="+mn-ea"/>
                <a:cs typeface="+mn-cs"/>
              </a:rPr>
              <a:t> ECOS,</a:t>
            </a:r>
            <a:r>
              <a:rPr lang="en-US" sz="1200" kern="1200" dirty="0" smtClean="0">
                <a:solidFill>
                  <a:schemeClr val="tx1"/>
                </a:solidFill>
                <a:effectLst/>
                <a:latin typeface="+mn-lt"/>
                <a:ea typeface="+mn-ea"/>
                <a:cs typeface="+mn-cs"/>
              </a:rPr>
              <a:t> and E-Enterprise</a:t>
            </a:r>
            <a:r>
              <a:rPr lang="en-US" sz="1200" kern="1200" baseline="0" dirty="0" smtClean="0">
                <a:solidFill>
                  <a:schemeClr val="tx1"/>
                </a:solidFill>
                <a:effectLst/>
                <a:latin typeface="+mn-lt"/>
                <a:ea typeface="+mn-ea"/>
                <a:cs typeface="+mn-cs"/>
              </a:rPr>
              <a:t> members</a:t>
            </a:r>
            <a:r>
              <a:rPr lang="en-US" sz="1200" kern="1200" dirty="0" smtClean="0">
                <a:solidFill>
                  <a:schemeClr val="tx1"/>
                </a:solidFill>
                <a:effectLst/>
                <a:latin typeface="+mn-lt"/>
                <a:ea typeface="+mn-ea"/>
                <a:cs typeface="+mn-cs"/>
              </a:rPr>
              <a:t> saw before. E-Enterprise is supposed to reflect “streamline” and “modern” and the new website design was developed to align with this charge.</a:t>
            </a:r>
            <a:endParaRPr lang="en-US" dirty="0"/>
          </a:p>
        </p:txBody>
      </p:sp>
      <p:sp>
        <p:nvSpPr>
          <p:cNvPr id="4" name="Slide Number Placeholder 3"/>
          <p:cNvSpPr>
            <a:spLocks noGrp="1"/>
          </p:cNvSpPr>
          <p:nvPr>
            <p:ph type="sldNum" sz="quarter" idx="10"/>
          </p:nvPr>
        </p:nvSpPr>
        <p:spPr/>
        <p:txBody>
          <a:bodyPr/>
          <a:lstStyle/>
          <a:p>
            <a:fld id="{E23CA0D6-B2EB-4984-A9B3-6A5CF8C8C58F}" type="slidenum">
              <a:rPr lang="en-US" smtClean="0"/>
              <a:t>1</a:t>
            </a:fld>
            <a:endParaRPr lang="en-US"/>
          </a:p>
        </p:txBody>
      </p:sp>
    </p:spTree>
    <p:extLst>
      <p:ext uri="{BB962C8B-B14F-4D97-AF65-F5344CB8AC3E}">
        <p14:creationId xmlns:p14="http://schemas.microsoft.com/office/powerpoint/2010/main" val="395164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Features: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 Three "user-based" information pages- for citizens, co-regulators, and the regulated community.</a:t>
            </a:r>
            <a:r>
              <a:rPr lang="en-US" sz="1200" kern="1200" baseline="0" dirty="0" smtClean="0">
                <a:solidFill>
                  <a:schemeClr val="tx1"/>
                </a:solidFill>
                <a:effectLst/>
                <a:latin typeface="+mn-lt"/>
                <a:ea typeface="+mn-ea"/>
                <a:cs typeface="+mn-cs"/>
              </a:rPr>
              <a:t> Each page includes details about the benefits E-Enterprise – our new way of doing business in a joint partnership manner – benefits them.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3CA0D6-B2EB-4984-A9B3-6A5CF8C8C58F}" type="slidenum">
              <a:rPr lang="en-US" smtClean="0"/>
              <a:t>2</a:t>
            </a:fld>
            <a:endParaRPr lang="en-US"/>
          </a:p>
        </p:txBody>
      </p:sp>
    </p:spTree>
    <p:extLst>
      <p:ext uri="{BB962C8B-B14F-4D97-AF65-F5344CB8AC3E}">
        <p14:creationId xmlns:p14="http://schemas.microsoft.com/office/powerpoint/2010/main" val="249311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About Us page that describes how we use the E-Enterprise model to drive systemic</a:t>
            </a:r>
            <a:r>
              <a:rPr lang="en-US" baseline="0" dirty="0" smtClean="0"/>
              <a:t> reform, enhance services, and improve environmental outcomes. This page also lists the members of the various E-Enterprise governing bodies (EELC, EE Executive Committee, EE and Exchange Network Management Board, and the EE and Exchange Network Interoperability and Operations Team). </a:t>
            </a:r>
          </a:p>
          <a:p>
            <a:endParaRPr lang="en-US" baseline="0" dirty="0" smtClean="0"/>
          </a:p>
          <a:p>
            <a:r>
              <a:rPr lang="en-US" baseline="0" dirty="0" smtClean="0"/>
              <a:t>I would encourage anyone that is interested in getting more involved with E-Enterprise to get in touch with any of the members and we will find a way to get you involved. We would love to have you!</a:t>
            </a:r>
            <a:endParaRPr lang="en-US" dirty="0"/>
          </a:p>
        </p:txBody>
      </p:sp>
      <p:sp>
        <p:nvSpPr>
          <p:cNvPr id="4" name="Slide Number Placeholder 3"/>
          <p:cNvSpPr>
            <a:spLocks noGrp="1"/>
          </p:cNvSpPr>
          <p:nvPr>
            <p:ph type="sldNum" sz="quarter" idx="10"/>
          </p:nvPr>
        </p:nvSpPr>
        <p:spPr/>
        <p:txBody>
          <a:bodyPr/>
          <a:lstStyle/>
          <a:p>
            <a:fld id="{E23CA0D6-B2EB-4984-A9B3-6A5CF8C8C58F}" type="slidenum">
              <a:rPr lang="en-US" smtClean="0"/>
              <a:t>3</a:t>
            </a:fld>
            <a:endParaRPr lang="en-US"/>
          </a:p>
        </p:txBody>
      </p:sp>
    </p:spTree>
    <p:extLst>
      <p:ext uri="{BB962C8B-B14F-4D97-AF65-F5344CB8AC3E}">
        <p14:creationId xmlns:p14="http://schemas.microsoft.com/office/powerpoint/2010/main" val="321128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interested in finding out information about the E-Enterprise projects, simply click on the Our Projects link. There you will find the current projects have been categorized by topic – Air, Water, Land, Shared Services, Advanced Monitoring, and Program Modernization. The project fact sheets and co-chair contact information is provided to give you general details about the projects.</a:t>
            </a:r>
            <a:endParaRPr lang="en-US" dirty="0"/>
          </a:p>
        </p:txBody>
      </p:sp>
      <p:sp>
        <p:nvSpPr>
          <p:cNvPr id="4" name="Slide Number Placeholder 3"/>
          <p:cNvSpPr>
            <a:spLocks noGrp="1"/>
          </p:cNvSpPr>
          <p:nvPr>
            <p:ph type="sldNum" sz="quarter" idx="10"/>
          </p:nvPr>
        </p:nvSpPr>
        <p:spPr/>
        <p:txBody>
          <a:bodyPr/>
          <a:lstStyle/>
          <a:p>
            <a:fld id="{E23CA0D6-B2EB-4984-A9B3-6A5CF8C8C58F}" type="slidenum">
              <a:rPr lang="en-US" smtClean="0"/>
              <a:t>4</a:t>
            </a:fld>
            <a:endParaRPr lang="en-US"/>
          </a:p>
        </p:txBody>
      </p:sp>
    </p:spTree>
    <p:extLst>
      <p:ext uri="{BB962C8B-B14F-4D97-AF65-F5344CB8AC3E}">
        <p14:creationId xmlns:p14="http://schemas.microsoft.com/office/powerpoint/2010/main" val="37022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Local Government Portal project includes work along two major tracks: 1) a model state-level regulatory portal that each state may configure and deploy, and 2) a foundational E-Enterprise-level solution.  The state and federal applications will be configured to link and complement each other.  </a:t>
            </a:r>
          </a:p>
          <a:p>
            <a:r>
              <a:rPr lang="en-US" dirty="0" smtClean="0"/>
              <a:t> </a:t>
            </a:r>
          </a:p>
          <a:p>
            <a:r>
              <a:rPr lang="en-US" i="0" baseline="0" dirty="0" smtClean="0"/>
              <a:t>The E-Enterprise portal includes many tools and widgets; the one labelled Resources for Local Communities we refer to as the Local Government Component.</a:t>
            </a:r>
          </a:p>
          <a:p>
            <a:endParaRPr lang="en-US" i="0" baseline="0" dirty="0" smtClean="0"/>
          </a:p>
          <a:p>
            <a:pPr defTabSz="931774">
              <a:defRPr/>
            </a:pPr>
            <a:r>
              <a:rPr lang="en-US" dirty="0"/>
              <a:t>The resources in the LGP are </a:t>
            </a:r>
            <a:r>
              <a:rPr lang="en-US" b="1" dirty="0"/>
              <a:t>compiled</a:t>
            </a:r>
            <a:r>
              <a:rPr lang="en-US" dirty="0"/>
              <a:t> by agency staff to represent all the state, federal and NGA resources applicable to environmental issues that are available to local governments.  This “curation” of all applicable resources by agency staff is what differentiates this tool from what user can gain from a simple Google search.</a:t>
            </a:r>
          </a:p>
          <a:p>
            <a:endParaRPr lang="en-US" i="0" dirty="0"/>
          </a:p>
        </p:txBody>
      </p:sp>
      <p:sp>
        <p:nvSpPr>
          <p:cNvPr id="4" name="Slide Number Placeholder 3"/>
          <p:cNvSpPr>
            <a:spLocks noGrp="1"/>
          </p:cNvSpPr>
          <p:nvPr>
            <p:ph type="sldNum" sz="quarter" idx="10"/>
          </p:nvPr>
        </p:nvSpPr>
        <p:spPr/>
        <p:txBody>
          <a:bodyPr/>
          <a:lstStyle/>
          <a:p>
            <a:fld id="{0923F956-168C-442F-8114-2BCA6471B236}" type="slidenum">
              <a:rPr lang="en-US" smtClean="0"/>
              <a:pPr/>
              <a:t>5</a:t>
            </a:fld>
            <a:endParaRPr lang="en-US"/>
          </a:p>
        </p:txBody>
      </p:sp>
    </p:spTree>
    <p:extLst>
      <p:ext uri="{BB962C8B-B14F-4D97-AF65-F5344CB8AC3E}">
        <p14:creationId xmlns:p14="http://schemas.microsoft.com/office/powerpoint/2010/main" val="251236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Funded by an Exchange Network grant, Missouri DNR and state partner Arizona DEQ are developing a scalable state local government portal “template”.  </a:t>
            </a:r>
          </a:p>
          <a:p>
            <a:pPr marL="174708" indent="-174708">
              <a:buFont typeface="Arial" panose="020B0604020202020204" pitchFamily="34" charset="0"/>
              <a:buChar char="•"/>
            </a:pPr>
            <a:r>
              <a:rPr lang="en-US" dirty="0"/>
              <a:t>This application can be hosted on any state agency website to provide tribes and local governments with customized access to tools and resources. </a:t>
            </a:r>
          </a:p>
          <a:p>
            <a:pPr marL="174708" indent="-174708">
              <a:buFont typeface="Arial" panose="020B0604020202020204" pitchFamily="34" charset="0"/>
              <a:buChar char="•"/>
            </a:pPr>
            <a:r>
              <a:rPr lang="en-US" dirty="0"/>
              <a:t>It will include an interactive wastewater and drinking water “wizard,” a link to the E-Enterprise Portal, and a web service that shares state resources to the E-Enterprise portal. </a:t>
            </a:r>
          </a:p>
          <a:p>
            <a:pPr marL="174708" indent="-174708" defTabSz="931774">
              <a:buFont typeface="Arial" panose="020B0604020202020204" pitchFamily="34" charset="0"/>
              <a:buChar char="•"/>
              <a:defRPr/>
            </a:pPr>
            <a:r>
              <a:rPr lang="en-US" dirty="0"/>
              <a:t>The Missouri development team is developing the application using agile methodology, and using input from testing sessions with local governments and partners.   (Examples: MRWA, MPUA, MML, </a:t>
            </a:r>
            <a:r>
              <a:rPr lang="en-US" dirty="0" err="1"/>
              <a:t>Dept</a:t>
            </a:r>
            <a:r>
              <a:rPr lang="en-US" dirty="0"/>
              <a:t> of Economic Development, USDA RD, EPA, </a:t>
            </a:r>
            <a:r>
              <a:rPr lang="en-US" dirty="0" err="1"/>
              <a:t>etc</a:t>
            </a:r>
            <a:r>
              <a:rPr lang="en-US" dirty="0"/>
              <a:t>)</a:t>
            </a:r>
          </a:p>
          <a:p>
            <a:endParaRPr lang="en-US" dirty="0"/>
          </a:p>
        </p:txBody>
      </p:sp>
      <p:sp>
        <p:nvSpPr>
          <p:cNvPr id="4" name="Slide Number Placeholder 3"/>
          <p:cNvSpPr>
            <a:spLocks noGrp="1"/>
          </p:cNvSpPr>
          <p:nvPr>
            <p:ph type="sldNum" sz="quarter" idx="10"/>
          </p:nvPr>
        </p:nvSpPr>
        <p:spPr/>
        <p:txBody>
          <a:bodyPr/>
          <a:lstStyle/>
          <a:p>
            <a:fld id="{B5D973F2-FF97-4512-8ED7-6F77CD1E0625}" type="slidenum">
              <a:rPr lang="en-US" smtClean="0"/>
              <a:t>6</a:t>
            </a:fld>
            <a:endParaRPr lang="en-US"/>
          </a:p>
        </p:txBody>
      </p:sp>
    </p:spTree>
    <p:extLst>
      <p:ext uri="{BB962C8B-B14F-4D97-AF65-F5344CB8AC3E}">
        <p14:creationId xmlns:p14="http://schemas.microsoft.com/office/powerpoint/2010/main" val="315622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wizard is the star of the state portal.  Shown here are screenshots of an early version. </a:t>
            </a:r>
          </a:p>
          <a:p>
            <a:pPr marL="174708" indent="-174708">
              <a:buFont typeface="Arial" panose="020B0604020202020204" pitchFamily="34" charset="0"/>
              <a:buChar char="•"/>
            </a:pPr>
            <a:r>
              <a:rPr lang="en-US" dirty="0"/>
              <a:t>The user will open a new assessment and step through a series of questions about drinking water or wastewater.  Questions assess technical, managerial and financial aspects of the community’s systems. </a:t>
            </a:r>
          </a:p>
          <a:p>
            <a:pPr marL="174708" indent="-174708" defTabSz="931774">
              <a:buFont typeface="Arial" panose="020B0604020202020204" pitchFamily="34" charset="0"/>
              <a:buChar char="•"/>
              <a:defRPr/>
            </a:pPr>
            <a:r>
              <a:rPr lang="en-US" dirty="0"/>
              <a:t>Once through all the questions, the use can click “View/Print” to open a report that lists recommendations and resources based on the community’s unique situation. The recommendations report details actions the city can take to improve the operation and sustainability of their systems, and begin to proactively plan to meet future infrastructure needs.</a:t>
            </a:r>
          </a:p>
          <a:p>
            <a:pPr defTabSz="931774">
              <a:defRPr/>
            </a:pPr>
            <a:endParaRPr lang="en-US" dirty="0"/>
          </a:p>
          <a:p>
            <a:pPr defTabSz="931774">
              <a:defRPr/>
            </a:pPr>
            <a:r>
              <a:rPr lang="en-US" dirty="0"/>
              <a:t>We expect to have a liv version online for soft release in December, and will make refinements through </a:t>
            </a:r>
            <a:r>
              <a:rPr lang="en-US" dirty="0" err="1"/>
              <a:t>theremainder</a:t>
            </a:r>
            <a:r>
              <a:rPr lang="en-US" dirty="0"/>
              <a:t> of our </a:t>
            </a:r>
            <a:r>
              <a:rPr lang="en-US" dirty="0" err="1"/>
              <a:t>Exchnage</a:t>
            </a:r>
            <a:r>
              <a:rPr lang="en-US" dirty="0"/>
              <a:t> Network grant with final release and promotion in April 2017.</a:t>
            </a:r>
          </a:p>
          <a:p>
            <a:r>
              <a:rPr lang="en-US" dirty="0"/>
              <a:t> </a:t>
            </a:r>
          </a:p>
        </p:txBody>
      </p:sp>
      <p:sp>
        <p:nvSpPr>
          <p:cNvPr id="4" name="Slide Number Placeholder 3"/>
          <p:cNvSpPr>
            <a:spLocks noGrp="1"/>
          </p:cNvSpPr>
          <p:nvPr>
            <p:ph type="sldNum" sz="quarter" idx="10"/>
          </p:nvPr>
        </p:nvSpPr>
        <p:spPr/>
        <p:txBody>
          <a:bodyPr/>
          <a:lstStyle/>
          <a:p>
            <a:fld id="{B5D973F2-FF97-4512-8ED7-6F77CD1E0625}" type="slidenum">
              <a:rPr lang="en-US" smtClean="0"/>
              <a:t>7</a:t>
            </a:fld>
            <a:endParaRPr lang="en-US"/>
          </a:p>
        </p:txBody>
      </p:sp>
    </p:spTree>
    <p:extLst>
      <p:ext uri="{BB962C8B-B14F-4D97-AF65-F5344CB8AC3E}">
        <p14:creationId xmlns:p14="http://schemas.microsoft.com/office/powerpoint/2010/main" val="315622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Towards</a:t>
            </a:r>
            <a:r>
              <a:rPr lang="en-US" baseline="0" dirty="0" smtClean="0"/>
              <a:t> the bottom of the page, you will find links to the Exchange Network and the E-Enterprise Portal.</a:t>
            </a:r>
          </a:p>
          <a:p>
            <a:endParaRPr lang="en-US" baseline="0" dirty="0" smtClean="0"/>
          </a:p>
          <a:p>
            <a:r>
              <a:rPr lang="en-US" baseline="0" dirty="0" smtClean="0"/>
              <a:t>The Local Government Portal I briefly explained will be one component of the larger E-Enterprise Portal. </a:t>
            </a:r>
          </a:p>
          <a:p>
            <a:endParaRPr lang="en-US" baseline="0" dirty="0" smtClean="0"/>
          </a:p>
        </p:txBody>
      </p:sp>
      <p:sp>
        <p:nvSpPr>
          <p:cNvPr id="4" name="Slide Number Placeholder 3"/>
          <p:cNvSpPr>
            <a:spLocks noGrp="1"/>
          </p:cNvSpPr>
          <p:nvPr>
            <p:ph type="sldNum" sz="quarter" idx="10"/>
          </p:nvPr>
        </p:nvSpPr>
        <p:spPr/>
        <p:txBody>
          <a:bodyPr/>
          <a:lstStyle/>
          <a:p>
            <a:fld id="{E23CA0D6-B2EB-4984-A9B3-6A5CF8C8C58F}" type="slidenum">
              <a:rPr lang="en-US" smtClean="0"/>
              <a:t>8</a:t>
            </a:fld>
            <a:endParaRPr lang="en-US"/>
          </a:p>
        </p:txBody>
      </p:sp>
    </p:spTree>
    <p:extLst>
      <p:ext uri="{BB962C8B-B14F-4D97-AF65-F5344CB8AC3E}">
        <p14:creationId xmlns:p14="http://schemas.microsoft.com/office/powerpoint/2010/main" val="1098654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Things are definitely coming together and it is exciting! Great job to everyone that has been involved to get us to this point and I look forward to working with those that come on board in the near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E-enterprisefortheenvironment.net</a:t>
            </a:r>
            <a:endParaRPr lang="en-US" b="1" dirty="0" smtClean="0"/>
          </a:p>
        </p:txBody>
      </p:sp>
      <p:sp>
        <p:nvSpPr>
          <p:cNvPr id="4" name="Slide Number Placeholder 3"/>
          <p:cNvSpPr>
            <a:spLocks noGrp="1"/>
          </p:cNvSpPr>
          <p:nvPr>
            <p:ph type="sldNum" sz="quarter" idx="10"/>
          </p:nvPr>
        </p:nvSpPr>
        <p:spPr/>
        <p:txBody>
          <a:bodyPr/>
          <a:lstStyle/>
          <a:p>
            <a:fld id="{E23CA0D6-B2EB-4984-A9B3-6A5CF8C8C58F}" type="slidenum">
              <a:rPr lang="en-US" smtClean="0"/>
              <a:t>9</a:t>
            </a:fld>
            <a:endParaRPr lang="en-US"/>
          </a:p>
        </p:txBody>
      </p:sp>
    </p:spTree>
    <p:extLst>
      <p:ext uri="{BB962C8B-B14F-4D97-AF65-F5344CB8AC3E}">
        <p14:creationId xmlns:p14="http://schemas.microsoft.com/office/powerpoint/2010/main" val="122991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CB53D3-8D84-46E7-A3C1-7626DE0FC622}"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D73CE-5B6F-42F3-A540-FC2945B6E82B}" type="slidenum">
              <a:rPr lang="en-US" smtClean="0"/>
              <a:t>‹#›</a:t>
            </a:fld>
            <a:endParaRPr lang="en-US"/>
          </a:p>
        </p:txBody>
      </p:sp>
    </p:spTree>
    <p:extLst>
      <p:ext uri="{BB962C8B-B14F-4D97-AF65-F5344CB8AC3E}">
        <p14:creationId xmlns:p14="http://schemas.microsoft.com/office/powerpoint/2010/main" val="10169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B53D3-8D84-46E7-A3C1-7626DE0FC622}"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D73CE-5B6F-42F3-A540-FC2945B6E82B}" type="slidenum">
              <a:rPr lang="en-US" smtClean="0"/>
              <a:t>‹#›</a:t>
            </a:fld>
            <a:endParaRPr lang="en-US"/>
          </a:p>
        </p:txBody>
      </p:sp>
    </p:spTree>
    <p:extLst>
      <p:ext uri="{BB962C8B-B14F-4D97-AF65-F5344CB8AC3E}">
        <p14:creationId xmlns:p14="http://schemas.microsoft.com/office/powerpoint/2010/main" val="377480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B53D3-8D84-46E7-A3C1-7626DE0FC622}"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D73CE-5B6F-42F3-A540-FC2945B6E82B}" type="slidenum">
              <a:rPr lang="en-US" smtClean="0"/>
              <a:t>‹#›</a:t>
            </a:fld>
            <a:endParaRPr lang="en-US"/>
          </a:p>
        </p:txBody>
      </p:sp>
    </p:spTree>
    <p:extLst>
      <p:ext uri="{BB962C8B-B14F-4D97-AF65-F5344CB8AC3E}">
        <p14:creationId xmlns:p14="http://schemas.microsoft.com/office/powerpoint/2010/main" val="114008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B53D3-8D84-46E7-A3C1-7626DE0FC622}"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D73CE-5B6F-42F3-A540-FC2945B6E82B}" type="slidenum">
              <a:rPr lang="en-US" smtClean="0"/>
              <a:t>‹#›</a:t>
            </a:fld>
            <a:endParaRPr lang="en-US"/>
          </a:p>
        </p:txBody>
      </p:sp>
    </p:spTree>
    <p:extLst>
      <p:ext uri="{BB962C8B-B14F-4D97-AF65-F5344CB8AC3E}">
        <p14:creationId xmlns:p14="http://schemas.microsoft.com/office/powerpoint/2010/main" val="295328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B53D3-8D84-46E7-A3C1-7626DE0FC622}"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D73CE-5B6F-42F3-A540-FC2945B6E82B}" type="slidenum">
              <a:rPr lang="en-US" smtClean="0"/>
              <a:t>‹#›</a:t>
            </a:fld>
            <a:endParaRPr lang="en-US"/>
          </a:p>
        </p:txBody>
      </p:sp>
    </p:spTree>
    <p:extLst>
      <p:ext uri="{BB962C8B-B14F-4D97-AF65-F5344CB8AC3E}">
        <p14:creationId xmlns:p14="http://schemas.microsoft.com/office/powerpoint/2010/main" val="198068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B53D3-8D84-46E7-A3C1-7626DE0FC622}"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D73CE-5B6F-42F3-A540-FC2945B6E82B}" type="slidenum">
              <a:rPr lang="en-US" smtClean="0"/>
              <a:t>‹#›</a:t>
            </a:fld>
            <a:endParaRPr lang="en-US"/>
          </a:p>
        </p:txBody>
      </p:sp>
    </p:spTree>
    <p:extLst>
      <p:ext uri="{BB962C8B-B14F-4D97-AF65-F5344CB8AC3E}">
        <p14:creationId xmlns:p14="http://schemas.microsoft.com/office/powerpoint/2010/main" val="326912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B53D3-8D84-46E7-A3C1-7626DE0FC622}" type="datetimeFigureOut">
              <a:rPr lang="en-US" smtClean="0"/>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AD73CE-5B6F-42F3-A540-FC2945B6E82B}" type="slidenum">
              <a:rPr lang="en-US" smtClean="0"/>
              <a:t>‹#›</a:t>
            </a:fld>
            <a:endParaRPr lang="en-US"/>
          </a:p>
        </p:txBody>
      </p:sp>
    </p:spTree>
    <p:extLst>
      <p:ext uri="{BB962C8B-B14F-4D97-AF65-F5344CB8AC3E}">
        <p14:creationId xmlns:p14="http://schemas.microsoft.com/office/powerpoint/2010/main" val="68116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B53D3-8D84-46E7-A3C1-7626DE0FC622}" type="datetimeFigureOut">
              <a:rPr lang="en-US" smtClean="0"/>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D73CE-5B6F-42F3-A540-FC2945B6E82B}" type="slidenum">
              <a:rPr lang="en-US" smtClean="0"/>
              <a:t>‹#›</a:t>
            </a:fld>
            <a:endParaRPr lang="en-US"/>
          </a:p>
        </p:txBody>
      </p:sp>
    </p:spTree>
    <p:extLst>
      <p:ext uri="{BB962C8B-B14F-4D97-AF65-F5344CB8AC3E}">
        <p14:creationId xmlns:p14="http://schemas.microsoft.com/office/powerpoint/2010/main" val="146191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B53D3-8D84-46E7-A3C1-7626DE0FC622}" type="datetimeFigureOut">
              <a:rPr lang="en-US" smtClean="0"/>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D73CE-5B6F-42F3-A540-FC2945B6E82B}" type="slidenum">
              <a:rPr lang="en-US" smtClean="0"/>
              <a:t>‹#›</a:t>
            </a:fld>
            <a:endParaRPr lang="en-US"/>
          </a:p>
        </p:txBody>
      </p:sp>
    </p:spTree>
    <p:extLst>
      <p:ext uri="{BB962C8B-B14F-4D97-AF65-F5344CB8AC3E}">
        <p14:creationId xmlns:p14="http://schemas.microsoft.com/office/powerpoint/2010/main" val="272063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B53D3-8D84-46E7-A3C1-7626DE0FC622}"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D73CE-5B6F-42F3-A540-FC2945B6E82B}" type="slidenum">
              <a:rPr lang="en-US" smtClean="0"/>
              <a:t>‹#›</a:t>
            </a:fld>
            <a:endParaRPr lang="en-US"/>
          </a:p>
        </p:txBody>
      </p:sp>
    </p:spTree>
    <p:extLst>
      <p:ext uri="{BB962C8B-B14F-4D97-AF65-F5344CB8AC3E}">
        <p14:creationId xmlns:p14="http://schemas.microsoft.com/office/powerpoint/2010/main" val="156356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B53D3-8D84-46E7-A3C1-7626DE0FC622}"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D73CE-5B6F-42F3-A540-FC2945B6E82B}" type="slidenum">
              <a:rPr lang="en-US" smtClean="0"/>
              <a:t>‹#›</a:t>
            </a:fld>
            <a:endParaRPr lang="en-US"/>
          </a:p>
        </p:txBody>
      </p:sp>
    </p:spTree>
    <p:extLst>
      <p:ext uri="{BB962C8B-B14F-4D97-AF65-F5344CB8AC3E}">
        <p14:creationId xmlns:p14="http://schemas.microsoft.com/office/powerpoint/2010/main" val="283939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B53D3-8D84-46E7-A3C1-7626DE0FC622}" type="datetimeFigureOut">
              <a:rPr lang="en-US" smtClean="0"/>
              <a:t>9/23/2016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D73CE-5B6F-42F3-A540-FC2945B6E82B}" type="slidenum">
              <a:rPr lang="en-US" smtClean="0"/>
              <a:t>‹#›</a:t>
            </a:fld>
            <a:endParaRPr lang="en-US"/>
          </a:p>
        </p:txBody>
      </p:sp>
    </p:spTree>
    <p:extLst>
      <p:ext uri="{BB962C8B-B14F-4D97-AF65-F5344CB8AC3E}">
        <p14:creationId xmlns:p14="http://schemas.microsoft.com/office/powerpoint/2010/main" val="422178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8305800" cy="664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9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2238" y="234176"/>
            <a:ext cx="2362200" cy="830997"/>
          </a:xfrm>
          <a:prstGeom prst="rect">
            <a:avLst/>
          </a:prstGeom>
        </p:spPr>
        <p:txBody>
          <a:bodyPr wrap="square">
            <a:spAutoFit/>
          </a:bodyPr>
          <a:lstStyle/>
          <a:p>
            <a:r>
              <a:rPr lang="en-US" sz="2400" b="1" dirty="0" smtClean="0">
                <a:solidFill>
                  <a:schemeClr val="accent5"/>
                </a:solidFill>
              </a:rPr>
              <a:t>Regulated Community</a:t>
            </a:r>
            <a:endParaRPr lang="en-US" sz="2400" dirty="0"/>
          </a:p>
        </p:txBody>
      </p:sp>
      <p:sp>
        <p:nvSpPr>
          <p:cNvPr id="6" name="Rectangle 5"/>
          <p:cNvSpPr/>
          <p:nvPr/>
        </p:nvSpPr>
        <p:spPr>
          <a:xfrm>
            <a:off x="2354837" y="3348334"/>
            <a:ext cx="2057400" cy="461665"/>
          </a:xfrm>
          <a:prstGeom prst="rect">
            <a:avLst/>
          </a:prstGeom>
        </p:spPr>
        <p:txBody>
          <a:bodyPr wrap="square">
            <a:spAutoFit/>
          </a:bodyPr>
          <a:lstStyle/>
          <a:p>
            <a:r>
              <a:rPr lang="en-US" sz="2400" b="1" dirty="0" smtClean="0">
                <a:solidFill>
                  <a:schemeClr val="accent5"/>
                </a:solidFill>
              </a:rPr>
              <a:t>Co-Regulators</a:t>
            </a:r>
            <a:endParaRPr lang="en-US" sz="2400" dirty="0"/>
          </a:p>
        </p:txBody>
      </p:sp>
      <p:sp>
        <p:nvSpPr>
          <p:cNvPr id="7" name="Rectangle 6"/>
          <p:cNvSpPr/>
          <p:nvPr/>
        </p:nvSpPr>
        <p:spPr>
          <a:xfrm>
            <a:off x="4729844" y="6048052"/>
            <a:ext cx="2362200" cy="461665"/>
          </a:xfrm>
          <a:prstGeom prst="rect">
            <a:avLst/>
          </a:prstGeom>
        </p:spPr>
        <p:txBody>
          <a:bodyPr wrap="square">
            <a:spAutoFit/>
          </a:bodyPr>
          <a:lstStyle/>
          <a:p>
            <a:r>
              <a:rPr lang="en-US" sz="2400" b="1" dirty="0" smtClean="0">
                <a:solidFill>
                  <a:schemeClr val="accent5"/>
                </a:solidFill>
              </a:rPr>
              <a:t>Citizens</a:t>
            </a:r>
            <a:endParaRPr lang="en-US" sz="2400" dirty="0"/>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61"/>
          <a:stretch/>
        </p:blipFill>
        <p:spPr bwMode="auto">
          <a:xfrm>
            <a:off x="18788" y="0"/>
            <a:ext cx="4393449" cy="307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052"/>
          <a:stretch/>
        </p:blipFill>
        <p:spPr bwMode="auto">
          <a:xfrm>
            <a:off x="4416158" y="1905000"/>
            <a:ext cx="4423041" cy="309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508" b="7977"/>
          <a:stretch/>
        </p:blipFill>
        <p:spPr bwMode="auto">
          <a:xfrm>
            <a:off x="304800" y="3976677"/>
            <a:ext cx="4393449" cy="283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33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
            <a:ext cx="8534400" cy="682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11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5000" y="228600"/>
            <a:ext cx="2362200" cy="461665"/>
          </a:xfrm>
          <a:prstGeom prst="rect">
            <a:avLst/>
          </a:prstGeom>
        </p:spPr>
        <p:txBody>
          <a:bodyPr wrap="square">
            <a:spAutoFit/>
          </a:bodyPr>
          <a:lstStyle/>
          <a:p>
            <a:r>
              <a:rPr lang="en-US" sz="2400" b="1" dirty="0" smtClean="0">
                <a:solidFill>
                  <a:schemeClr val="accent5"/>
                </a:solidFill>
              </a:rPr>
              <a:t>Our Projects</a:t>
            </a:r>
            <a:endParaRPr lang="en-US" sz="2400" dirty="0"/>
          </a:p>
        </p:txBody>
      </p:sp>
      <p:sp>
        <p:nvSpPr>
          <p:cNvPr id="6" name="Rectangle 5"/>
          <p:cNvSpPr/>
          <p:nvPr/>
        </p:nvSpPr>
        <p:spPr>
          <a:xfrm>
            <a:off x="19050" y="4876800"/>
            <a:ext cx="2362200" cy="1200329"/>
          </a:xfrm>
          <a:prstGeom prst="rect">
            <a:avLst/>
          </a:prstGeom>
        </p:spPr>
        <p:txBody>
          <a:bodyPr wrap="square">
            <a:spAutoFit/>
          </a:bodyPr>
          <a:lstStyle/>
          <a:p>
            <a:r>
              <a:rPr lang="en-US" sz="2400" b="1" dirty="0" smtClean="0">
                <a:solidFill>
                  <a:schemeClr val="accent5"/>
                </a:solidFill>
              </a:rPr>
              <a:t>Local Government Portal</a:t>
            </a:r>
            <a:endParaRPr lang="en-US" sz="2400" dirty="0"/>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56" y="79917"/>
            <a:ext cx="5049644" cy="334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05000" y="3048000"/>
            <a:ext cx="7077075" cy="360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74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9" descr="D:\Users\nrhumph\AppData\Local\Microsoft\Windows\Temporary Internet Files\Content.IE5\70YRVD06\user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70436"/>
            <a:ext cx="534898" cy="590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500" y="2422892"/>
            <a:ext cx="2649349" cy="74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itle 1"/>
          <p:cNvSpPr txBox="1">
            <a:spLocks/>
          </p:cNvSpPr>
          <p:nvPr/>
        </p:nvSpPr>
        <p:spPr bwMode="auto">
          <a:xfrm>
            <a:off x="152827" y="415613"/>
            <a:ext cx="871023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r>
              <a:rPr lang="en-US" sz="4000" kern="0" dirty="0" smtClean="0">
                <a:solidFill>
                  <a:schemeClr val="tx1"/>
                </a:solidFill>
              </a:rPr>
              <a:t> Local Government Portal </a:t>
            </a:r>
            <a:endParaRPr lang="en-US" sz="4000" kern="0" dirty="0">
              <a:solidFill>
                <a:schemeClr val="tx1"/>
              </a:solidFill>
            </a:endParaRPr>
          </a:p>
        </p:txBody>
      </p:sp>
      <p:sp>
        <p:nvSpPr>
          <p:cNvPr id="5" name="TextBox 4"/>
          <p:cNvSpPr txBox="1"/>
          <p:nvPr/>
        </p:nvSpPr>
        <p:spPr>
          <a:xfrm>
            <a:off x="6479890" y="2808606"/>
            <a:ext cx="1804440" cy="461665"/>
          </a:xfrm>
          <a:prstGeom prst="rect">
            <a:avLst/>
          </a:prstGeom>
          <a:noFill/>
        </p:spPr>
        <p:txBody>
          <a:bodyPr wrap="square" rtlCol="0">
            <a:spAutoFit/>
          </a:bodyPr>
          <a:lstStyle/>
          <a:p>
            <a:pPr algn="ctr"/>
            <a:r>
              <a:rPr lang="en-US" sz="2400" dirty="0" smtClean="0">
                <a:solidFill>
                  <a:schemeClr val="bg2">
                    <a:lumMod val="25000"/>
                  </a:schemeClr>
                </a:solidFill>
                <a:latin typeface="Calibri" panose="020F0502020204030204" pitchFamily="34" charset="0"/>
              </a:rPr>
              <a:t>PORTAL</a:t>
            </a:r>
            <a:r>
              <a:rPr lang="en-US" sz="2400" dirty="0" smtClean="0">
                <a:solidFill>
                  <a:schemeClr val="bg2">
                    <a:lumMod val="75000"/>
                  </a:schemeClr>
                </a:solidFill>
              </a:rPr>
              <a:t> </a:t>
            </a:r>
            <a:endParaRPr lang="en-US" sz="2400" dirty="0">
              <a:solidFill>
                <a:schemeClr val="bg2">
                  <a:lumMod val="75000"/>
                </a:schemeClr>
              </a:solidFill>
            </a:endParaRPr>
          </a:p>
        </p:txBody>
      </p:sp>
      <p:sp>
        <p:nvSpPr>
          <p:cNvPr id="32" name="TextBox 31"/>
          <p:cNvSpPr txBox="1"/>
          <p:nvPr/>
        </p:nvSpPr>
        <p:spPr>
          <a:xfrm>
            <a:off x="4025904" y="4701177"/>
            <a:ext cx="1517821" cy="461665"/>
          </a:xfrm>
          <a:prstGeom prst="rect">
            <a:avLst/>
          </a:prstGeom>
          <a:noFill/>
        </p:spPr>
        <p:txBody>
          <a:bodyPr wrap="square" rtlCol="0">
            <a:spAutoFit/>
          </a:bodyPr>
          <a:lstStyle/>
          <a:p>
            <a:pPr algn="ctr"/>
            <a:r>
              <a:rPr lang="en-US" sz="1200" dirty="0" smtClean="0">
                <a:solidFill>
                  <a:schemeClr val="accent5">
                    <a:lumMod val="75000"/>
                  </a:schemeClr>
                </a:solidFill>
              </a:rPr>
              <a:t>Local Government </a:t>
            </a:r>
          </a:p>
          <a:p>
            <a:pPr algn="ctr"/>
            <a:r>
              <a:rPr lang="en-US" sz="1200" dirty="0" smtClean="0">
                <a:solidFill>
                  <a:schemeClr val="accent5">
                    <a:lumMod val="75000"/>
                  </a:schemeClr>
                </a:solidFill>
              </a:rPr>
              <a:t>&amp; Tribes Users </a:t>
            </a:r>
            <a:endParaRPr lang="en-US" sz="1200" dirty="0">
              <a:solidFill>
                <a:schemeClr val="accent5">
                  <a:lumMod val="75000"/>
                </a:schemeClr>
              </a:solidFill>
            </a:endParaRPr>
          </a:p>
        </p:txBody>
      </p:sp>
      <p:pic>
        <p:nvPicPr>
          <p:cNvPr id="1026" name="Picture 2" descr="Image result for Arizona DEQ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8411" y="4670399"/>
            <a:ext cx="928668" cy="3931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K:\Admin\Staff Directory\Humphrey, Hannah\Community Services\E-Enterprise Local Govt Portal\untitl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7749" y="2709007"/>
            <a:ext cx="1088458" cy="36978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21303" y="2345179"/>
            <a:ext cx="2974756" cy="180705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990600" y="2621863"/>
            <a:ext cx="2503273" cy="167514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8847" y="1787480"/>
            <a:ext cx="2914737" cy="461665"/>
          </a:xfrm>
          <a:prstGeom prst="rect">
            <a:avLst/>
          </a:prstGeom>
          <a:noFill/>
        </p:spPr>
        <p:txBody>
          <a:bodyPr wrap="square" rtlCol="0">
            <a:spAutoFit/>
          </a:bodyPr>
          <a:lstStyle/>
          <a:p>
            <a:r>
              <a:rPr lang="en-US" sz="2400" dirty="0" smtClean="0">
                <a:solidFill>
                  <a:schemeClr val="bg2">
                    <a:lumMod val="25000"/>
                  </a:schemeClr>
                </a:solidFill>
              </a:rPr>
              <a:t>MODEL STATE PORTAL</a:t>
            </a:r>
            <a:endParaRPr lang="en-US" sz="2400" dirty="0">
              <a:solidFill>
                <a:schemeClr val="bg2">
                  <a:lumMod val="25000"/>
                </a:schemeClr>
              </a:solidFill>
            </a:endParaRPr>
          </a:p>
        </p:txBody>
      </p:sp>
      <p:sp>
        <p:nvSpPr>
          <p:cNvPr id="21" name="Rounded Rectangle 20"/>
          <p:cNvSpPr/>
          <p:nvPr/>
        </p:nvSpPr>
        <p:spPr>
          <a:xfrm>
            <a:off x="358847" y="1591403"/>
            <a:ext cx="2866267" cy="855439"/>
          </a:xfrm>
          <a:prstGeom prst="roundRect">
            <a:avLst/>
          </a:prstGeom>
          <a:noFill/>
          <a:ln w="1270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 name="Rectangle 23"/>
          <p:cNvSpPr/>
          <p:nvPr/>
        </p:nvSpPr>
        <p:spPr>
          <a:xfrm>
            <a:off x="1065257" y="3126265"/>
            <a:ext cx="2407643" cy="1246495"/>
          </a:xfrm>
          <a:prstGeom prst="rect">
            <a:avLst/>
          </a:prstGeom>
          <a:ln>
            <a:noFill/>
          </a:ln>
        </p:spPr>
        <p:txBody>
          <a:bodyPr wrap="square" numCol="1">
            <a:spAutoFit/>
          </a:bodyPr>
          <a:lstStyle/>
          <a:p>
            <a:pPr marL="119063" indent="-119063" algn="ctr">
              <a:lnSpc>
                <a:spcPct val="125000"/>
              </a:lnSpc>
              <a:buFont typeface="Arial" panose="020B0604020202020204" pitchFamily="34" charset="0"/>
              <a:buChar char="•"/>
            </a:pPr>
            <a:r>
              <a:rPr lang="en-US" sz="1200" dirty="0" smtClean="0">
                <a:solidFill>
                  <a:schemeClr val="tx1">
                    <a:lumMod val="85000"/>
                    <a:lumOff val="15000"/>
                  </a:schemeClr>
                </a:solidFill>
                <a:latin typeface="Calibri" panose="020F0502020204030204" pitchFamily="34" charset="0"/>
              </a:rPr>
              <a:t>User profile </a:t>
            </a:r>
          </a:p>
          <a:p>
            <a:pPr marL="119063" indent="-119063" algn="ctr">
              <a:lnSpc>
                <a:spcPct val="125000"/>
              </a:lnSpc>
              <a:buFont typeface="Arial" panose="020B0604020202020204" pitchFamily="34" charset="0"/>
              <a:buChar char="•"/>
            </a:pPr>
            <a:r>
              <a:rPr lang="en-US" sz="1200" dirty="0" smtClean="0">
                <a:solidFill>
                  <a:schemeClr val="tx1">
                    <a:lumMod val="85000"/>
                    <a:lumOff val="15000"/>
                  </a:schemeClr>
                </a:solidFill>
                <a:latin typeface="Calibri" panose="020F0502020204030204" pitchFamily="34" charset="0"/>
              </a:rPr>
              <a:t>Drinking water &amp; wastewater wizards</a:t>
            </a:r>
          </a:p>
          <a:p>
            <a:pPr marL="119063" indent="-119063" algn="ctr">
              <a:lnSpc>
                <a:spcPct val="125000"/>
              </a:lnSpc>
              <a:buFont typeface="Arial" panose="020B0604020202020204" pitchFamily="34" charset="0"/>
              <a:buChar char="•"/>
            </a:pPr>
            <a:r>
              <a:rPr lang="en-US" sz="1200" dirty="0" smtClean="0">
                <a:solidFill>
                  <a:schemeClr val="tx1">
                    <a:lumMod val="85000"/>
                    <a:lumOff val="15000"/>
                  </a:schemeClr>
                </a:solidFill>
                <a:latin typeface="Calibri" panose="020F0502020204030204" pitchFamily="34" charset="0"/>
              </a:rPr>
              <a:t>Resources for Missouri Communities</a:t>
            </a:r>
          </a:p>
        </p:txBody>
      </p:sp>
      <p:sp>
        <p:nvSpPr>
          <p:cNvPr id="25" name="Rounded Rectangle 24"/>
          <p:cNvSpPr/>
          <p:nvPr/>
        </p:nvSpPr>
        <p:spPr>
          <a:xfrm>
            <a:off x="988762" y="4582192"/>
            <a:ext cx="2486576" cy="166620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88763" y="5124097"/>
            <a:ext cx="2585056" cy="1015663"/>
          </a:xfrm>
          <a:prstGeom prst="rect">
            <a:avLst/>
          </a:prstGeom>
          <a:ln>
            <a:noFill/>
          </a:ln>
        </p:spPr>
        <p:txBody>
          <a:bodyPr wrap="square" numCol="1">
            <a:spAutoFit/>
          </a:bodyPr>
          <a:lstStyle/>
          <a:p>
            <a:pPr marL="119063" indent="-119063" algn="ctr">
              <a:lnSpc>
                <a:spcPct val="125000"/>
              </a:lnSpc>
              <a:buFont typeface="Arial" panose="020B0604020202020204" pitchFamily="34" charset="0"/>
              <a:buChar char="•"/>
            </a:pPr>
            <a:r>
              <a:rPr lang="en-US" sz="1200" dirty="0" smtClean="0">
                <a:solidFill>
                  <a:schemeClr val="tx1">
                    <a:lumMod val="85000"/>
                    <a:lumOff val="15000"/>
                  </a:schemeClr>
                </a:solidFill>
                <a:latin typeface="Calibri" panose="020F0502020204030204" pitchFamily="34" charset="0"/>
              </a:rPr>
              <a:t>User profile </a:t>
            </a:r>
          </a:p>
          <a:p>
            <a:pPr marL="119063" indent="-119063" algn="ctr">
              <a:lnSpc>
                <a:spcPct val="125000"/>
              </a:lnSpc>
              <a:buFont typeface="Arial" panose="020B0604020202020204" pitchFamily="34" charset="0"/>
              <a:buChar char="•"/>
            </a:pPr>
            <a:r>
              <a:rPr lang="en-US" sz="1200" dirty="0" smtClean="0">
                <a:solidFill>
                  <a:schemeClr val="tx1">
                    <a:lumMod val="85000"/>
                    <a:lumOff val="15000"/>
                  </a:schemeClr>
                </a:solidFill>
                <a:latin typeface="Calibri" panose="020F0502020204030204" pitchFamily="34" charset="0"/>
              </a:rPr>
              <a:t>Drinking water &amp; wastewater wizards</a:t>
            </a:r>
            <a:endParaRPr lang="en-US" sz="1200" dirty="0">
              <a:solidFill>
                <a:schemeClr val="tx1">
                  <a:lumMod val="85000"/>
                  <a:lumOff val="15000"/>
                </a:schemeClr>
              </a:solidFill>
              <a:latin typeface="Calibri" panose="020F0502020204030204" pitchFamily="34" charset="0"/>
            </a:endParaRPr>
          </a:p>
          <a:p>
            <a:pPr marL="119063" indent="-119063" algn="ctr">
              <a:lnSpc>
                <a:spcPct val="125000"/>
              </a:lnSpc>
              <a:buFont typeface="Arial" panose="020B0604020202020204" pitchFamily="34" charset="0"/>
              <a:buChar char="•"/>
            </a:pPr>
            <a:r>
              <a:rPr lang="en-US" sz="1200" dirty="0" smtClean="0">
                <a:solidFill>
                  <a:schemeClr val="tx1">
                    <a:lumMod val="85000"/>
                    <a:lumOff val="15000"/>
                  </a:schemeClr>
                </a:solidFill>
                <a:latin typeface="Calibri" panose="020F0502020204030204" pitchFamily="34" charset="0"/>
              </a:rPr>
              <a:t>Resources for Arizona Communities</a:t>
            </a:r>
          </a:p>
        </p:txBody>
      </p:sp>
      <p:cxnSp>
        <p:nvCxnSpPr>
          <p:cNvPr id="8" name="Elbow Connector 7"/>
          <p:cNvCxnSpPr>
            <a:endCxn id="18" idx="1"/>
          </p:cNvCxnSpPr>
          <p:nvPr/>
        </p:nvCxnSpPr>
        <p:spPr>
          <a:xfrm rot="16200000" flipH="1">
            <a:off x="337181" y="2806018"/>
            <a:ext cx="1012594" cy="294243"/>
          </a:xfrm>
          <a:prstGeom prst="bentConnector2">
            <a:avLst/>
          </a:prstGeom>
          <a:ln w="12700">
            <a:tailEnd type="arrow"/>
          </a:ln>
        </p:spPr>
        <p:style>
          <a:lnRef idx="3">
            <a:schemeClr val="accent5"/>
          </a:lnRef>
          <a:fillRef idx="0">
            <a:schemeClr val="accent5"/>
          </a:fillRef>
          <a:effectRef idx="2">
            <a:schemeClr val="accent5"/>
          </a:effectRef>
          <a:fontRef idx="minor">
            <a:schemeClr val="tx1"/>
          </a:fontRef>
        </p:style>
      </p:cxnSp>
      <p:cxnSp>
        <p:nvCxnSpPr>
          <p:cNvPr id="38" name="Elbow Connector 37"/>
          <p:cNvCxnSpPr>
            <a:endCxn id="25" idx="1"/>
          </p:cNvCxnSpPr>
          <p:nvPr/>
        </p:nvCxnSpPr>
        <p:spPr>
          <a:xfrm rot="16200000" flipH="1">
            <a:off x="-702576" y="3723958"/>
            <a:ext cx="2968454" cy="414222"/>
          </a:xfrm>
          <a:prstGeom prst="bentConnector2">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05384" y="3170906"/>
            <a:ext cx="2604187" cy="861774"/>
          </a:xfrm>
          <a:prstGeom prst="rect">
            <a:avLst/>
          </a:prstGeom>
          <a:ln>
            <a:noFill/>
          </a:ln>
        </p:spPr>
        <p:txBody>
          <a:bodyPr wrap="square">
            <a:spAutoFit/>
          </a:bodyPr>
          <a:lstStyle/>
          <a:p>
            <a:pPr marL="119063" indent="-119063" algn="ctr">
              <a:lnSpc>
                <a:spcPct val="125000"/>
              </a:lnSpc>
              <a:buFont typeface="Arial" panose="020B0604020202020204" pitchFamily="34" charset="0"/>
              <a:buChar char="•"/>
            </a:pPr>
            <a:r>
              <a:rPr lang="en-US" sz="1300" dirty="0">
                <a:latin typeface="Calibri" panose="020F0502020204030204" pitchFamily="34" charset="0"/>
              </a:rPr>
              <a:t>User profile </a:t>
            </a:r>
          </a:p>
          <a:p>
            <a:pPr marL="119063" indent="-119063" algn="ctr">
              <a:lnSpc>
                <a:spcPct val="125000"/>
              </a:lnSpc>
              <a:buFont typeface="Arial" panose="020B0604020202020204" pitchFamily="34" charset="0"/>
              <a:buChar char="•"/>
            </a:pPr>
            <a:r>
              <a:rPr lang="en-US" sz="1300" dirty="0" smtClean="0">
                <a:latin typeface="Calibri" panose="020F0502020204030204" pitchFamily="34" charset="0"/>
              </a:rPr>
              <a:t>Tools &amp; widgets</a:t>
            </a:r>
          </a:p>
          <a:p>
            <a:pPr marL="119063" indent="-119063" algn="ctr">
              <a:lnSpc>
                <a:spcPct val="125000"/>
              </a:lnSpc>
              <a:buFont typeface="Arial" panose="020B0604020202020204" pitchFamily="34" charset="0"/>
              <a:buChar char="•"/>
            </a:pPr>
            <a:r>
              <a:rPr lang="en-US" sz="1400" b="1" dirty="0" smtClean="0">
                <a:solidFill>
                  <a:schemeClr val="accent5">
                    <a:lumMod val="75000"/>
                  </a:schemeClr>
                </a:solidFill>
                <a:latin typeface="Calibri" panose="020F0502020204030204" pitchFamily="34" charset="0"/>
              </a:rPr>
              <a:t>Resources for Communities</a:t>
            </a:r>
            <a:endParaRPr lang="en-US" sz="1400" b="1" dirty="0">
              <a:solidFill>
                <a:schemeClr val="accent5">
                  <a:lumMod val="75000"/>
                </a:schemeClr>
              </a:solidFill>
              <a:latin typeface="Calibri" panose="020F0502020204030204" pitchFamily="34" charset="0"/>
            </a:endParaRPr>
          </a:p>
        </p:txBody>
      </p:sp>
      <p:sp>
        <p:nvSpPr>
          <p:cNvPr id="36" name="TextBox 35"/>
          <p:cNvSpPr txBox="1"/>
          <p:nvPr/>
        </p:nvSpPr>
        <p:spPr>
          <a:xfrm>
            <a:off x="2090795" y="2695256"/>
            <a:ext cx="1410286" cy="523220"/>
          </a:xfrm>
          <a:prstGeom prst="rect">
            <a:avLst/>
          </a:prstGeom>
          <a:noFill/>
        </p:spPr>
        <p:txBody>
          <a:bodyPr wrap="square" rtlCol="0">
            <a:spAutoFit/>
          </a:bodyPr>
          <a:lstStyle/>
          <a:p>
            <a:r>
              <a:rPr lang="en-US" sz="1400" b="1" dirty="0" smtClean="0">
                <a:solidFill>
                  <a:schemeClr val="bg2">
                    <a:lumMod val="10000"/>
                  </a:schemeClr>
                </a:solidFill>
              </a:rPr>
              <a:t>LOCAL GOV’T PORTAL </a:t>
            </a:r>
            <a:endParaRPr lang="en-US" sz="1400" b="1" dirty="0">
              <a:solidFill>
                <a:schemeClr val="bg2">
                  <a:lumMod val="10000"/>
                </a:schemeClr>
              </a:solidFill>
            </a:endParaRPr>
          </a:p>
        </p:txBody>
      </p:sp>
      <p:sp>
        <p:nvSpPr>
          <p:cNvPr id="37" name="TextBox 36"/>
          <p:cNvSpPr txBox="1"/>
          <p:nvPr/>
        </p:nvSpPr>
        <p:spPr>
          <a:xfrm>
            <a:off x="2025823" y="4639622"/>
            <a:ext cx="1410286" cy="523220"/>
          </a:xfrm>
          <a:prstGeom prst="rect">
            <a:avLst/>
          </a:prstGeom>
          <a:noFill/>
        </p:spPr>
        <p:txBody>
          <a:bodyPr wrap="square" rtlCol="0">
            <a:spAutoFit/>
          </a:bodyPr>
          <a:lstStyle/>
          <a:p>
            <a:r>
              <a:rPr lang="en-US" sz="1400" b="1" dirty="0" smtClean="0">
                <a:solidFill>
                  <a:schemeClr val="bg2">
                    <a:lumMod val="10000"/>
                  </a:schemeClr>
                </a:solidFill>
              </a:rPr>
              <a:t>LOCAL GOV’T PORTAL </a:t>
            </a:r>
            <a:endParaRPr lang="en-US" sz="1400" b="1" dirty="0">
              <a:solidFill>
                <a:schemeClr val="bg2">
                  <a:lumMod val="10000"/>
                </a:schemeClr>
              </a:solidFill>
            </a:endParaRPr>
          </a:p>
        </p:txBody>
      </p:sp>
      <p:pic>
        <p:nvPicPr>
          <p:cNvPr id="64" name="Picture 9" descr="D:\Users\nrhumph\AppData\Local\Microsoft\Windows\Temporary Internet Files\Content.IE5\70YRVD06\user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0144" flipH="1">
            <a:off x="4187878" y="3732665"/>
            <a:ext cx="640127" cy="734430"/>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Connector 61"/>
          <p:cNvCxnSpPr/>
          <p:nvPr/>
        </p:nvCxnSpPr>
        <p:spPr>
          <a:xfrm>
            <a:off x="6672649" y="4071295"/>
            <a:ext cx="1348430" cy="1"/>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75" idx="2"/>
            <a:endCxn id="18" idx="3"/>
          </p:cNvCxnSpPr>
          <p:nvPr/>
        </p:nvCxnSpPr>
        <p:spPr>
          <a:xfrm flipH="1" flipV="1">
            <a:off x="3493873" y="3459437"/>
            <a:ext cx="531622" cy="6271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75" idx="2"/>
            <a:endCxn id="25" idx="3"/>
          </p:cNvCxnSpPr>
          <p:nvPr/>
        </p:nvCxnSpPr>
        <p:spPr>
          <a:xfrm flipH="1">
            <a:off x="3475338" y="4086611"/>
            <a:ext cx="550157" cy="13286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88" idx="3"/>
          </p:cNvCxnSpPr>
          <p:nvPr/>
        </p:nvCxnSpPr>
        <p:spPr>
          <a:xfrm flipV="1">
            <a:off x="5257096" y="3214849"/>
            <a:ext cx="422824" cy="7162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5" name="Donut 74"/>
          <p:cNvSpPr/>
          <p:nvPr/>
        </p:nvSpPr>
        <p:spPr>
          <a:xfrm>
            <a:off x="4025495" y="3420976"/>
            <a:ext cx="1285748" cy="1331269"/>
          </a:xfrm>
          <a:prstGeom prst="donut">
            <a:avLst>
              <a:gd name="adj" fmla="val 7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lowchart: Connector 83"/>
          <p:cNvSpPr/>
          <p:nvPr/>
        </p:nvSpPr>
        <p:spPr>
          <a:xfrm>
            <a:off x="3428341" y="3374956"/>
            <a:ext cx="145478" cy="16896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p:cNvSpPr/>
          <p:nvPr/>
        </p:nvSpPr>
        <p:spPr>
          <a:xfrm>
            <a:off x="3400161" y="5330815"/>
            <a:ext cx="145478" cy="16896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5658615" y="3070632"/>
            <a:ext cx="145478" cy="16896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ine Callout 3 88"/>
          <p:cNvSpPr/>
          <p:nvPr/>
        </p:nvSpPr>
        <p:spPr>
          <a:xfrm>
            <a:off x="6320480" y="5181328"/>
            <a:ext cx="2533310" cy="545901"/>
          </a:xfrm>
          <a:prstGeom prst="borderCallout3">
            <a:avLst>
              <a:gd name="adj1" fmla="val -2081"/>
              <a:gd name="adj2" fmla="val 65954"/>
              <a:gd name="adj3" fmla="val -100235"/>
              <a:gd name="adj4" fmla="val 68996"/>
              <a:gd name="adj5" fmla="val -207172"/>
              <a:gd name="adj6" fmla="val 73564"/>
              <a:gd name="adj7" fmla="val -206823"/>
              <a:gd name="adj8" fmla="val 67379"/>
            </a:avLst>
          </a:prstGeom>
          <a:no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solidFill>
                  <a:schemeClr val="accent5">
                    <a:lumMod val="75000"/>
                  </a:schemeClr>
                </a:solidFill>
              </a:rPr>
              <a:t>The Local Government Component</a:t>
            </a:r>
            <a:endParaRPr lang="en-US" sz="1600" b="1" dirty="0">
              <a:solidFill>
                <a:schemeClr val="accent5">
                  <a:lumMod val="75000"/>
                </a:schemeClr>
              </a:solidFill>
            </a:endParaRPr>
          </a:p>
        </p:txBody>
      </p:sp>
    </p:spTree>
    <p:extLst>
      <p:ext uri="{BB962C8B-B14F-4D97-AF65-F5344CB8AC3E}">
        <p14:creationId xmlns:p14="http://schemas.microsoft.com/office/powerpoint/2010/main" val="3772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Local Government Portal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36" y="1905000"/>
            <a:ext cx="5386609" cy="4234542"/>
          </a:xfrm>
          <a:prstGeom prst="rect">
            <a:avLst/>
          </a:prstGeom>
          <a:ln>
            <a:solidFill>
              <a:schemeClr val="tx1"/>
            </a:solidFill>
          </a:ln>
        </p:spPr>
      </p:pic>
      <p:pic>
        <p:nvPicPr>
          <p:cNvPr id="1028" name="Picture 4" descr="K:\Admin\Staff Directory\Humphrey, Hannah\User_Experience_Design-5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664" y="1471533"/>
            <a:ext cx="2305049" cy="23537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096000" y="3784006"/>
            <a:ext cx="2957614" cy="2677656"/>
          </a:xfrm>
          <a:prstGeom prst="rect">
            <a:avLst/>
          </a:prstGeom>
          <a:noFill/>
        </p:spPr>
        <p:txBody>
          <a:bodyPr wrap="square" rtlCol="0">
            <a:spAutoFit/>
          </a:bodyPr>
          <a:lstStyle/>
          <a:p>
            <a:r>
              <a:rPr lang="en-US" sz="2400" dirty="0" smtClean="0"/>
              <a:t>Progress ongoing using agile development with input from local government users and assistance organizations</a:t>
            </a:r>
            <a:endParaRPr lang="en-US" sz="2400" dirty="0"/>
          </a:p>
        </p:txBody>
      </p:sp>
    </p:spTree>
    <p:extLst>
      <p:ext uri="{BB962C8B-B14F-4D97-AF65-F5344CB8AC3E}">
        <p14:creationId xmlns:p14="http://schemas.microsoft.com/office/powerpoint/2010/main" val="3782293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28" y="367689"/>
            <a:ext cx="7886700" cy="1325563"/>
          </a:xfrm>
        </p:spPr>
        <p:txBody>
          <a:bodyPr>
            <a:normAutofit fontScale="90000"/>
          </a:bodyPr>
          <a:lstStyle/>
          <a:p>
            <a:r>
              <a:rPr lang="en-US" dirty="0" smtClean="0"/>
              <a:t>State Local Government Portal Wizard</a:t>
            </a:r>
            <a:endParaRPr lang="en-US" dirty="0"/>
          </a:p>
        </p:txBody>
      </p:sp>
      <p:pic>
        <p:nvPicPr>
          <p:cNvPr id="22" name="Picture 21"/>
          <p:cNvPicPr/>
          <p:nvPr/>
        </p:nvPicPr>
        <p:blipFill>
          <a:blip r:embed="rId3"/>
          <a:stretch>
            <a:fillRect/>
          </a:stretch>
        </p:blipFill>
        <p:spPr>
          <a:xfrm>
            <a:off x="285752" y="1596209"/>
            <a:ext cx="4457700" cy="1756591"/>
          </a:xfrm>
          <a:prstGeom prst="rect">
            <a:avLst/>
          </a:prstGeom>
        </p:spPr>
      </p:pic>
      <p:grpSp>
        <p:nvGrpSpPr>
          <p:cNvPr id="37" name="Group 36"/>
          <p:cNvGrpSpPr/>
          <p:nvPr/>
        </p:nvGrpSpPr>
        <p:grpSpPr>
          <a:xfrm>
            <a:off x="755197" y="2972339"/>
            <a:ext cx="4976135" cy="1844827"/>
            <a:chOff x="1006929" y="2945773"/>
            <a:chExt cx="6634846" cy="2152461"/>
          </a:xfrm>
        </p:grpSpPr>
        <p:pic>
          <p:nvPicPr>
            <p:cNvPr id="38" name="Picture 37"/>
            <p:cNvPicPr/>
            <p:nvPr/>
          </p:nvPicPr>
          <p:blipFill>
            <a:blip r:embed="rId4"/>
            <a:stretch>
              <a:fillRect/>
            </a:stretch>
          </p:blipFill>
          <p:spPr>
            <a:xfrm>
              <a:off x="1698175" y="3131639"/>
              <a:ext cx="5943600" cy="1966595"/>
            </a:xfrm>
            <a:prstGeom prst="rect">
              <a:avLst/>
            </a:prstGeom>
          </p:spPr>
        </p:pic>
        <p:sp>
          <p:nvSpPr>
            <p:cNvPr id="39" name="Bent Arrow 38"/>
            <p:cNvSpPr/>
            <p:nvPr/>
          </p:nvSpPr>
          <p:spPr>
            <a:xfrm flipV="1">
              <a:off x="1006929" y="2945773"/>
              <a:ext cx="691247" cy="682920"/>
            </a:xfrm>
            <a:prstGeom prst="bentArrow">
              <a:avLst>
                <a:gd name="adj1" fmla="val 25000"/>
                <a:gd name="adj2" fmla="val 22227"/>
                <a:gd name="adj3" fmla="val 25000"/>
                <a:gd name="adj4" fmla="val 4375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grpSp>
      <p:grpSp>
        <p:nvGrpSpPr>
          <p:cNvPr id="40" name="Group 39"/>
          <p:cNvGrpSpPr/>
          <p:nvPr/>
        </p:nvGrpSpPr>
        <p:grpSpPr>
          <a:xfrm>
            <a:off x="1685451" y="4704458"/>
            <a:ext cx="5711391" cy="1772542"/>
            <a:chOff x="2247269" y="4694901"/>
            <a:chExt cx="7615187" cy="1922829"/>
          </a:xfrm>
        </p:grpSpPr>
        <p:pic>
          <p:nvPicPr>
            <p:cNvPr id="41" name="Picture 40"/>
            <p:cNvPicPr/>
            <p:nvPr/>
          </p:nvPicPr>
          <p:blipFill>
            <a:blip r:embed="rId5"/>
            <a:stretch>
              <a:fillRect/>
            </a:stretch>
          </p:blipFill>
          <p:spPr>
            <a:xfrm>
              <a:off x="2938516" y="4817163"/>
              <a:ext cx="6923940" cy="1800567"/>
            </a:xfrm>
            <a:prstGeom prst="rect">
              <a:avLst/>
            </a:prstGeom>
          </p:spPr>
        </p:pic>
        <p:sp>
          <p:nvSpPr>
            <p:cNvPr id="42" name="Bent Arrow 41"/>
            <p:cNvSpPr/>
            <p:nvPr/>
          </p:nvSpPr>
          <p:spPr>
            <a:xfrm flipV="1">
              <a:off x="2247269" y="4694901"/>
              <a:ext cx="691247" cy="682918"/>
            </a:xfrm>
            <a:prstGeom prst="bentArrow">
              <a:avLst>
                <a:gd name="adj1" fmla="val 25000"/>
                <a:gd name="adj2" fmla="val 22227"/>
                <a:gd name="adj3" fmla="val 25000"/>
                <a:gd name="adj4" fmla="val 4375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grpSp>
      <p:grpSp>
        <p:nvGrpSpPr>
          <p:cNvPr id="43" name="Group 42"/>
          <p:cNvGrpSpPr/>
          <p:nvPr/>
        </p:nvGrpSpPr>
        <p:grpSpPr>
          <a:xfrm>
            <a:off x="3160602" y="2167328"/>
            <a:ext cx="5683158" cy="4309673"/>
            <a:chOff x="4214135" y="2167327"/>
            <a:chExt cx="7577544" cy="4309673"/>
          </a:xfrm>
        </p:grpSpPr>
        <p:sp>
          <p:nvSpPr>
            <p:cNvPr id="44" name="Right Arrow 43"/>
            <p:cNvSpPr/>
            <p:nvPr/>
          </p:nvSpPr>
          <p:spPr>
            <a:xfrm>
              <a:off x="4214135" y="5714999"/>
              <a:ext cx="2865839" cy="39052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4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6603" y="2167327"/>
              <a:ext cx="3915076" cy="37911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2" descr="K:\Admin\Staff Directory\Humphrey, Hannah\computer_fi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9974" y="4903314"/>
              <a:ext cx="2495829" cy="15736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081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childTnLst>
                                </p:cTn>
                              </p:par>
                            </p:childTnLst>
                          </p:cTn>
                        </p:par>
                        <p:par>
                          <p:cTn id="12" fill="hold">
                            <p:stCondLst>
                              <p:cond delay="6000"/>
                            </p:stCondLst>
                            <p:childTnLst>
                              <p:par>
                                <p:cTn id="13" presetID="10" presetClass="entr" presetSubtype="0" fill="hold" nodeType="afterEffect">
                                  <p:stCondLst>
                                    <p:cond delay="300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194175" cy="3619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9" y="2740598"/>
            <a:ext cx="6353175" cy="3776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962400" y="76200"/>
            <a:ext cx="5025118" cy="301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591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 y="2781090"/>
            <a:ext cx="8915400" cy="18288"/>
          </a:xfrm>
          <a:prstGeom prst="rect">
            <a:avLst/>
          </a:prstGeom>
          <a:gradFill flip="none" rotWithShape="0">
            <a:gsLst>
              <a:gs pos="0">
                <a:schemeClr val="accent5">
                  <a:alpha val="0"/>
                </a:schemeClr>
              </a:gs>
              <a:gs pos="50000">
                <a:schemeClr val="accent5"/>
              </a:gs>
              <a:gs pos="100000">
                <a:schemeClr val="accent5">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 y="3839363"/>
            <a:ext cx="8915400" cy="18288"/>
          </a:xfrm>
          <a:prstGeom prst="rect">
            <a:avLst/>
          </a:prstGeom>
          <a:gradFill flip="none" rotWithShape="0">
            <a:gsLst>
              <a:gs pos="0">
                <a:schemeClr val="accent5">
                  <a:alpha val="0"/>
                </a:schemeClr>
              </a:gs>
              <a:gs pos="50000">
                <a:schemeClr val="accent5"/>
              </a:gs>
              <a:gs pos="100000">
                <a:schemeClr val="accent5">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28650" y="2983551"/>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5"/>
                </a:solidFill>
                <a:latin typeface="+mn-lt"/>
              </a:rPr>
              <a:t>Questions?</a:t>
            </a:r>
          </a:p>
        </p:txBody>
      </p:sp>
    </p:spTree>
    <p:extLst>
      <p:ext uri="{BB962C8B-B14F-4D97-AF65-F5344CB8AC3E}">
        <p14:creationId xmlns:p14="http://schemas.microsoft.com/office/powerpoint/2010/main" val="1903257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897</Words>
  <Application>Microsoft Office PowerPoint</Application>
  <PresentationFormat>On-screen Show (4:3)</PresentationFormat>
  <Paragraphs>68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State Local Government Portal</vt:lpstr>
      <vt:lpstr>State Local Government Portal Wizard</vt:lpstr>
      <vt:lpstr>PowerPoint Presentation</vt:lpstr>
      <vt:lpstr>PowerPoint Presentation</vt:lpstr>
    </vt:vector>
  </TitlesOfParts>
  <Company>State of Missouri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Lorisa</dc:creator>
  <cp:lastModifiedBy>Smith, Lorisa</cp:lastModifiedBy>
  <cp:revision>20</cp:revision>
  <cp:lastPrinted>2016-09-23T19:40:16Z</cp:lastPrinted>
  <dcterms:created xsi:type="dcterms:W3CDTF">2016-09-22T13:08:52Z</dcterms:created>
  <dcterms:modified xsi:type="dcterms:W3CDTF">2016-09-23T19:40:25Z</dcterms:modified>
</cp:coreProperties>
</file>