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0" r:id="rId2"/>
    <p:sldMasterId id="2147483692" r:id="rId3"/>
    <p:sldMasterId id="2147483650" r:id="rId4"/>
    <p:sldMasterId id="2147483652" r:id="rId5"/>
    <p:sldMasterId id="2147483655" r:id="rId6"/>
    <p:sldMasterId id="2147483685" r:id="rId7"/>
    <p:sldMasterId id="2147483694" r:id="rId8"/>
    <p:sldMasterId id="2147483696" r:id="rId9"/>
    <p:sldMasterId id="2147483678" r:id="rId10"/>
    <p:sldMasterId id="2147483680" r:id="rId11"/>
  </p:sldMasterIdLst>
  <p:sldIdLst>
    <p:sldId id="275" r:id="rId12"/>
    <p:sldId id="273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D9A"/>
    <a:srgbClr val="00A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62" y="-96"/>
      </p:cViewPr>
      <p:guideLst>
        <p:guide orient="horz" pos="3024"/>
        <p:guide orient="horz" pos="1368"/>
        <p:guide orient="horz" pos="1334"/>
        <p:guide orient="horz" pos="961"/>
        <p:guide orient="horz" pos="2290"/>
        <p:guide orient="horz" pos="3556"/>
        <p:guide pos="360"/>
        <p:guide pos="5472"/>
        <p:guide pos="24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C662A-1C88-4AA7-936C-55E7BBEC32F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C88CD-1012-4882-8D43-05FAD5441989}">
      <dgm:prSet phldrT="[Text]"/>
      <dgm:spPr/>
      <dgm:t>
        <a:bodyPr/>
        <a:lstStyle/>
        <a:p>
          <a:r>
            <a:rPr lang="en-US" dirty="0" smtClean="0"/>
            <a:t>No measurements in water</a:t>
          </a:r>
          <a:endParaRPr lang="en-US" dirty="0"/>
        </a:p>
      </dgm:t>
    </dgm:pt>
    <dgm:pt modelId="{2EA7A14B-4B44-4768-B887-C8BE168F7AEA}" type="parTrans" cxnId="{8A7ADEDB-CB2A-4CD9-A5DB-5FB330BF98E7}">
      <dgm:prSet/>
      <dgm:spPr/>
      <dgm:t>
        <a:bodyPr/>
        <a:lstStyle/>
        <a:p>
          <a:endParaRPr lang="en-US"/>
        </a:p>
      </dgm:t>
    </dgm:pt>
    <dgm:pt modelId="{61118D1C-CA65-431B-B3E0-9C2CBB171FDA}" type="sibTrans" cxnId="{8A7ADEDB-CB2A-4CD9-A5DB-5FB330BF98E7}">
      <dgm:prSet/>
      <dgm:spPr/>
      <dgm:t>
        <a:bodyPr/>
        <a:lstStyle/>
        <a:p>
          <a:endParaRPr lang="en-US"/>
        </a:p>
      </dgm:t>
    </dgm:pt>
    <dgm:pt modelId="{FEDBB2F3-5DB9-4ABD-A641-230B4A623705}">
      <dgm:prSet phldrT="[Text]"/>
      <dgm:spPr/>
      <dgm:t>
        <a:bodyPr/>
        <a:lstStyle/>
        <a:p>
          <a:r>
            <a:rPr lang="en-US" dirty="0" smtClean="0"/>
            <a:t>No </a:t>
          </a:r>
          <a:r>
            <a:rPr lang="en-US" b="0" i="1" dirty="0" smtClean="0"/>
            <a:t>perceived</a:t>
          </a:r>
          <a:r>
            <a:rPr lang="en-US" dirty="0" smtClean="0"/>
            <a:t> hazard</a:t>
          </a:r>
          <a:endParaRPr lang="en-US" dirty="0"/>
        </a:p>
      </dgm:t>
    </dgm:pt>
    <dgm:pt modelId="{A7A04709-D5DD-4CB2-B1FC-837B6D9D91EA}" type="parTrans" cxnId="{CB840FC7-7CEF-422C-B403-D61FA32B6542}">
      <dgm:prSet/>
      <dgm:spPr/>
      <dgm:t>
        <a:bodyPr/>
        <a:lstStyle/>
        <a:p>
          <a:endParaRPr lang="en-US"/>
        </a:p>
      </dgm:t>
    </dgm:pt>
    <dgm:pt modelId="{5D6FCC12-0DFE-48B1-B438-58B62E884BB3}" type="sibTrans" cxnId="{CB840FC7-7CEF-422C-B403-D61FA32B6542}">
      <dgm:prSet/>
      <dgm:spPr/>
      <dgm:t>
        <a:bodyPr/>
        <a:lstStyle/>
        <a:p>
          <a:endParaRPr lang="en-US"/>
        </a:p>
      </dgm:t>
    </dgm:pt>
    <dgm:pt modelId="{E8A99399-F950-4D72-9DF7-91D4E8D85BE4}">
      <dgm:prSet phldrT="[Text]"/>
      <dgm:spPr/>
      <dgm:t>
        <a:bodyPr/>
        <a:lstStyle/>
        <a:p>
          <a:r>
            <a:rPr lang="en-US" dirty="0" smtClean="0"/>
            <a:t>No science follow-up</a:t>
          </a:r>
          <a:endParaRPr lang="en-US" dirty="0"/>
        </a:p>
      </dgm:t>
    </dgm:pt>
    <dgm:pt modelId="{8DD7AC89-6AA7-4AC8-BBAD-E214DAD9F882}" type="parTrans" cxnId="{5629027D-31D8-4C74-893E-B5CECEF54F15}">
      <dgm:prSet/>
      <dgm:spPr/>
      <dgm:t>
        <a:bodyPr/>
        <a:lstStyle/>
        <a:p>
          <a:endParaRPr lang="en-US"/>
        </a:p>
      </dgm:t>
    </dgm:pt>
    <dgm:pt modelId="{FA0661FF-3A64-4823-8E7B-2BD7D83ACE29}" type="sibTrans" cxnId="{5629027D-31D8-4C74-893E-B5CECEF54F15}">
      <dgm:prSet/>
      <dgm:spPr/>
      <dgm:t>
        <a:bodyPr/>
        <a:lstStyle/>
        <a:p>
          <a:endParaRPr lang="en-US"/>
        </a:p>
      </dgm:t>
    </dgm:pt>
    <dgm:pt modelId="{2488A0D8-C1BF-478A-887B-BD33D739B2C4}">
      <dgm:prSet phldrT="[Text]"/>
      <dgm:spPr/>
      <dgm:t>
        <a:bodyPr/>
        <a:lstStyle/>
        <a:p>
          <a:r>
            <a:rPr lang="en-US" dirty="0" smtClean="0"/>
            <a:t>No Water Quality Criterion</a:t>
          </a:r>
          <a:endParaRPr lang="en-US" dirty="0"/>
        </a:p>
      </dgm:t>
    </dgm:pt>
    <dgm:pt modelId="{C4C09118-38F4-4400-9FA6-E64D556A95E1}" type="parTrans" cxnId="{9622B425-9B27-47B7-9F22-9A0D4E5E518A}">
      <dgm:prSet/>
      <dgm:spPr/>
      <dgm:t>
        <a:bodyPr/>
        <a:lstStyle/>
        <a:p>
          <a:endParaRPr lang="en-US"/>
        </a:p>
      </dgm:t>
    </dgm:pt>
    <dgm:pt modelId="{F1F403FA-3520-4BD0-AD8A-6D997EBBF63C}" type="sibTrans" cxnId="{9622B425-9B27-47B7-9F22-9A0D4E5E518A}">
      <dgm:prSet/>
      <dgm:spPr/>
      <dgm:t>
        <a:bodyPr/>
        <a:lstStyle/>
        <a:p>
          <a:endParaRPr lang="en-US"/>
        </a:p>
      </dgm:t>
    </dgm:pt>
    <dgm:pt modelId="{8D3F589C-CFE1-4855-BF2F-B1CD3C9CF719}">
      <dgm:prSet phldrT="[Text]"/>
      <dgm:spPr/>
      <dgm:t>
        <a:bodyPr/>
        <a:lstStyle/>
        <a:p>
          <a:r>
            <a:rPr lang="en-US" dirty="0" smtClean="0"/>
            <a:t>No “approved” </a:t>
          </a:r>
          <a:br>
            <a:rPr lang="en-US" dirty="0" smtClean="0"/>
          </a:br>
          <a:r>
            <a:rPr lang="en-US" dirty="0" smtClean="0"/>
            <a:t>method</a:t>
          </a:r>
          <a:endParaRPr lang="en-US" dirty="0"/>
        </a:p>
      </dgm:t>
    </dgm:pt>
    <dgm:pt modelId="{122472BE-A956-43C6-AEAB-A62C94F36C9F}" type="parTrans" cxnId="{EDB7D9F7-0B7B-493C-91F8-9ADCC7D4E63C}">
      <dgm:prSet/>
      <dgm:spPr/>
      <dgm:t>
        <a:bodyPr/>
        <a:lstStyle/>
        <a:p>
          <a:endParaRPr lang="en-US"/>
        </a:p>
      </dgm:t>
    </dgm:pt>
    <dgm:pt modelId="{2C19B952-E45B-4C91-936A-DD013B66A447}" type="sibTrans" cxnId="{EDB7D9F7-0B7B-493C-91F8-9ADCC7D4E63C}">
      <dgm:prSet/>
      <dgm:spPr/>
      <dgm:t>
        <a:bodyPr/>
        <a:lstStyle/>
        <a:p>
          <a:endParaRPr lang="en-US"/>
        </a:p>
      </dgm:t>
    </dgm:pt>
    <dgm:pt modelId="{6C848878-1BB6-4E5D-93AD-B78F7E14F869}" type="pres">
      <dgm:prSet presAssocID="{89EC662A-1C88-4AA7-936C-55E7BBEC32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3AD53-8D7D-403E-AABB-B92E6B25CF5C}" type="pres">
      <dgm:prSet presAssocID="{B5AC88CD-1012-4882-8D43-05FAD5441989}" presName="dummy" presStyleCnt="0"/>
      <dgm:spPr/>
    </dgm:pt>
    <dgm:pt modelId="{8BF1C1F1-8309-4266-A2CD-B82EAC5CEE93}" type="pres">
      <dgm:prSet presAssocID="{B5AC88CD-1012-4882-8D43-05FAD5441989}" presName="node" presStyleLbl="revTx" presStyleIdx="0" presStyleCnt="5" custRadScaleRad="94099" custRadScaleInc="1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9D2DC-EE32-403F-80C1-A52EE50C82EB}" type="pres">
      <dgm:prSet presAssocID="{61118D1C-CA65-431B-B3E0-9C2CBB171FDA}" presName="sibTrans" presStyleLbl="node1" presStyleIdx="0" presStyleCnt="5"/>
      <dgm:spPr/>
      <dgm:t>
        <a:bodyPr/>
        <a:lstStyle/>
        <a:p>
          <a:endParaRPr lang="en-US"/>
        </a:p>
      </dgm:t>
    </dgm:pt>
    <dgm:pt modelId="{CC7A122F-AD79-4509-AE99-1D90C6F019CF}" type="pres">
      <dgm:prSet presAssocID="{FEDBB2F3-5DB9-4ABD-A641-230B4A623705}" presName="dummy" presStyleCnt="0"/>
      <dgm:spPr/>
    </dgm:pt>
    <dgm:pt modelId="{7798A020-F88F-46A6-B352-8BC084F67177}" type="pres">
      <dgm:prSet presAssocID="{FEDBB2F3-5DB9-4ABD-A641-230B4A623705}" presName="node" presStyleLbl="revTx" presStyleIdx="1" presStyleCnt="5" custScaleX="132210" custScaleY="46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00D5-ED8A-49D9-8A68-CBF1B2A7F004}" type="pres">
      <dgm:prSet presAssocID="{5D6FCC12-0DFE-48B1-B438-58B62E884BB3}" presName="sibTrans" presStyleLbl="node1" presStyleIdx="1" presStyleCnt="5"/>
      <dgm:spPr/>
      <dgm:t>
        <a:bodyPr/>
        <a:lstStyle/>
        <a:p>
          <a:endParaRPr lang="en-US"/>
        </a:p>
      </dgm:t>
    </dgm:pt>
    <dgm:pt modelId="{C3E17203-D5E1-4372-A1EC-E962FE575ECD}" type="pres">
      <dgm:prSet presAssocID="{E8A99399-F950-4D72-9DF7-91D4E8D85BE4}" presName="dummy" presStyleCnt="0"/>
      <dgm:spPr/>
    </dgm:pt>
    <dgm:pt modelId="{06155AC5-B56A-4A49-99CB-5DB7653B9F85}" type="pres">
      <dgm:prSet presAssocID="{E8A99399-F950-4D72-9DF7-91D4E8D85BE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BED61-C3C6-497F-A911-F68673CF4E40}" type="pres">
      <dgm:prSet presAssocID="{FA0661FF-3A64-4823-8E7B-2BD7D83ACE29}" presName="sibTrans" presStyleLbl="node1" presStyleIdx="2" presStyleCnt="5"/>
      <dgm:spPr/>
      <dgm:t>
        <a:bodyPr/>
        <a:lstStyle/>
        <a:p>
          <a:endParaRPr lang="en-US"/>
        </a:p>
      </dgm:t>
    </dgm:pt>
    <dgm:pt modelId="{2569B23C-8DFE-4E24-92F6-0E6B1DEE3075}" type="pres">
      <dgm:prSet presAssocID="{2488A0D8-C1BF-478A-887B-BD33D739B2C4}" presName="dummy" presStyleCnt="0"/>
      <dgm:spPr/>
    </dgm:pt>
    <dgm:pt modelId="{D42C6F91-2B13-4042-86DF-4FF4A78A1C9D}" type="pres">
      <dgm:prSet presAssocID="{2488A0D8-C1BF-478A-887B-BD33D739B2C4}" presName="node" presStyleLbl="revTx" presStyleIdx="3" presStyleCnt="5" custScaleX="143794" custScaleY="59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5145B-F6F2-4C11-8278-CBB88F7FDAC0}" type="pres">
      <dgm:prSet presAssocID="{F1F403FA-3520-4BD0-AD8A-6D997EBBF63C}" presName="sibTrans" presStyleLbl="node1" presStyleIdx="3" presStyleCnt="5"/>
      <dgm:spPr/>
      <dgm:t>
        <a:bodyPr/>
        <a:lstStyle/>
        <a:p>
          <a:endParaRPr lang="en-US"/>
        </a:p>
      </dgm:t>
    </dgm:pt>
    <dgm:pt modelId="{4BE3C7F7-F0C2-4B24-A3D9-734FF0094671}" type="pres">
      <dgm:prSet presAssocID="{8D3F589C-CFE1-4855-BF2F-B1CD3C9CF719}" presName="dummy" presStyleCnt="0"/>
      <dgm:spPr/>
    </dgm:pt>
    <dgm:pt modelId="{80296976-0C87-4DA5-B478-47A1ECBC20CE}" type="pres">
      <dgm:prSet presAssocID="{8D3F589C-CFE1-4855-BF2F-B1CD3C9CF719}" presName="node" presStyleLbl="revTx" presStyleIdx="4" presStyleCnt="5" custScaleX="136502" custScaleY="32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40E89-0839-4556-95B0-2CE56019742B}" type="pres">
      <dgm:prSet presAssocID="{2C19B952-E45B-4C91-936A-DD013B66A447}" presName="sibTrans" presStyleLbl="node1" presStyleIdx="4" presStyleCnt="5" custLinFactNeighborX="5313" custLinFactNeighborY="972"/>
      <dgm:spPr/>
      <dgm:t>
        <a:bodyPr/>
        <a:lstStyle/>
        <a:p>
          <a:endParaRPr lang="en-US"/>
        </a:p>
      </dgm:t>
    </dgm:pt>
  </dgm:ptLst>
  <dgm:cxnLst>
    <dgm:cxn modelId="{74079BB2-E5EF-4941-8D0E-333DF211A7F0}" type="presOf" srcId="{2488A0D8-C1BF-478A-887B-BD33D739B2C4}" destId="{D42C6F91-2B13-4042-86DF-4FF4A78A1C9D}" srcOrd="0" destOrd="0" presId="urn:microsoft.com/office/officeart/2005/8/layout/cycle1"/>
    <dgm:cxn modelId="{5C307DED-BFB7-489E-812E-B093AC5EA733}" type="presOf" srcId="{E8A99399-F950-4D72-9DF7-91D4E8D85BE4}" destId="{06155AC5-B56A-4A49-99CB-5DB7653B9F85}" srcOrd="0" destOrd="0" presId="urn:microsoft.com/office/officeart/2005/8/layout/cycle1"/>
    <dgm:cxn modelId="{86907B65-9311-453F-A51D-1FE9D408DA58}" type="presOf" srcId="{89EC662A-1C88-4AA7-936C-55E7BBEC32FE}" destId="{6C848878-1BB6-4E5D-93AD-B78F7E14F869}" srcOrd="0" destOrd="0" presId="urn:microsoft.com/office/officeart/2005/8/layout/cycle1"/>
    <dgm:cxn modelId="{8368F814-C2D7-49BD-9914-5242DE7C7FA4}" type="presOf" srcId="{FA0661FF-3A64-4823-8E7B-2BD7D83ACE29}" destId="{466BED61-C3C6-497F-A911-F68673CF4E40}" srcOrd="0" destOrd="0" presId="urn:microsoft.com/office/officeart/2005/8/layout/cycle1"/>
    <dgm:cxn modelId="{CB2194A6-122F-468C-B12F-F81A8F5C9596}" type="presOf" srcId="{8D3F589C-CFE1-4855-BF2F-B1CD3C9CF719}" destId="{80296976-0C87-4DA5-B478-47A1ECBC20CE}" srcOrd="0" destOrd="0" presId="urn:microsoft.com/office/officeart/2005/8/layout/cycle1"/>
    <dgm:cxn modelId="{0297A1B0-5D6B-4D01-B3DD-2DCC1D990F05}" type="presOf" srcId="{61118D1C-CA65-431B-B3E0-9C2CBB171FDA}" destId="{1C39D2DC-EE32-403F-80C1-A52EE50C82EB}" srcOrd="0" destOrd="0" presId="urn:microsoft.com/office/officeart/2005/8/layout/cycle1"/>
    <dgm:cxn modelId="{CB840FC7-7CEF-422C-B403-D61FA32B6542}" srcId="{89EC662A-1C88-4AA7-936C-55E7BBEC32FE}" destId="{FEDBB2F3-5DB9-4ABD-A641-230B4A623705}" srcOrd="1" destOrd="0" parTransId="{A7A04709-D5DD-4CB2-B1FC-837B6D9D91EA}" sibTransId="{5D6FCC12-0DFE-48B1-B438-58B62E884BB3}"/>
    <dgm:cxn modelId="{8A7ADEDB-CB2A-4CD9-A5DB-5FB330BF98E7}" srcId="{89EC662A-1C88-4AA7-936C-55E7BBEC32FE}" destId="{B5AC88CD-1012-4882-8D43-05FAD5441989}" srcOrd="0" destOrd="0" parTransId="{2EA7A14B-4B44-4768-B887-C8BE168F7AEA}" sibTransId="{61118D1C-CA65-431B-B3E0-9C2CBB171FDA}"/>
    <dgm:cxn modelId="{EDB7D9F7-0B7B-493C-91F8-9ADCC7D4E63C}" srcId="{89EC662A-1C88-4AA7-936C-55E7BBEC32FE}" destId="{8D3F589C-CFE1-4855-BF2F-B1CD3C9CF719}" srcOrd="4" destOrd="0" parTransId="{122472BE-A956-43C6-AEAB-A62C94F36C9F}" sibTransId="{2C19B952-E45B-4C91-936A-DD013B66A447}"/>
    <dgm:cxn modelId="{5629027D-31D8-4C74-893E-B5CECEF54F15}" srcId="{89EC662A-1C88-4AA7-936C-55E7BBEC32FE}" destId="{E8A99399-F950-4D72-9DF7-91D4E8D85BE4}" srcOrd="2" destOrd="0" parTransId="{8DD7AC89-6AA7-4AC8-BBAD-E214DAD9F882}" sibTransId="{FA0661FF-3A64-4823-8E7B-2BD7D83ACE29}"/>
    <dgm:cxn modelId="{9622B425-9B27-47B7-9F22-9A0D4E5E518A}" srcId="{89EC662A-1C88-4AA7-936C-55E7BBEC32FE}" destId="{2488A0D8-C1BF-478A-887B-BD33D739B2C4}" srcOrd="3" destOrd="0" parTransId="{C4C09118-38F4-4400-9FA6-E64D556A95E1}" sibTransId="{F1F403FA-3520-4BD0-AD8A-6D997EBBF63C}"/>
    <dgm:cxn modelId="{09338553-BAAF-4C5F-80D2-F6C651159CF2}" type="presOf" srcId="{2C19B952-E45B-4C91-936A-DD013B66A447}" destId="{A4240E89-0839-4556-95B0-2CE56019742B}" srcOrd="0" destOrd="0" presId="urn:microsoft.com/office/officeart/2005/8/layout/cycle1"/>
    <dgm:cxn modelId="{36926AE5-2A79-49C2-8C44-2EE116E971DD}" type="presOf" srcId="{5D6FCC12-0DFE-48B1-B438-58B62E884BB3}" destId="{688700D5-ED8A-49D9-8A68-CBF1B2A7F004}" srcOrd="0" destOrd="0" presId="urn:microsoft.com/office/officeart/2005/8/layout/cycle1"/>
    <dgm:cxn modelId="{2DC39ABB-639B-4F81-B048-108F99F3FEEC}" type="presOf" srcId="{B5AC88CD-1012-4882-8D43-05FAD5441989}" destId="{8BF1C1F1-8309-4266-A2CD-B82EAC5CEE93}" srcOrd="0" destOrd="0" presId="urn:microsoft.com/office/officeart/2005/8/layout/cycle1"/>
    <dgm:cxn modelId="{22D9C663-B96C-494D-94AD-62092160E97B}" type="presOf" srcId="{F1F403FA-3520-4BD0-AD8A-6D997EBBF63C}" destId="{DAF5145B-F6F2-4C11-8278-CBB88F7FDAC0}" srcOrd="0" destOrd="0" presId="urn:microsoft.com/office/officeart/2005/8/layout/cycle1"/>
    <dgm:cxn modelId="{4EE4F9D0-4DD1-4034-A9CC-0FDAF5866495}" type="presOf" srcId="{FEDBB2F3-5DB9-4ABD-A641-230B4A623705}" destId="{7798A020-F88F-46A6-B352-8BC084F67177}" srcOrd="0" destOrd="0" presId="urn:microsoft.com/office/officeart/2005/8/layout/cycle1"/>
    <dgm:cxn modelId="{660B4355-B33E-407C-AA71-DCC158304AB2}" type="presParOf" srcId="{6C848878-1BB6-4E5D-93AD-B78F7E14F869}" destId="{48B3AD53-8D7D-403E-AABB-B92E6B25CF5C}" srcOrd="0" destOrd="0" presId="urn:microsoft.com/office/officeart/2005/8/layout/cycle1"/>
    <dgm:cxn modelId="{5DC810C6-4DF6-42AC-9DDE-429E3D6035A6}" type="presParOf" srcId="{6C848878-1BB6-4E5D-93AD-B78F7E14F869}" destId="{8BF1C1F1-8309-4266-A2CD-B82EAC5CEE93}" srcOrd="1" destOrd="0" presId="urn:microsoft.com/office/officeart/2005/8/layout/cycle1"/>
    <dgm:cxn modelId="{24814B3B-F2A3-4D26-BE8F-B151E25EBD68}" type="presParOf" srcId="{6C848878-1BB6-4E5D-93AD-B78F7E14F869}" destId="{1C39D2DC-EE32-403F-80C1-A52EE50C82EB}" srcOrd="2" destOrd="0" presId="urn:microsoft.com/office/officeart/2005/8/layout/cycle1"/>
    <dgm:cxn modelId="{0B409DCF-D246-432A-8951-FE271B86751D}" type="presParOf" srcId="{6C848878-1BB6-4E5D-93AD-B78F7E14F869}" destId="{CC7A122F-AD79-4509-AE99-1D90C6F019CF}" srcOrd="3" destOrd="0" presId="urn:microsoft.com/office/officeart/2005/8/layout/cycle1"/>
    <dgm:cxn modelId="{DEB3B030-6A3B-4946-A785-1C090E80405E}" type="presParOf" srcId="{6C848878-1BB6-4E5D-93AD-B78F7E14F869}" destId="{7798A020-F88F-46A6-B352-8BC084F67177}" srcOrd="4" destOrd="0" presId="urn:microsoft.com/office/officeart/2005/8/layout/cycle1"/>
    <dgm:cxn modelId="{2C227917-8434-488B-9AF3-BF2B222F5FF2}" type="presParOf" srcId="{6C848878-1BB6-4E5D-93AD-B78F7E14F869}" destId="{688700D5-ED8A-49D9-8A68-CBF1B2A7F004}" srcOrd="5" destOrd="0" presId="urn:microsoft.com/office/officeart/2005/8/layout/cycle1"/>
    <dgm:cxn modelId="{4D4E702C-716A-40EB-9CA7-2D93A9DD5134}" type="presParOf" srcId="{6C848878-1BB6-4E5D-93AD-B78F7E14F869}" destId="{C3E17203-D5E1-4372-A1EC-E962FE575ECD}" srcOrd="6" destOrd="0" presId="urn:microsoft.com/office/officeart/2005/8/layout/cycle1"/>
    <dgm:cxn modelId="{25131C2B-85B6-41A2-9814-E996C74D3D79}" type="presParOf" srcId="{6C848878-1BB6-4E5D-93AD-B78F7E14F869}" destId="{06155AC5-B56A-4A49-99CB-5DB7653B9F85}" srcOrd="7" destOrd="0" presId="urn:microsoft.com/office/officeart/2005/8/layout/cycle1"/>
    <dgm:cxn modelId="{AED34697-79F0-4926-ABCF-FAB62DCA6E52}" type="presParOf" srcId="{6C848878-1BB6-4E5D-93AD-B78F7E14F869}" destId="{466BED61-C3C6-497F-A911-F68673CF4E40}" srcOrd="8" destOrd="0" presId="urn:microsoft.com/office/officeart/2005/8/layout/cycle1"/>
    <dgm:cxn modelId="{F1B3250A-375C-4195-931A-F167C23C084F}" type="presParOf" srcId="{6C848878-1BB6-4E5D-93AD-B78F7E14F869}" destId="{2569B23C-8DFE-4E24-92F6-0E6B1DEE3075}" srcOrd="9" destOrd="0" presId="urn:microsoft.com/office/officeart/2005/8/layout/cycle1"/>
    <dgm:cxn modelId="{79AC4B29-0D39-4B6C-85B5-C0D0521A962E}" type="presParOf" srcId="{6C848878-1BB6-4E5D-93AD-B78F7E14F869}" destId="{D42C6F91-2B13-4042-86DF-4FF4A78A1C9D}" srcOrd="10" destOrd="0" presId="urn:microsoft.com/office/officeart/2005/8/layout/cycle1"/>
    <dgm:cxn modelId="{6F94B261-D61D-4342-B38E-811AF3DAA1F1}" type="presParOf" srcId="{6C848878-1BB6-4E5D-93AD-B78F7E14F869}" destId="{DAF5145B-F6F2-4C11-8278-CBB88F7FDAC0}" srcOrd="11" destOrd="0" presId="urn:microsoft.com/office/officeart/2005/8/layout/cycle1"/>
    <dgm:cxn modelId="{C61C00BE-677D-4060-A4A3-245AEDE297F9}" type="presParOf" srcId="{6C848878-1BB6-4E5D-93AD-B78F7E14F869}" destId="{4BE3C7F7-F0C2-4B24-A3D9-734FF0094671}" srcOrd="12" destOrd="0" presId="urn:microsoft.com/office/officeart/2005/8/layout/cycle1"/>
    <dgm:cxn modelId="{2F8154E7-F422-4CAE-8309-340A7DF632F9}" type="presParOf" srcId="{6C848878-1BB6-4E5D-93AD-B78F7E14F869}" destId="{80296976-0C87-4DA5-B478-47A1ECBC20CE}" srcOrd="13" destOrd="0" presId="urn:microsoft.com/office/officeart/2005/8/layout/cycle1"/>
    <dgm:cxn modelId="{410727F7-753F-47C0-87F0-7DC098D7AAA3}" type="presParOf" srcId="{6C848878-1BB6-4E5D-93AD-B78F7E14F869}" destId="{A4240E89-0839-4556-95B0-2CE56019742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C1F1-8309-4266-A2CD-B82EAC5CEE93}">
      <dsp:nvSpPr>
        <dsp:cNvPr id="0" name=""/>
        <dsp:cNvSpPr/>
      </dsp:nvSpPr>
      <dsp:spPr>
        <a:xfrm>
          <a:off x="4184255" y="220710"/>
          <a:ext cx="1227756" cy="122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measurements in water</a:t>
          </a:r>
          <a:endParaRPr lang="en-US" sz="1300" kern="1200" dirty="0"/>
        </a:p>
      </dsp:txBody>
      <dsp:txXfrm>
        <a:off x="4184255" y="220710"/>
        <a:ext cx="1227756" cy="1227756"/>
      </dsp:txXfrm>
    </dsp:sp>
    <dsp:sp modelId="{1C39D2DC-EE32-403F-80C1-A52EE50C82EB}">
      <dsp:nvSpPr>
        <dsp:cNvPr id="0" name=""/>
        <dsp:cNvSpPr/>
      </dsp:nvSpPr>
      <dsp:spPr>
        <a:xfrm>
          <a:off x="1230525" y="205221"/>
          <a:ext cx="4603685" cy="4603685"/>
        </a:xfrm>
        <a:prstGeom prst="circularArrow">
          <a:avLst>
            <a:gd name="adj1" fmla="val 5200"/>
            <a:gd name="adj2" fmla="val 335935"/>
            <a:gd name="adj3" fmla="val 21504884"/>
            <a:gd name="adj4" fmla="val 19726942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8A020-F88F-46A6-B352-8BC084F67177}">
      <dsp:nvSpPr>
        <dsp:cNvPr id="0" name=""/>
        <dsp:cNvSpPr/>
      </dsp:nvSpPr>
      <dsp:spPr>
        <a:xfrm>
          <a:off x="4688093" y="2650025"/>
          <a:ext cx="1623217" cy="56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</a:t>
          </a:r>
          <a:r>
            <a:rPr lang="en-US" sz="1300" b="0" i="1" kern="1200" dirty="0" smtClean="0"/>
            <a:t>perceived</a:t>
          </a:r>
          <a:r>
            <a:rPr lang="en-US" sz="1300" kern="1200" dirty="0" smtClean="0"/>
            <a:t> hazard</a:t>
          </a:r>
          <a:endParaRPr lang="en-US" sz="1300" kern="1200" dirty="0"/>
        </a:p>
      </dsp:txBody>
      <dsp:txXfrm>
        <a:off x="4688093" y="2650025"/>
        <a:ext cx="1623217" cy="566720"/>
      </dsp:txXfrm>
    </dsp:sp>
    <dsp:sp modelId="{688700D5-ED8A-49D9-8A68-CBF1B2A7F004}">
      <dsp:nvSpPr>
        <dsp:cNvPr id="0" name=""/>
        <dsp:cNvSpPr/>
      </dsp:nvSpPr>
      <dsp:spPr>
        <a:xfrm>
          <a:off x="1255346" y="382"/>
          <a:ext cx="4603685" cy="4603685"/>
        </a:xfrm>
        <a:prstGeom prst="circularArrow">
          <a:avLst>
            <a:gd name="adj1" fmla="val 5200"/>
            <a:gd name="adj2" fmla="val 335935"/>
            <a:gd name="adj3" fmla="val 4014607"/>
            <a:gd name="adj4" fmla="val 1595967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55AC5-B56A-4A49-99CB-5DB7653B9F85}">
      <dsp:nvSpPr>
        <dsp:cNvPr id="0" name=""/>
        <dsp:cNvSpPr/>
      </dsp:nvSpPr>
      <dsp:spPr>
        <a:xfrm>
          <a:off x="2943310" y="3730825"/>
          <a:ext cx="1227756" cy="122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science follow-up</a:t>
          </a:r>
          <a:endParaRPr lang="en-US" sz="1300" kern="1200" dirty="0"/>
        </a:p>
      </dsp:txBody>
      <dsp:txXfrm>
        <a:off x="2943310" y="3730825"/>
        <a:ext cx="1227756" cy="1227756"/>
      </dsp:txXfrm>
    </dsp:sp>
    <dsp:sp modelId="{466BED61-C3C6-497F-A911-F68673CF4E40}">
      <dsp:nvSpPr>
        <dsp:cNvPr id="0" name=""/>
        <dsp:cNvSpPr/>
      </dsp:nvSpPr>
      <dsp:spPr>
        <a:xfrm>
          <a:off x="1255346" y="382"/>
          <a:ext cx="4603685" cy="4603685"/>
        </a:xfrm>
        <a:prstGeom prst="circularArrow">
          <a:avLst>
            <a:gd name="adj1" fmla="val 5200"/>
            <a:gd name="adj2" fmla="val 335935"/>
            <a:gd name="adj3" fmla="val 8713450"/>
            <a:gd name="adj4" fmla="val 644945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C6F91-2B13-4042-86DF-4FF4A78A1C9D}">
      <dsp:nvSpPr>
        <dsp:cNvPr id="0" name=""/>
        <dsp:cNvSpPr/>
      </dsp:nvSpPr>
      <dsp:spPr>
        <a:xfrm>
          <a:off x="731955" y="2568821"/>
          <a:ext cx="1765440" cy="72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Water Quality Criterion</a:t>
          </a:r>
          <a:endParaRPr lang="en-US" sz="1300" kern="1200" dirty="0"/>
        </a:p>
      </dsp:txBody>
      <dsp:txXfrm>
        <a:off x="731955" y="2568821"/>
        <a:ext cx="1765440" cy="729127"/>
      </dsp:txXfrm>
    </dsp:sp>
    <dsp:sp modelId="{DAF5145B-F6F2-4C11-8278-CBB88F7FDAC0}">
      <dsp:nvSpPr>
        <dsp:cNvPr id="0" name=""/>
        <dsp:cNvSpPr/>
      </dsp:nvSpPr>
      <dsp:spPr>
        <a:xfrm>
          <a:off x="1255346" y="382"/>
          <a:ext cx="4603685" cy="4603685"/>
        </a:xfrm>
        <a:prstGeom prst="circularArrow">
          <a:avLst>
            <a:gd name="adj1" fmla="val 5200"/>
            <a:gd name="adj2" fmla="val 335935"/>
            <a:gd name="adj3" fmla="val 13184485"/>
            <a:gd name="adj4" fmla="val 10350000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96976-0C87-4DA5-B478-47A1ECBC20CE}">
      <dsp:nvSpPr>
        <dsp:cNvPr id="0" name=""/>
        <dsp:cNvSpPr/>
      </dsp:nvSpPr>
      <dsp:spPr>
        <a:xfrm>
          <a:off x="1518693" y="450228"/>
          <a:ext cx="1675912" cy="399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“approved” </a:t>
          </a:r>
          <a:br>
            <a:rPr lang="en-US" sz="1300" kern="1200" dirty="0" smtClean="0"/>
          </a:br>
          <a:r>
            <a:rPr lang="en-US" sz="1300" kern="1200" dirty="0" smtClean="0"/>
            <a:t>method</a:t>
          </a:r>
          <a:endParaRPr lang="en-US" sz="1300" kern="1200" dirty="0"/>
        </a:p>
      </dsp:txBody>
      <dsp:txXfrm>
        <a:off x="1518693" y="450228"/>
        <a:ext cx="1675912" cy="399192"/>
      </dsp:txXfrm>
    </dsp:sp>
    <dsp:sp modelId="{A4240E89-0839-4556-95B0-2CE56019742B}">
      <dsp:nvSpPr>
        <dsp:cNvPr id="0" name=""/>
        <dsp:cNvSpPr/>
      </dsp:nvSpPr>
      <dsp:spPr>
        <a:xfrm>
          <a:off x="1337834" y="112210"/>
          <a:ext cx="4603685" cy="4603685"/>
        </a:xfrm>
        <a:prstGeom prst="circularArrow">
          <a:avLst>
            <a:gd name="adj1" fmla="val 5200"/>
            <a:gd name="adj2" fmla="val 335935"/>
            <a:gd name="adj3" fmla="val 17227830"/>
            <a:gd name="adj4" fmla="val 14998890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803634"/>
            <a:ext cx="810736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564562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ll quote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2173288"/>
            <a:ext cx="7993062" cy="914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2800" b="1">
                <a:solidFill>
                  <a:srgbClr val="173D9A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3323" y="3328988"/>
            <a:ext cx="4179177" cy="140066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sz="2000">
                <a:solidFill>
                  <a:srgbClr val="173D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attribution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6270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CAF326-34C7-4D50-8BCD-F2E514A9A893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1836CB-392A-4782-9060-49F01E79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800600"/>
            <a:ext cx="3306762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E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800600"/>
            <a:ext cx="3306762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EDAF 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800600"/>
            <a:ext cx="3306762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 ED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803634"/>
            <a:ext cx="810736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 EDAF 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803634"/>
            <a:ext cx="810736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/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2160588"/>
            <a:ext cx="8107362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1524000"/>
            <a:ext cx="8107362" cy="585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95000"/>
              </a:lnSpc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2160588"/>
            <a:ext cx="8107362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40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1524000"/>
            <a:ext cx="8107362" cy="585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95000"/>
              </a:lnSpc>
              <a:buNone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2173288"/>
            <a:ext cx="7993062" cy="914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2800" b="1">
                <a:solidFill>
                  <a:srgbClr val="173D9A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3323" y="3328988"/>
            <a:ext cx="4179177" cy="140066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sz="2000">
                <a:solidFill>
                  <a:srgbClr val="173D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attribution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579438" y="1371600"/>
            <a:ext cx="8107362" cy="42735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insert chart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564562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371600"/>
            <a:ext cx="391636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257800"/>
            <a:ext cx="2161903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9" name="Picture 8" descr="EDF_r_CMYK_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520" y="5486235"/>
            <a:ext cx="2170176" cy="981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79438" y="342900"/>
            <a:ext cx="8229600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257800"/>
            <a:ext cx="2161903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6" name="Picture 5" descr="edaf_654x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2552" y="5457444"/>
            <a:ext cx="1993392" cy="972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257800"/>
            <a:ext cx="2161903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9" name="Picture 8" descr="edaf_pac_668x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2552" y="5445611"/>
            <a:ext cx="2036064" cy="807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png"/>
          <p:cNvPicPr>
            <a:picLocks noChangeAspect="1"/>
          </p:cNvPicPr>
          <p:nvPr/>
        </p:nvPicPr>
        <p:blipFill>
          <a:blip r:embed="rId3"/>
          <a:srcRect t="293" b="9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LIDE Background Tweak 2.png"/>
          <p:cNvPicPr>
            <a:picLocks noChangeAspect="1"/>
          </p:cNvPicPr>
          <p:nvPr/>
        </p:nvPicPr>
        <p:blipFill>
          <a:blip r:embed="rId4" cstate="print"/>
          <a:srcRect b="43177"/>
          <a:stretch>
            <a:fillRect/>
          </a:stretch>
        </p:blipFill>
        <p:spPr>
          <a:xfrm>
            <a:off x="0" y="5715000"/>
            <a:ext cx="9143245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Background Tweak 2.png"/>
          <p:cNvPicPr>
            <a:picLocks noChangeAspect="1"/>
          </p:cNvPicPr>
          <p:nvPr/>
        </p:nvPicPr>
        <p:blipFill>
          <a:blip r:embed="rId4" cstate="print"/>
          <a:srcRect b="43177"/>
          <a:stretch>
            <a:fillRect/>
          </a:stretch>
        </p:blipFill>
        <p:spPr>
          <a:xfrm>
            <a:off x="0" y="5715000"/>
            <a:ext cx="9143245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 Corner Cu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5565775"/>
            <a:ext cx="3419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438" y="1371601"/>
            <a:ext cx="8107362" cy="4273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59" r:id="rId3"/>
    <p:sldLayoutId id="2147483661" r:id="rId4"/>
    <p:sldLayoutId id="2147483671" r:id="rId5"/>
    <p:sldLayoutId id="2147483683" r:id="rId6"/>
    <p:sldLayoutId id="2147483698" r:id="rId7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rgbClr val="173D9A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rgbClr val="173D9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rgbClr val="173D9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173D9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D9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D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F_r_CMYK_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82" y="5202252"/>
            <a:ext cx="2743200" cy="1240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af_654x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736" y="5175056"/>
            <a:ext cx="2610205" cy="127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f_pac_668x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736" y="5176669"/>
            <a:ext cx="2611177" cy="103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9438" y="359764"/>
            <a:ext cx="7993062" cy="2727924"/>
          </a:xfrm>
        </p:spPr>
        <p:txBody>
          <a:bodyPr/>
          <a:lstStyle/>
          <a:p>
            <a:r>
              <a:rPr lang="en-US" dirty="0" smtClean="0"/>
              <a:t>Pecos Cotton Pilot Project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531370" y="1289154"/>
            <a:ext cx="3041130" cy="34405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2" y="1079292"/>
            <a:ext cx="5705943" cy="47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5906" y="284813"/>
            <a:ext cx="2293495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Texas RRC permitted </a:t>
            </a:r>
            <a:r>
              <a:rPr lang="en-US" b="1" dirty="0"/>
              <a:t>p</a:t>
            </a:r>
            <a:r>
              <a:rPr lang="en-US" b="1" dirty="0" smtClean="0"/>
              <a:t>ilot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Texas A&amp;M identified water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30,000 </a:t>
            </a:r>
            <a:r>
              <a:rPr lang="en-US" b="1" dirty="0" err="1" smtClean="0"/>
              <a:t>bbls</a:t>
            </a:r>
            <a:r>
              <a:rPr lang="en-US" b="1" dirty="0" smtClean="0"/>
              <a:t> from a single well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One crop, one growing season</a:t>
            </a:r>
          </a:p>
          <a:p>
            <a:r>
              <a:rPr lang="en-U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5 total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Treated with: Dissolved Air Flotation, Ceramic Membrane, RO, Walnut Shell Filtration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drink fracking fluid hickenloo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1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4113109"/>
            <a:ext cx="4572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“You can drink it. We did drink it around the table, almost ritual like, in a funny </a:t>
            </a:r>
            <a:r>
              <a:rPr lang="en-US" b="1" dirty="0" smtClean="0"/>
              <a:t>way….they’ve </a:t>
            </a:r>
            <a:r>
              <a:rPr lang="en-US" b="1" dirty="0"/>
              <a:t>invested millions of dollars in what is a benign fluid in every sense</a:t>
            </a:r>
            <a:r>
              <a:rPr lang="en-US" b="1" dirty="0" smtClean="0"/>
              <a:t>.”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Gov. Hickenlooper, U.S. Senate </a:t>
            </a:r>
            <a:r>
              <a:rPr lang="en-US" dirty="0"/>
              <a:t>Committee on Energy and Natural Resources. </a:t>
            </a:r>
            <a:r>
              <a:rPr lang="en-US" dirty="0" smtClean="0"/>
              <a:t>– Feb. 11, 2013</a:t>
            </a:r>
            <a:endParaRPr lang="en-US" dirty="0"/>
          </a:p>
        </p:txBody>
      </p:sp>
      <p:pic>
        <p:nvPicPr>
          <p:cNvPr id="6" name="Picture 2" descr="Image result for drinking d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1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433215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DDT so safe you can eat it - 				</a:t>
            </a:r>
            <a:r>
              <a:rPr lang="en-US" dirty="0" smtClean="0"/>
              <a:t>1947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" y="194872"/>
            <a:ext cx="4107305" cy="833828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PA DEP </a:t>
            </a:r>
            <a:r>
              <a:rPr lang="en-US" b="0" dirty="0"/>
              <a:t>General </a:t>
            </a:r>
            <a:r>
              <a:rPr lang="en-US" b="0" dirty="0" smtClean="0"/>
              <a:t>Permit WMGR123</a:t>
            </a:r>
            <a:r>
              <a:rPr lang="en-US" b="0" dirty="0"/>
              <a:t>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700" b="0" dirty="0" smtClean="0"/>
              <a:t>Processing </a:t>
            </a:r>
            <a:r>
              <a:rPr lang="en-US" sz="2700" b="0" dirty="0"/>
              <a:t>and Beneficial Use of Oil and Gas Liquid </a:t>
            </a:r>
            <a:r>
              <a:rPr lang="en-US" sz="2700" b="0" dirty="0" smtClean="0"/>
              <a:t>Waste</a:t>
            </a:r>
            <a:br>
              <a:rPr lang="en-US" sz="2700" b="0" dirty="0" smtClean="0"/>
            </a:b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b="0" dirty="0" smtClean="0"/>
              <a:t>• Authorizes reuse for HF or </a:t>
            </a:r>
            <a:br>
              <a:rPr lang="en-US" sz="2700" b="0" dirty="0" smtClean="0"/>
            </a:br>
            <a:r>
              <a:rPr lang="en-US" sz="2700" b="0" dirty="0" smtClean="0"/>
              <a:t>well development only</a:t>
            </a:r>
            <a:br>
              <a:rPr lang="en-US" sz="2700" b="0" dirty="0" smtClean="0"/>
            </a:b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sz="2700" b="0" dirty="0" smtClean="0"/>
              <a:t>• Treated water is “</a:t>
            </a:r>
            <a:r>
              <a:rPr lang="en-US" sz="2700" b="0" dirty="0" err="1" smtClean="0"/>
              <a:t>dewasted</a:t>
            </a:r>
            <a:r>
              <a:rPr lang="en-US" sz="2700" b="0" dirty="0" smtClean="0"/>
              <a:t>” when it meets constituent limits in Appx A OR is used to develop or HF a well</a:t>
            </a:r>
            <a:br>
              <a:rPr lang="en-US" sz="2700" b="0" dirty="0" smtClean="0"/>
            </a:b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sz="2700" b="0" dirty="0" smtClean="0"/>
              <a:t>• Limits assume worst case scenario: discharge to </a:t>
            </a:r>
            <a:r>
              <a:rPr lang="en-US" sz="2700" b="0" dirty="0" smtClean="0"/>
              <a:t>surface</a:t>
            </a:r>
            <a:br>
              <a:rPr lang="en-US" sz="2700" b="0" dirty="0" smtClean="0"/>
            </a:b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b="0" dirty="0"/>
              <a:t>• Assumes </a:t>
            </a:r>
            <a:r>
              <a:rPr lang="en-US" sz="2700" b="0" dirty="0" smtClean="0"/>
              <a:t>distillation </a:t>
            </a: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sz="2700" b="0" dirty="0"/>
              <a:t/>
            </a:r>
            <a:br>
              <a:rPr lang="en-US" sz="2700" b="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93" y="502167"/>
            <a:ext cx="4407107" cy="61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0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 Title 22 </a:t>
            </a:r>
            <a:r>
              <a:rPr lang="en-US" sz="3600" dirty="0" smtClean="0"/>
              <a:t>Municipal Wastewater Reuse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Drought State of Emergency declared in 2014, Governor directs State Water Board to adopt statewide discharge requirements to facilitate water recycling </a:t>
            </a:r>
          </a:p>
          <a:p>
            <a:r>
              <a:rPr lang="en-US" dirty="0"/>
              <a:t>Uniform Statewide Recycling Criteria (California Code of Regulations, Title 22, Division 4, Chapter 3) outline constituent levels for specific uses with varying exposure </a:t>
            </a:r>
            <a:r>
              <a:rPr lang="en-US" dirty="0" smtClean="0"/>
              <a:t>pathways, and 4 corresponding levels of treated water</a:t>
            </a:r>
            <a:endParaRPr lang="en-US" dirty="0"/>
          </a:p>
          <a:p>
            <a:r>
              <a:rPr lang="en-US" dirty="0" smtClean="0"/>
              <a:t>General Order establishes operational conditions for treated </a:t>
            </a:r>
            <a:r>
              <a:rPr lang="en-US" dirty="0"/>
              <a:t>municipal </a:t>
            </a:r>
            <a:r>
              <a:rPr lang="en-US" dirty="0" smtClean="0"/>
              <a:t>wastewater recycling for  </a:t>
            </a:r>
            <a:r>
              <a:rPr lang="en-US" dirty="0" err="1" smtClean="0"/>
              <a:t>nonpotable</a:t>
            </a:r>
            <a:r>
              <a:rPr lang="en-US" dirty="0" smtClean="0"/>
              <a:t> uses</a:t>
            </a:r>
          </a:p>
          <a:p>
            <a:r>
              <a:rPr lang="en-US" dirty="0" smtClean="0"/>
              <a:t>Primary focus is biological, some consideration for CEC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california title 22 regulations wastewater purple p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16" y="4828264"/>
            <a:ext cx="31432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356" y="483175"/>
            <a:ext cx="8447975" cy="5504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Produced </a:t>
            </a:r>
            <a:r>
              <a:rPr lang="en-US" sz="2400" b="1" smtClean="0"/>
              <a:t>Water Knowledge </a:t>
            </a:r>
            <a:r>
              <a:rPr lang="en-US" sz="2400" b="1" dirty="0" smtClean="0"/>
              <a:t>Gaps</a:t>
            </a:r>
            <a:endParaRPr lang="en-US" sz="2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42079651"/>
              </p:ext>
            </p:extLst>
          </p:nvPr>
        </p:nvGraphicFramePr>
        <p:xfrm>
          <a:off x="879959" y="1308986"/>
          <a:ext cx="7043266" cy="496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86854" y="3210442"/>
            <a:ext cx="281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Mind the Gaps!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323" y="6085954"/>
            <a:ext cx="2147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Hazard data gap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260" y="4437658"/>
            <a:ext cx="2007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Regulatory gap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1600" y="1529695"/>
            <a:ext cx="179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Exposure gap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8511" y="1529695"/>
            <a:ext cx="176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Methods gap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0533" y="4437658"/>
            <a:ext cx="1997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Awareness gap</a:t>
            </a:r>
            <a:endParaRPr lang="en-US" sz="1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4" y="5903547"/>
            <a:ext cx="1690478" cy="7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28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hoto slide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ark slide (use for pauses in presentation)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/end slide 1 EDAF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/end slide 1 EDAF PAC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divider 1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divider 2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 slides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nd slide 2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nd slide 2 EDAF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nd slide 2 EDAF PAC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10493</TotalTime>
  <Words>233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blank</vt:lpstr>
      <vt:lpstr>Title/end slide 1 EDAF</vt:lpstr>
      <vt:lpstr>Title/end slide 1 EDAF PAC</vt:lpstr>
      <vt:lpstr>Section divider 1</vt:lpstr>
      <vt:lpstr>Section divider 2</vt:lpstr>
      <vt:lpstr>Content slides</vt:lpstr>
      <vt:lpstr>End slide 2</vt:lpstr>
      <vt:lpstr>End slide 2 EDAF</vt:lpstr>
      <vt:lpstr>End slide 2 EDAF PAC</vt:lpstr>
      <vt:lpstr>Photo slide</vt:lpstr>
      <vt:lpstr>Dark slide (use for pauses in presentation)</vt:lpstr>
      <vt:lpstr>Pecos Cotton Pilot Project   </vt:lpstr>
      <vt:lpstr>PowerPoint Presentation</vt:lpstr>
      <vt:lpstr>PA DEP General Permit WMGR123:  Processing and Beneficial Use of Oil and Gas Liquid Waste  • Authorizes reuse for HF or  well development only  • Treated water is “dewasted” when it meets constituent limits in Appx A OR is used to develop or HF a well  • Limits assume worst case scenario: discharge to surface  • Assumes distillation      </vt:lpstr>
      <vt:lpstr>CA Title 22 Municipal Wastewater Reuse</vt:lpstr>
      <vt:lpstr>Produced Water Knowledge Gaps</vt:lpstr>
    </vt:vector>
  </TitlesOfParts>
  <Company>Environmental Defense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EDF PowerPoint Template</dc:title>
  <dc:creator>Holly Pearen</dc:creator>
  <cp:lastModifiedBy>Holly Pearen</cp:lastModifiedBy>
  <cp:revision>12</cp:revision>
  <dcterms:created xsi:type="dcterms:W3CDTF">2016-09-13T19:20:20Z</dcterms:created>
  <dcterms:modified xsi:type="dcterms:W3CDTF">2016-09-25T13:57:19Z</dcterms:modified>
</cp:coreProperties>
</file>