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1"/>
  </p:notesMasterIdLst>
  <p:sldIdLst>
    <p:sldId id="282" r:id="rId2"/>
    <p:sldId id="257" r:id="rId3"/>
    <p:sldId id="269" r:id="rId4"/>
    <p:sldId id="259" r:id="rId5"/>
    <p:sldId id="267" r:id="rId6"/>
    <p:sldId id="270" r:id="rId7"/>
    <p:sldId id="260" r:id="rId8"/>
    <p:sldId id="264" r:id="rId9"/>
    <p:sldId id="262" r:id="rId10"/>
    <p:sldId id="263" r:id="rId11"/>
    <p:sldId id="271" r:id="rId12"/>
    <p:sldId id="272" r:id="rId13"/>
    <p:sldId id="273" r:id="rId14"/>
    <p:sldId id="275" r:id="rId15"/>
    <p:sldId id="277" r:id="rId16"/>
    <p:sldId id="280" r:id="rId17"/>
    <p:sldId id="278" r:id="rId18"/>
    <p:sldId id="281"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5" autoAdjust="0"/>
  </p:normalViewPr>
  <p:slideViewPr>
    <p:cSldViewPr>
      <p:cViewPr>
        <p:scale>
          <a:sx n="80" d="100"/>
          <a:sy n="80" d="100"/>
        </p:scale>
        <p:origin x="-1086" y="30"/>
      </p:cViewPr>
      <p:guideLst>
        <p:guide orient="horz" pos="2160"/>
        <p:guide pos="2880"/>
      </p:guideLst>
    </p:cSldViewPr>
  </p:slideViewPr>
  <p:outlineViewPr>
    <p:cViewPr>
      <p:scale>
        <a:sx n="33" d="100"/>
        <a:sy n="33" d="100"/>
      </p:scale>
      <p:origin x="0" y="966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sheerin.RMA\Documents\'15%20Market%20Report%20August%20Final%20Documents\2015%20data_08-20-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sheerin.RMA\Documents\'15%20Market%20Report%20August%20Final%20Documents\2015%20data_08-20-201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9.xml.rels><?xml version="1.0" encoding="UTF-8" standalone="yes"?>
<Relationships xmlns="http://schemas.openxmlformats.org/package/2006/relationships"><Relationship Id="rId2" Type="http://schemas.openxmlformats.org/officeDocument/2006/relationships/oleObject" Target="file:///C:\Users\tnorberg.RMA\Google%20Drive\RMA\Scrap%20Tire\2013%20Report\Stockpile%20data%20-%2009-05-14%20DRAFT%20UPDAT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71475664608605E-2"/>
          <c:y val="0.14965823498450301"/>
          <c:w val="0.79451975012463705"/>
          <c:h val="0.70523052634196703"/>
        </c:manualLayout>
      </c:layout>
      <c:barChart>
        <c:barDir val="col"/>
        <c:grouping val="clustered"/>
        <c:varyColors val="0"/>
        <c:ser>
          <c:idx val="1"/>
          <c:order val="0"/>
          <c:tx>
            <c:strRef>
              <c:f>'Gen-Mkt Trend Chart 2015'!$B$1</c:f>
              <c:strCache>
                <c:ptCount val="1"/>
                <c:pt idx="0">
                  <c:v>Total to Market</c:v>
                </c:pt>
              </c:strCache>
            </c:strRef>
          </c:tx>
          <c:invertIfNegative val="0"/>
          <c:cat>
            <c:numRef>
              <c:f>'Gen-Mkt Trend Chart 2015'!$A$2:$A$6</c:f>
              <c:numCache>
                <c:formatCode>General</c:formatCode>
                <c:ptCount val="5"/>
                <c:pt idx="0">
                  <c:v>2007</c:v>
                </c:pt>
                <c:pt idx="1">
                  <c:v>2009</c:v>
                </c:pt>
                <c:pt idx="2">
                  <c:v>2011</c:v>
                </c:pt>
                <c:pt idx="3">
                  <c:v>2013</c:v>
                </c:pt>
                <c:pt idx="4">
                  <c:v>2015</c:v>
                </c:pt>
              </c:numCache>
            </c:numRef>
          </c:cat>
          <c:val>
            <c:numRef>
              <c:f>'Gen-Mkt Trend Chart 2015'!$B$2:$B$6</c:f>
              <c:numCache>
                <c:formatCode>0.0</c:formatCode>
                <c:ptCount val="5"/>
                <c:pt idx="0">
                  <c:v>4105.7896123008722</c:v>
                </c:pt>
                <c:pt idx="1">
                  <c:v>3917.7035051166667</c:v>
                </c:pt>
                <c:pt idx="2">
                  <c:v>3083.7639278156303</c:v>
                </c:pt>
                <c:pt idx="3" formatCode="0.00">
                  <c:v>3666.8538167392262</c:v>
                </c:pt>
                <c:pt idx="4" formatCode="0.00">
                  <c:v>3551.3</c:v>
                </c:pt>
              </c:numCache>
            </c:numRef>
          </c:val>
        </c:ser>
        <c:ser>
          <c:idx val="0"/>
          <c:order val="1"/>
          <c:tx>
            <c:strRef>
              <c:f>'Gen-Mkt Trend Chart 2015'!$C$1</c:f>
              <c:strCache>
                <c:ptCount val="1"/>
                <c:pt idx="0">
                  <c:v>Total Generated</c:v>
                </c:pt>
              </c:strCache>
            </c:strRef>
          </c:tx>
          <c:invertIfNegative val="0"/>
          <c:cat>
            <c:numRef>
              <c:f>'Gen-Mkt Trend Chart 2015'!$A$2:$A$6</c:f>
              <c:numCache>
                <c:formatCode>General</c:formatCode>
                <c:ptCount val="5"/>
                <c:pt idx="0">
                  <c:v>2007</c:v>
                </c:pt>
                <c:pt idx="1">
                  <c:v>2009</c:v>
                </c:pt>
                <c:pt idx="2">
                  <c:v>2011</c:v>
                </c:pt>
                <c:pt idx="3">
                  <c:v>2013</c:v>
                </c:pt>
                <c:pt idx="4">
                  <c:v>2015</c:v>
                </c:pt>
              </c:numCache>
            </c:numRef>
          </c:cat>
          <c:val>
            <c:numRef>
              <c:f>'Gen-Mkt Trend Chart 2015'!$C$2:$C$6</c:f>
              <c:numCache>
                <c:formatCode>0.0</c:formatCode>
                <c:ptCount val="5"/>
                <c:pt idx="0">
                  <c:v>4595.7199999999993</c:v>
                </c:pt>
                <c:pt idx="1">
                  <c:v>4595.4963974178809</c:v>
                </c:pt>
                <c:pt idx="2">
                  <c:v>3781.0275300000003</c:v>
                </c:pt>
                <c:pt idx="3" formatCode="0.00">
                  <c:v>3824.2552657398601</c:v>
                </c:pt>
                <c:pt idx="4" formatCode="0.00">
                  <c:v>4038.8</c:v>
                </c:pt>
              </c:numCache>
            </c:numRef>
          </c:val>
        </c:ser>
        <c:dLbls>
          <c:showLegendKey val="0"/>
          <c:showVal val="0"/>
          <c:showCatName val="0"/>
          <c:showSerName val="0"/>
          <c:showPercent val="0"/>
          <c:showBubbleSize val="0"/>
        </c:dLbls>
        <c:gapWidth val="150"/>
        <c:axId val="49093632"/>
        <c:axId val="49099520"/>
      </c:barChart>
      <c:lineChart>
        <c:grouping val="standard"/>
        <c:varyColors val="0"/>
        <c:ser>
          <c:idx val="2"/>
          <c:order val="2"/>
          <c:tx>
            <c:strRef>
              <c:f>'Gen-Mkt Trend Chart 2015'!$D$1</c:f>
              <c:strCache>
                <c:ptCount val="1"/>
                <c:pt idx="0">
                  <c:v>Market %</c:v>
                </c:pt>
              </c:strCache>
            </c:strRef>
          </c:tx>
          <c:dLbls>
            <c:spPr>
              <a:ln>
                <a:solidFill>
                  <a:schemeClr val="accent1"/>
                </a:solidFill>
              </a:ln>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'Gen-Mkt Trend Chart 2015'!$A$2:$A$6</c:f>
              <c:numCache>
                <c:formatCode>General</c:formatCode>
                <c:ptCount val="5"/>
                <c:pt idx="0">
                  <c:v>2007</c:v>
                </c:pt>
                <c:pt idx="1">
                  <c:v>2009</c:v>
                </c:pt>
                <c:pt idx="2">
                  <c:v>2011</c:v>
                </c:pt>
                <c:pt idx="3">
                  <c:v>2013</c:v>
                </c:pt>
                <c:pt idx="4">
                  <c:v>2015</c:v>
                </c:pt>
              </c:numCache>
            </c:numRef>
          </c:cat>
          <c:val>
            <c:numRef>
              <c:f>'Gen-Mkt Trend Chart 2015'!$D$2:$D$6</c:f>
              <c:numCache>
                <c:formatCode>0.0%</c:formatCode>
                <c:ptCount val="5"/>
                <c:pt idx="0">
                  <c:v>0.89339420423804605</c:v>
                </c:pt>
                <c:pt idx="1">
                  <c:v>0.85250931919301409</c:v>
                </c:pt>
                <c:pt idx="2">
                  <c:v>0.81558885867610442</c:v>
                </c:pt>
                <c:pt idx="3">
                  <c:v>0.95884128070353003</c:v>
                </c:pt>
                <c:pt idx="4">
                  <c:v>0.879</c:v>
                </c:pt>
              </c:numCache>
            </c:numRef>
          </c:val>
          <c:smooth val="0"/>
        </c:ser>
        <c:dLbls>
          <c:showLegendKey val="0"/>
          <c:showVal val="0"/>
          <c:showCatName val="0"/>
          <c:showSerName val="0"/>
          <c:showPercent val="0"/>
          <c:showBubbleSize val="0"/>
        </c:dLbls>
        <c:marker val="1"/>
        <c:smooth val="0"/>
        <c:axId val="49101440"/>
        <c:axId val="49103232"/>
      </c:lineChart>
      <c:catAx>
        <c:axId val="49093632"/>
        <c:scaling>
          <c:orientation val="minMax"/>
        </c:scaling>
        <c:delete val="0"/>
        <c:axPos val="b"/>
        <c:numFmt formatCode="General" sourceLinked="1"/>
        <c:majorTickMark val="none"/>
        <c:minorTickMark val="none"/>
        <c:tickLblPos val="nextTo"/>
        <c:txPr>
          <a:bodyPr rot="0" vert="horz"/>
          <a:lstStyle/>
          <a:p>
            <a:pPr>
              <a:defRPr/>
            </a:pPr>
            <a:endParaRPr lang="en-US"/>
          </a:p>
        </c:txPr>
        <c:crossAx val="49099520"/>
        <c:crosses val="autoZero"/>
        <c:auto val="0"/>
        <c:lblAlgn val="ctr"/>
        <c:lblOffset val="100"/>
        <c:tickLblSkip val="1"/>
        <c:tickMarkSkip val="1"/>
        <c:noMultiLvlLbl val="0"/>
      </c:catAx>
      <c:valAx>
        <c:axId val="49099520"/>
        <c:scaling>
          <c:orientation val="minMax"/>
        </c:scaling>
        <c:delete val="0"/>
        <c:axPos val="l"/>
        <c:majorGridlines/>
        <c:title>
          <c:tx>
            <c:rich>
              <a:bodyPr/>
              <a:lstStyle/>
              <a:p>
                <a:pPr>
                  <a:defRPr sz="1200"/>
                </a:pPr>
                <a:r>
                  <a:rPr lang="en-US" sz="1200"/>
                  <a:t>Thousands of Tons</a:t>
                </a:r>
              </a:p>
            </c:rich>
          </c:tx>
          <c:layout/>
          <c:overlay val="0"/>
        </c:title>
        <c:numFmt formatCode="0.0" sourceLinked="1"/>
        <c:majorTickMark val="out"/>
        <c:minorTickMark val="none"/>
        <c:tickLblPos val="nextTo"/>
        <c:txPr>
          <a:bodyPr rot="0" vert="horz"/>
          <a:lstStyle/>
          <a:p>
            <a:pPr>
              <a:defRPr/>
            </a:pPr>
            <a:endParaRPr lang="en-US"/>
          </a:p>
        </c:txPr>
        <c:crossAx val="49093632"/>
        <c:crosses val="autoZero"/>
        <c:crossBetween val="between"/>
      </c:valAx>
      <c:catAx>
        <c:axId val="49101440"/>
        <c:scaling>
          <c:orientation val="minMax"/>
        </c:scaling>
        <c:delete val="1"/>
        <c:axPos val="b"/>
        <c:numFmt formatCode="General" sourceLinked="1"/>
        <c:majorTickMark val="out"/>
        <c:minorTickMark val="none"/>
        <c:tickLblPos val="none"/>
        <c:crossAx val="49103232"/>
        <c:crosses val="autoZero"/>
        <c:auto val="0"/>
        <c:lblAlgn val="ctr"/>
        <c:lblOffset val="100"/>
        <c:noMultiLvlLbl val="0"/>
      </c:catAx>
      <c:valAx>
        <c:axId val="49103232"/>
        <c:scaling>
          <c:orientation val="minMax"/>
          <c:min val="0"/>
        </c:scaling>
        <c:delete val="0"/>
        <c:axPos val="r"/>
        <c:title>
          <c:tx>
            <c:rich>
              <a:bodyPr/>
              <a:lstStyle/>
              <a:p>
                <a:pPr>
                  <a:defRPr sz="1200"/>
                </a:pPr>
                <a:r>
                  <a:rPr lang="en-US" sz="1200"/>
                  <a:t>Percent Utilized</a:t>
                </a:r>
              </a:p>
            </c:rich>
          </c:tx>
          <c:layout/>
          <c:overlay val="0"/>
        </c:title>
        <c:numFmt formatCode="0.0%" sourceLinked="1"/>
        <c:majorTickMark val="cross"/>
        <c:minorTickMark val="none"/>
        <c:tickLblPos val="nextTo"/>
        <c:txPr>
          <a:bodyPr rot="0" vert="horz"/>
          <a:lstStyle/>
          <a:p>
            <a:pPr>
              <a:defRPr/>
            </a:pPr>
            <a:endParaRPr lang="en-US"/>
          </a:p>
        </c:txPr>
        <c:crossAx val="49101440"/>
        <c:crosses val="max"/>
        <c:crossBetween val="between"/>
        <c:majorUnit val="0.2"/>
        <c:minorUnit val="0.02"/>
      </c:valAx>
    </c:plotArea>
    <c:legend>
      <c:legendPos val="b"/>
      <c:layout>
        <c:manualLayout>
          <c:xMode val="edge"/>
          <c:yMode val="edge"/>
          <c:x val="0.22870764096542401"/>
          <c:y val="0.90381290849065699"/>
          <c:w val="0.561920777648097"/>
          <c:h val="3.8730843055264502E-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814054503506"/>
          <c:y val="4.7468427778301403E-2"/>
          <c:w val="0.66518919024259304"/>
          <c:h val="0.71835554037829497"/>
        </c:manualLayout>
      </c:layout>
      <c:barChart>
        <c:barDir val="bar"/>
        <c:grouping val="stacked"/>
        <c:varyColors val="0"/>
        <c:ser>
          <c:idx val="1"/>
          <c:order val="0"/>
          <c:tx>
            <c:strRef>
              <c:f>'[State_Scrap_tire_programs_2016.xlsx]State summ'!$B$4</c:f>
              <c:strCache>
                <c:ptCount val="1"/>
                <c:pt idx="0">
                  <c:v>YES</c:v>
                </c:pt>
              </c:strCache>
            </c:strRef>
          </c:tx>
          <c:spPr>
            <a:solidFill>
              <a:schemeClr val="accent3"/>
            </a:solidFill>
          </c:spPr>
          <c:invertIfNegative val="0"/>
          <c:dLbls>
            <c:showLegendKey val="0"/>
            <c:showVal val="1"/>
            <c:showCatName val="0"/>
            <c:showSerName val="0"/>
            <c:showPercent val="0"/>
            <c:showBubbleSize val="0"/>
            <c:showLeaderLines val="0"/>
          </c:dLbls>
          <c:cat>
            <c:strRef>
              <c:f>'[State_Scrap_tire_programs_2016.xlsx]State summ'!$A$5:$A$6</c:f>
              <c:strCache>
                <c:ptCount val="2"/>
                <c:pt idx="0">
                  <c:v>Prohibit Collection Of Other Fees?</c:v>
                </c:pt>
                <c:pt idx="1">
                  <c:v>State Fee Collected?</c:v>
                </c:pt>
              </c:strCache>
            </c:strRef>
          </c:cat>
          <c:val>
            <c:numRef>
              <c:f>'[State_Scrap_tire_programs_2016.xlsx]State summ'!$B$5:$B$6</c:f>
              <c:numCache>
                <c:formatCode>General</c:formatCode>
                <c:ptCount val="2"/>
                <c:pt idx="0">
                  <c:v>2</c:v>
                </c:pt>
                <c:pt idx="1">
                  <c:v>37</c:v>
                </c:pt>
              </c:numCache>
            </c:numRef>
          </c:val>
        </c:ser>
        <c:ser>
          <c:idx val="2"/>
          <c:order val="1"/>
          <c:tx>
            <c:strRef>
              <c:f>'[State_Scrap_tire_programs_2016.xlsx]State summ'!$C$4</c:f>
              <c:strCache>
                <c:ptCount val="1"/>
                <c:pt idx="0">
                  <c:v>NO</c:v>
                </c:pt>
              </c:strCache>
            </c:strRef>
          </c:tx>
          <c:spPr>
            <a:solidFill>
              <a:schemeClr val="accent2"/>
            </a:solidFill>
          </c:spPr>
          <c:invertIfNegative val="0"/>
          <c:dLbls>
            <c:showLegendKey val="0"/>
            <c:showVal val="1"/>
            <c:showCatName val="0"/>
            <c:showSerName val="0"/>
            <c:showPercent val="0"/>
            <c:showBubbleSize val="0"/>
            <c:showLeaderLines val="0"/>
          </c:dLbls>
          <c:cat>
            <c:strRef>
              <c:f>'[State_Scrap_tire_programs_2016.xlsx]State summ'!$A$5:$A$6</c:f>
              <c:strCache>
                <c:ptCount val="2"/>
                <c:pt idx="0">
                  <c:v>Prohibit Collection Of Other Fees?</c:v>
                </c:pt>
                <c:pt idx="1">
                  <c:v>State Fee Collected?</c:v>
                </c:pt>
              </c:strCache>
            </c:strRef>
          </c:cat>
          <c:val>
            <c:numRef>
              <c:f>'[State_Scrap_tire_programs_2016.xlsx]State summ'!$C$5:$C$6</c:f>
              <c:numCache>
                <c:formatCode>General</c:formatCode>
                <c:ptCount val="2"/>
                <c:pt idx="0">
                  <c:v>48</c:v>
                </c:pt>
                <c:pt idx="1">
                  <c:v>13</c:v>
                </c:pt>
              </c:numCache>
            </c:numRef>
          </c:val>
        </c:ser>
        <c:ser>
          <c:idx val="0"/>
          <c:order val="2"/>
          <c:tx>
            <c:strRef>
              <c:f>'[State_Scrap_tire_programs_2016.xlsx]State summ'!$D$4</c:f>
              <c:strCache>
                <c:ptCount val="1"/>
                <c:pt idx="0">
                  <c:v>Unknown</c:v>
                </c:pt>
              </c:strCache>
            </c:strRef>
          </c:tx>
          <c:invertIfNegative val="0"/>
          <c:val>
            <c:numRef>
              <c:f>'[State_Scrap_tire_programs_2016.xlsx]State summ'!$D$5:$D$6</c:f>
              <c:numCache>
                <c:formatCode>General</c:formatCode>
                <c:ptCount val="2"/>
                <c:pt idx="0">
                  <c:v>0</c:v>
                </c:pt>
                <c:pt idx="1">
                  <c:v>0</c:v>
                </c:pt>
              </c:numCache>
            </c:numRef>
          </c:val>
        </c:ser>
        <c:dLbls>
          <c:showLegendKey val="0"/>
          <c:showVal val="0"/>
          <c:showCatName val="0"/>
          <c:showSerName val="0"/>
          <c:showPercent val="0"/>
          <c:showBubbleSize val="0"/>
        </c:dLbls>
        <c:gapWidth val="150"/>
        <c:overlap val="100"/>
        <c:axId val="52391296"/>
        <c:axId val="52401280"/>
      </c:barChart>
      <c:catAx>
        <c:axId val="52391296"/>
        <c:scaling>
          <c:orientation val="minMax"/>
        </c:scaling>
        <c:delete val="0"/>
        <c:axPos val="l"/>
        <c:numFmt formatCode="General" sourceLinked="1"/>
        <c:majorTickMark val="out"/>
        <c:minorTickMark val="none"/>
        <c:tickLblPos val="nextTo"/>
        <c:txPr>
          <a:bodyPr rot="0" vert="horz"/>
          <a:lstStyle/>
          <a:p>
            <a:pPr>
              <a:defRPr/>
            </a:pPr>
            <a:endParaRPr lang="en-US"/>
          </a:p>
        </c:txPr>
        <c:crossAx val="52401280"/>
        <c:crosses val="autoZero"/>
        <c:auto val="1"/>
        <c:lblAlgn val="ctr"/>
        <c:lblOffset val="100"/>
        <c:noMultiLvlLbl val="0"/>
      </c:catAx>
      <c:valAx>
        <c:axId val="52401280"/>
        <c:scaling>
          <c:orientation val="minMax"/>
          <c:max val="50"/>
        </c:scaling>
        <c:delete val="0"/>
        <c:axPos val="b"/>
        <c:title>
          <c:tx>
            <c:rich>
              <a:bodyPr/>
              <a:lstStyle/>
              <a:p>
                <a:pPr>
                  <a:defRPr/>
                </a:pPr>
                <a:r>
                  <a:rPr lang="en-US"/>
                  <a:t>Number of States</a:t>
                </a:r>
              </a:p>
            </c:rich>
          </c:tx>
          <c:layout>
            <c:manualLayout>
              <c:xMode val="edge"/>
              <c:yMode val="edge"/>
              <c:x val="0.476718950131234"/>
              <c:y val="0.86392541423119695"/>
            </c:manualLayout>
          </c:layout>
          <c:overlay val="0"/>
        </c:title>
        <c:numFmt formatCode="General" sourceLinked="1"/>
        <c:majorTickMark val="out"/>
        <c:minorTickMark val="none"/>
        <c:tickLblPos val="nextTo"/>
        <c:txPr>
          <a:bodyPr rot="0" vert="horz"/>
          <a:lstStyle/>
          <a:p>
            <a:pPr>
              <a:defRPr/>
            </a:pPr>
            <a:endParaRPr lang="en-US"/>
          </a:p>
        </c:txPr>
        <c:crossAx val="52391296"/>
        <c:crosses val="autoZero"/>
        <c:crossBetween val="between"/>
      </c:valAx>
    </c:plotArea>
    <c:legend>
      <c:legendPos val="b"/>
      <c:legendEntry>
        <c:idx val="2"/>
        <c:delete val="1"/>
      </c:legendEntry>
      <c:layout>
        <c:manualLayout>
          <c:xMode val="edge"/>
          <c:yMode val="edge"/>
          <c:x val="0.71313065033537504"/>
          <c:y val="0.88118912564839402"/>
          <c:w val="0.25166588689688102"/>
          <c:h val="7.39134003099398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814054503506"/>
          <c:y val="4.7468427778301403E-2"/>
          <c:w val="0.66518919024259304"/>
          <c:h val="0.71835554037829497"/>
        </c:manualLayout>
      </c:layout>
      <c:barChart>
        <c:barDir val="bar"/>
        <c:grouping val="stacked"/>
        <c:varyColors val="0"/>
        <c:ser>
          <c:idx val="2"/>
          <c:order val="0"/>
          <c:tx>
            <c:strRef>
              <c:f>'[State_Scrap_tire_programs_2016.xlsx]State summ'!$B$4</c:f>
              <c:strCache>
                <c:ptCount val="1"/>
                <c:pt idx="0">
                  <c:v>YES</c:v>
                </c:pt>
              </c:strCache>
            </c:strRef>
          </c:tx>
          <c:spPr>
            <a:solidFill>
              <a:schemeClr val="accent3"/>
            </a:solidFill>
          </c:spPr>
          <c:invertIfNegative val="0"/>
          <c:dLbls>
            <c:showLegendKey val="0"/>
            <c:showVal val="1"/>
            <c:showCatName val="0"/>
            <c:showSerName val="0"/>
            <c:showPercent val="0"/>
            <c:showBubbleSize val="0"/>
            <c:showLeaderLines val="0"/>
          </c:dLbls>
          <c:cat>
            <c:strRef>
              <c:f>'[State_Scrap_tire_programs_2016.xlsx]State summ'!$A$7:$A$10</c:f>
              <c:strCache>
                <c:ptCount val="4"/>
                <c:pt idx="0">
                  <c:v>Require Financial Assurance for Processors?</c:v>
                </c:pt>
                <c:pt idx="1">
                  <c:v>Require Financial Assurance for Haulers?</c:v>
                </c:pt>
                <c:pt idx="2">
                  <c:v>Require Haulers to have Permits?</c:v>
                </c:pt>
                <c:pt idx="3">
                  <c:v>Have Storage and Disposal Regulation?</c:v>
                </c:pt>
              </c:strCache>
            </c:strRef>
          </c:cat>
          <c:val>
            <c:numRef>
              <c:f>'[State_Scrap_tire_programs_2016.xlsx]State summ'!$B$7:$B$10</c:f>
              <c:numCache>
                <c:formatCode>General</c:formatCode>
                <c:ptCount val="4"/>
                <c:pt idx="0">
                  <c:v>36</c:v>
                </c:pt>
                <c:pt idx="1">
                  <c:v>15</c:v>
                </c:pt>
                <c:pt idx="2">
                  <c:v>36</c:v>
                </c:pt>
                <c:pt idx="3">
                  <c:v>44</c:v>
                </c:pt>
              </c:numCache>
            </c:numRef>
          </c:val>
        </c:ser>
        <c:ser>
          <c:idx val="1"/>
          <c:order val="1"/>
          <c:tx>
            <c:strRef>
              <c:f>'[State_Scrap_tire_programs_2016.xlsx]State summ'!$C$4</c:f>
              <c:strCache>
                <c:ptCount val="1"/>
                <c:pt idx="0">
                  <c:v>NO</c:v>
                </c:pt>
              </c:strCache>
            </c:strRef>
          </c:tx>
          <c:spPr>
            <a:solidFill>
              <a:schemeClr val="accent2"/>
            </a:solidFill>
          </c:spPr>
          <c:invertIfNegative val="0"/>
          <c:dLbls>
            <c:showLegendKey val="0"/>
            <c:showVal val="1"/>
            <c:showCatName val="0"/>
            <c:showSerName val="0"/>
            <c:showPercent val="0"/>
            <c:showBubbleSize val="0"/>
            <c:showLeaderLines val="0"/>
          </c:dLbls>
          <c:cat>
            <c:strRef>
              <c:f>'[State_Scrap_tire_programs_2016.xlsx]State summ'!$A$7:$A$10</c:f>
              <c:strCache>
                <c:ptCount val="4"/>
                <c:pt idx="0">
                  <c:v>Require Financial Assurance for Processors?</c:v>
                </c:pt>
                <c:pt idx="1">
                  <c:v>Require Financial Assurance for Haulers?</c:v>
                </c:pt>
                <c:pt idx="2">
                  <c:v>Require Haulers to have Permits?</c:v>
                </c:pt>
                <c:pt idx="3">
                  <c:v>Have Storage and Disposal Regulation?</c:v>
                </c:pt>
              </c:strCache>
            </c:strRef>
          </c:cat>
          <c:val>
            <c:numRef>
              <c:f>'[State_Scrap_tire_programs_2016.xlsx]State summ'!$C$7:$C$10</c:f>
              <c:numCache>
                <c:formatCode>General</c:formatCode>
                <c:ptCount val="4"/>
                <c:pt idx="0">
                  <c:v>14</c:v>
                </c:pt>
                <c:pt idx="1">
                  <c:v>35</c:v>
                </c:pt>
                <c:pt idx="2">
                  <c:v>14</c:v>
                </c:pt>
                <c:pt idx="3">
                  <c:v>6</c:v>
                </c:pt>
              </c:numCache>
            </c:numRef>
          </c:val>
        </c:ser>
        <c:ser>
          <c:idx val="0"/>
          <c:order val="2"/>
          <c:tx>
            <c:strRef>
              <c:f>'[State_Scrap_tire_programs_2016.xlsx]State summ'!$D$4</c:f>
              <c:strCache>
                <c:ptCount val="1"/>
                <c:pt idx="0">
                  <c:v>Unknown</c:v>
                </c:pt>
              </c:strCache>
            </c:strRef>
          </c:tx>
          <c:invertIfNegative val="0"/>
          <c:cat>
            <c:strRef>
              <c:f>'[State_Scrap_tire_programs_2016.xlsx]State summ'!$A$7:$A$10</c:f>
              <c:strCache>
                <c:ptCount val="4"/>
                <c:pt idx="0">
                  <c:v>Require Financial Assurance for Processors?</c:v>
                </c:pt>
                <c:pt idx="1">
                  <c:v>Require Financial Assurance for Haulers?</c:v>
                </c:pt>
                <c:pt idx="2">
                  <c:v>Require Haulers to have Permits?</c:v>
                </c:pt>
                <c:pt idx="3">
                  <c:v>Have Storage and Disposal Regulation?</c:v>
                </c:pt>
              </c:strCache>
            </c:strRef>
          </c:cat>
          <c:val>
            <c:numRef>
              <c:f>'[State_Scrap_tire_programs_2016.xlsx]State summ'!$D$7:$D$10</c:f>
              <c:numCache>
                <c:formatCode>General</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54105216"/>
        <c:axId val="54106752"/>
      </c:barChart>
      <c:catAx>
        <c:axId val="54105216"/>
        <c:scaling>
          <c:orientation val="minMax"/>
        </c:scaling>
        <c:delete val="0"/>
        <c:axPos val="l"/>
        <c:numFmt formatCode="General" sourceLinked="1"/>
        <c:majorTickMark val="out"/>
        <c:minorTickMark val="none"/>
        <c:tickLblPos val="nextTo"/>
        <c:txPr>
          <a:bodyPr rot="0" vert="horz"/>
          <a:lstStyle/>
          <a:p>
            <a:pPr>
              <a:defRPr/>
            </a:pPr>
            <a:endParaRPr lang="en-US"/>
          </a:p>
        </c:txPr>
        <c:crossAx val="54106752"/>
        <c:crosses val="autoZero"/>
        <c:auto val="1"/>
        <c:lblAlgn val="ctr"/>
        <c:lblOffset val="100"/>
        <c:noMultiLvlLbl val="0"/>
      </c:catAx>
      <c:valAx>
        <c:axId val="54106752"/>
        <c:scaling>
          <c:orientation val="minMax"/>
          <c:max val="50"/>
        </c:scaling>
        <c:delete val="0"/>
        <c:axPos val="b"/>
        <c:title>
          <c:tx>
            <c:rich>
              <a:bodyPr/>
              <a:lstStyle/>
              <a:p>
                <a:pPr>
                  <a:defRPr/>
                </a:pPr>
                <a:r>
                  <a:rPr lang="en-US"/>
                  <a:t>Number of States</a:t>
                </a:r>
              </a:p>
            </c:rich>
          </c:tx>
          <c:layout>
            <c:manualLayout>
              <c:xMode val="edge"/>
              <c:yMode val="edge"/>
              <c:x val="0.476718950131234"/>
              <c:y val="0.86392541423119695"/>
            </c:manualLayout>
          </c:layout>
          <c:overlay val="0"/>
        </c:title>
        <c:numFmt formatCode="General" sourceLinked="1"/>
        <c:majorTickMark val="out"/>
        <c:minorTickMark val="none"/>
        <c:tickLblPos val="nextTo"/>
        <c:txPr>
          <a:bodyPr rot="0" vert="horz"/>
          <a:lstStyle/>
          <a:p>
            <a:pPr>
              <a:defRPr/>
            </a:pPr>
            <a:endParaRPr lang="en-US"/>
          </a:p>
        </c:txPr>
        <c:crossAx val="54105216"/>
        <c:crosses val="autoZero"/>
        <c:crossBetween val="between"/>
      </c:valAx>
    </c:plotArea>
    <c:legend>
      <c:legendPos val="b"/>
      <c:legendEntry>
        <c:idx val="2"/>
        <c:delete val="1"/>
      </c:legendEntry>
      <c:layout>
        <c:manualLayout>
          <c:xMode val="edge"/>
          <c:yMode val="edge"/>
          <c:x val="0.71313065033537504"/>
          <c:y val="0.88118912564839402"/>
          <c:w val="0.25166588689688102"/>
          <c:h val="7.39134003099398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814054503506"/>
          <c:y val="4.7468427778301403E-2"/>
          <c:w val="0.66518919024259304"/>
          <c:h val="0.71835554037829497"/>
        </c:manualLayout>
      </c:layout>
      <c:barChart>
        <c:barDir val="bar"/>
        <c:grouping val="stacked"/>
        <c:varyColors val="0"/>
        <c:ser>
          <c:idx val="0"/>
          <c:order val="0"/>
          <c:tx>
            <c:strRef>
              <c:f>'[State_Scrap_tire_programs_2016.xlsx]State summ'!$B$4</c:f>
              <c:strCache>
                <c:ptCount val="1"/>
                <c:pt idx="0">
                  <c:v>YES</c:v>
                </c:pt>
              </c:strCache>
            </c:strRef>
          </c:tx>
          <c:spPr>
            <a:solidFill>
              <a:schemeClr val="accent3"/>
            </a:solidFill>
          </c:spPr>
          <c:invertIfNegative val="0"/>
          <c:dLbls>
            <c:showLegendKey val="0"/>
            <c:showVal val="1"/>
            <c:showCatName val="0"/>
            <c:showSerName val="0"/>
            <c:showPercent val="0"/>
            <c:showBubbleSize val="0"/>
            <c:showLeaderLines val="0"/>
          </c:dLbls>
          <c:cat>
            <c:strRef>
              <c:f>'[State_Scrap_tire_programs_2016.xlsx]State summ'!$A$11:$A$13</c:f>
              <c:strCache>
                <c:ptCount val="3"/>
                <c:pt idx="0">
                  <c:v>Allow Monofillls?</c:v>
                </c:pt>
                <c:pt idx="1">
                  <c:v>Cut,Shredded Tires Allowed In Landfill?</c:v>
                </c:pt>
                <c:pt idx="2">
                  <c:v>Allow Whole Tires in Landfills?</c:v>
                </c:pt>
              </c:strCache>
            </c:strRef>
          </c:cat>
          <c:val>
            <c:numRef>
              <c:f>'[State_Scrap_tire_programs_2016.xlsx]State summ'!$B$11:$B$13</c:f>
              <c:numCache>
                <c:formatCode>General</c:formatCode>
                <c:ptCount val="3"/>
                <c:pt idx="0">
                  <c:v>24</c:v>
                </c:pt>
                <c:pt idx="1">
                  <c:v>38</c:v>
                </c:pt>
                <c:pt idx="2">
                  <c:v>10</c:v>
                </c:pt>
              </c:numCache>
            </c:numRef>
          </c:val>
        </c:ser>
        <c:ser>
          <c:idx val="1"/>
          <c:order val="1"/>
          <c:tx>
            <c:strRef>
              <c:f>'[State_Scrap_tire_programs_2016.xlsx]State summ'!$C$4</c:f>
              <c:strCache>
                <c:ptCount val="1"/>
                <c:pt idx="0">
                  <c:v>NO</c:v>
                </c:pt>
              </c:strCache>
            </c:strRef>
          </c:tx>
          <c:invertIfNegative val="0"/>
          <c:dLbls>
            <c:showLegendKey val="0"/>
            <c:showVal val="1"/>
            <c:showCatName val="0"/>
            <c:showSerName val="0"/>
            <c:showPercent val="0"/>
            <c:showBubbleSize val="0"/>
            <c:showLeaderLines val="0"/>
          </c:dLbls>
          <c:cat>
            <c:strRef>
              <c:f>'[State_Scrap_tire_programs_2016.xlsx]State summ'!$A$11:$A$13</c:f>
              <c:strCache>
                <c:ptCount val="3"/>
                <c:pt idx="0">
                  <c:v>Allow Monofillls?</c:v>
                </c:pt>
                <c:pt idx="1">
                  <c:v>Cut,Shredded Tires Allowed In Landfill?</c:v>
                </c:pt>
                <c:pt idx="2">
                  <c:v>Allow Whole Tires in Landfills?</c:v>
                </c:pt>
              </c:strCache>
            </c:strRef>
          </c:cat>
          <c:val>
            <c:numRef>
              <c:f>'[State_Scrap_tire_programs_2016.xlsx]State summ'!$C$11:$C$13</c:f>
              <c:numCache>
                <c:formatCode>General</c:formatCode>
                <c:ptCount val="3"/>
                <c:pt idx="0">
                  <c:v>26</c:v>
                </c:pt>
                <c:pt idx="1">
                  <c:v>12</c:v>
                </c:pt>
                <c:pt idx="2">
                  <c:v>40</c:v>
                </c:pt>
              </c:numCache>
            </c:numRef>
          </c:val>
        </c:ser>
        <c:ser>
          <c:idx val="2"/>
          <c:order val="2"/>
          <c:tx>
            <c:strRef>
              <c:f>'[State_Scrap_tire_programs_2016.xlsx]State summ'!$D$4</c:f>
              <c:strCache>
                <c:ptCount val="1"/>
                <c:pt idx="0">
                  <c:v>Unknown</c:v>
                </c:pt>
              </c:strCache>
            </c:strRef>
          </c:tx>
          <c:spPr>
            <a:solidFill>
              <a:schemeClr val="accent1"/>
            </a:solidFill>
          </c:spPr>
          <c:invertIfNegative val="0"/>
          <c:cat>
            <c:strRef>
              <c:f>'[State_Scrap_tire_programs_2016.xlsx]State summ'!$A$11:$A$13</c:f>
              <c:strCache>
                <c:ptCount val="3"/>
                <c:pt idx="0">
                  <c:v>Allow Monofillls?</c:v>
                </c:pt>
                <c:pt idx="1">
                  <c:v>Cut,Shredded Tires Allowed In Landfill?</c:v>
                </c:pt>
                <c:pt idx="2">
                  <c:v>Allow Whole Tires in Landfills?</c:v>
                </c:pt>
              </c:strCache>
            </c:strRef>
          </c:cat>
          <c:val>
            <c:numRef>
              <c:f>'[State_Scrap_tire_programs_2016.xlsx]State summ'!$D$11:$D$13</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overlap val="100"/>
        <c:axId val="52443776"/>
        <c:axId val="52449664"/>
      </c:barChart>
      <c:catAx>
        <c:axId val="52443776"/>
        <c:scaling>
          <c:orientation val="minMax"/>
        </c:scaling>
        <c:delete val="0"/>
        <c:axPos val="l"/>
        <c:numFmt formatCode="General" sourceLinked="1"/>
        <c:majorTickMark val="out"/>
        <c:minorTickMark val="none"/>
        <c:tickLblPos val="nextTo"/>
        <c:txPr>
          <a:bodyPr rot="0" vert="horz"/>
          <a:lstStyle/>
          <a:p>
            <a:pPr>
              <a:defRPr/>
            </a:pPr>
            <a:endParaRPr lang="en-US"/>
          </a:p>
        </c:txPr>
        <c:crossAx val="52449664"/>
        <c:crosses val="autoZero"/>
        <c:auto val="1"/>
        <c:lblAlgn val="ctr"/>
        <c:lblOffset val="100"/>
        <c:noMultiLvlLbl val="0"/>
      </c:catAx>
      <c:valAx>
        <c:axId val="52449664"/>
        <c:scaling>
          <c:orientation val="minMax"/>
          <c:max val="50"/>
        </c:scaling>
        <c:delete val="0"/>
        <c:axPos val="b"/>
        <c:title>
          <c:tx>
            <c:rich>
              <a:bodyPr/>
              <a:lstStyle/>
              <a:p>
                <a:pPr>
                  <a:defRPr/>
                </a:pPr>
                <a:r>
                  <a:rPr lang="en-US"/>
                  <a:t>Number of States</a:t>
                </a:r>
              </a:p>
            </c:rich>
          </c:tx>
          <c:layout>
            <c:manualLayout>
              <c:xMode val="edge"/>
              <c:yMode val="edge"/>
              <c:x val="0.476718950131234"/>
              <c:y val="0.86392541423119695"/>
            </c:manualLayout>
          </c:layout>
          <c:overlay val="0"/>
        </c:title>
        <c:numFmt formatCode="General" sourceLinked="1"/>
        <c:majorTickMark val="out"/>
        <c:minorTickMark val="none"/>
        <c:tickLblPos val="nextTo"/>
        <c:txPr>
          <a:bodyPr rot="0" vert="horz"/>
          <a:lstStyle/>
          <a:p>
            <a:pPr>
              <a:defRPr/>
            </a:pPr>
            <a:endParaRPr lang="en-US"/>
          </a:p>
        </c:txPr>
        <c:crossAx val="52443776"/>
        <c:crosses val="autoZero"/>
        <c:crossBetween val="between"/>
      </c:valAx>
    </c:plotArea>
    <c:legend>
      <c:legendPos val="b"/>
      <c:legendEntry>
        <c:idx val="2"/>
        <c:delete val="1"/>
      </c:legendEntry>
      <c:layout>
        <c:manualLayout>
          <c:xMode val="edge"/>
          <c:yMode val="edge"/>
          <c:x val="0.71313065033537504"/>
          <c:y val="0.88118912564839402"/>
          <c:w val="0.25166588689688102"/>
          <c:h val="7.39134003099398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814054503506"/>
          <c:y val="4.7468427778301403E-2"/>
          <c:w val="0.66518919024259304"/>
          <c:h val="0.71835554037829497"/>
        </c:manualLayout>
      </c:layout>
      <c:barChart>
        <c:barDir val="bar"/>
        <c:grouping val="stacked"/>
        <c:varyColors val="0"/>
        <c:ser>
          <c:idx val="2"/>
          <c:order val="0"/>
          <c:tx>
            <c:strRef>
              <c:f>'[State_Scrap_tire_programs_2016.xlsx]State summ'!$B$4</c:f>
              <c:strCache>
                <c:ptCount val="1"/>
                <c:pt idx="0">
                  <c:v>YES</c:v>
                </c:pt>
              </c:strCache>
            </c:strRef>
          </c:tx>
          <c:spPr>
            <a:solidFill>
              <a:schemeClr val="accent3"/>
            </a:solidFill>
          </c:spPr>
          <c:invertIfNegative val="0"/>
          <c:dLbls>
            <c:showLegendKey val="0"/>
            <c:showVal val="1"/>
            <c:showCatName val="0"/>
            <c:showSerName val="0"/>
            <c:showPercent val="0"/>
            <c:showBubbleSize val="0"/>
            <c:showLeaderLines val="0"/>
          </c:dLbls>
          <c:cat>
            <c:strRef>
              <c:f>'[State_Scrap_tire_programs_2016.xlsx]State summ'!$A$14:$A$15</c:f>
              <c:strCache>
                <c:ptCount val="2"/>
                <c:pt idx="0">
                  <c:v>Stockpile Cleanup Program is Active?</c:v>
                </c:pt>
                <c:pt idx="1">
                  <c:v>Have a Stockpile Cleanup Program?</c:v>
                </c:pt>
              </c:strCache>
            </c:strRef>
          </c:cat>
          <c:val>
            <c:numRef>
              <c:f>'[State_Scrap_tire_programs_2016.xlsx]State summ'!$B$14:$B$15</c:f>
              <c:numCache>
                <c:formatCode>General</c:formatCode>
                <c:ptCount val="2"/>
                <c:pt idx="0">
                  <c:v>25</c:v>
                </c:pt>
                <c:pt idx="1">
                  <c:v>30</c:v>
                </c:pt>
              </c:numCache>
            </c:numRef>
          </c:val>
        </c:ser>
        <c:ser>
          <c:idx val="1"/>
          <c:order val="1"/>
          <c:tx>
            <c:strRef>
              <c:f>'[State_Scrap_tire_programs_2016.xlsx]State summ'!$C$4</c:f>
              <c:strCache>
                <c:ptCount val="1"/>
                <c:pt idx="0">
                  <c:v>NO</c:v>
                </c:pt>
              </c:strCache>
            </c:strRef>
          </c:tx>
          <c:spPr>
            <a:solidFill>
              <a:schemeClr val="accent2"/>
            </a:solidFill>
          </c:spPr>
          <c:invertIfNegative val="0"/>
          <c:dLbls>
            <c:showLegendKey val="0"/>
            <c:showVal val="1"/>
            <c:showCatName val="0"/>
            <c:showSerName val="0"/>
            <c:showPercent val="0"/>
            <c:showBubbleSize val="0"/>
            <c:showLeaderLines val="0"/>
          </c:dLbls>
          <c:cat>
            <c:strRef>
              <c:f>'[State_Scrap_tire_programs_2016.xlsx]State summ'!$A$14:$A$15</c:f>
              <c:strCache>
                <c:ptCount val="2"/>
                <c:pt idx="0">
                  <c:v>Stockpile Cleanup Program is Active?</c:v>
                </c:pt>
                <c:pt idx="1">
                  <c:v>Have a Stockpile Cleanup Program?</c:v>
                </c:pt>
              </c:strCache>
            </c:strRef>
          </c:cat>
          <c:val>
            <c:numRef>
              <c:f>'[State_Scrap_tire_programs_2016.xlsx]State summ'!$C$14:$C$15</c:f>
              <c:numCache>
                <c:formatCode>General</c:formatCode>
                <c:ptCount val="2"/>
                <c:pt idx="0">
                  <c:v>25</c:v>
                </c:pt>
                <c:pt idx="1">
                  <c:v>20</c:v>
                </c:pt>
              </c:numCache>
            </c:numRef>
          </c:val>
        </c:ser>
        <c:ser>
          <c:idx val="0"/>
          <c:order val="2"/>
          <c:tx>
            <c:strRef>
              <c:f>'[State_Scrap_tire_programs_2016.xlsx]State summ'!$D$4</c:f>
              <c:strCache>
                <c:ptCount val="1"/>
                <c:pt idx="0">
                  <c:v>Unknown</c:v>
                </c:pt>
              </c:strCache>
            </c:strRef>
          </c:tx>
          <c:invertIfNegative val="0"/>
          <c:cat>
            <c:strRef>
              <c:f>'[State_Scrap_tire_programs_2016.xlsx]State summ'!$A$14:$A$15</c:f>
              <c:strCache>
                <c:ptCount val="2"/>
                <c:pt idx="0">
                  <c:v>Stockpile Cleanup Program is Active?</c:v>
                </c:pt>
                <c:pt idx="1">
                  <c:v>Have a Stockpile Cleanup Program?</c:v>
                </c:pt>
              </c:strCache>
            </c:strRef>
          </c:cat>
          <c:val>
            <c:numRef>
              <c:f>'[State_Scrap_tire_programs_2016.xlsx]State summ'!$D$14:$D$15</c:f>
              <c:numCache>
                <c:formatCode>General</c:formatCode>
                <c:ptCount val="2"/>
                <c:pt idx="0">
                  <c:v>0</c:v>
                </c:pt>
                <c:pt idx="1">
                  <c:v>0</c:v>
                </c:pt>
              </c:numCache>
            </c:numRef>
          </c:val>
        </c:ser>
        <c:dLbls>
          <c:showLegendKey val="0"/>
          <c:showVal val="0"/>
          <c:showCatName val="0"/>
          <c:showSerName val="0"/>
          <c:showPercent val="0"/>
          <c:showBubbleSize val="0"/>
        </c:dLbls>
        <c:gapWidth val="150"/>
        <c:overlap val="100"/>
        <c:axId val="54157696"/>
        <c:axId val="54159232"/>
      </c:barChart>
      <c:catAx>
        <c:axId val="54157696"/>
        <c:scaling>
          <c:orientation val="minMax"/>
        </c:scaling>
        <c:delete val="0"/>
        <c:axPos val="l"/>
        <c:numFmt formatCode="General" sourceLinked="1"/>
        <c:majorTickMark val="out"/>
        <c:minorTickMark val="none"/>
        <c:tickLblPos val="nextTo"/>
        <c:txPr>
          <a:bodyPr rot="0" vert="horz"/>
          <a:lstStyle/>
          <a:p>
            <a:pPr>
              <a:defRPr/>
            </a:pPr>
            <a:endParaRPr lang="en-US"/>
          </a:p>
        </c:txPr>
        <c:crossAx val="54159232"/>
        <c:crosses val="autoZero"/>
        <c:auto val="1"/>
        <c:lblAlgn val="ctr"/>
        <c:lblOffset val="100"/>
        <c:noMultiLvlLbl val="0"/>
      </c:catAx>
      <c:valAx>
        <c:axId val="54159232"/>
        <c:scaling>
          <c:orientation val="minMax"/>
          <c:max val="50"/>
        </c:scaling>
        <c:delete val="0"/>
        <c:axPos val="b"/>
        <c:title>
          <c:tx>
            <c:rich>
              <a:bodyPr/>
              <a:lstStyle/>
              <a:p>
                <a:pPr>
                  <a:defRPr/>
                </a:pPr>
                <a:r>
                  <a:rPr lang="en-US"/>
                  <a:t>Number of States</a:t>
                </a:r>
              </a:p>
            </c:rich>
          </c:tx>
          <c:layout>
            <c:manualLayout>
              <c:xMode val="edge"/>
              <c:yMode val="edge"/>
              <c:x val="0.476718950131234"/>
              <c:y val="0.86392541423119695"/>
            </c:manualLayout>
          </c:layout>
          <c:overlay val="0"/>
        </c:title>
        <c:numFmt formatCode="General" sourceLinked="1"/>
        <c:majorTickMark val="out"/>
        <c:minorTickMark val="none"/>
        <c:tickLblPos val="nextTo"/>
        <c:txPr>
          <a:bodyPr rot="0" vert="horz"/>
          <a:lstStyle/>
          <a:p>
            <a:pPr>
              <a:defRPr/>
            </a:pPr>
            <a:endParaRPr lang="en-US"/>
          </a:p>
        </c:txPr>
        <c:crossAx val="54157696"/>
        <c:crosses val="autoZero"/>
        <c:crossBetween val="between"/>
      </c:valAx>
    </c:plotArea>
    <c:legend>
      <c:legendPos val="b"/>
      <c:legendEntry>
        <c:idx val="2"/>
        <c:delete val="1"/>
      </c:legendEntry>
      <c:layout>
        <c:manualLayout>
          <c:xMode val="edge"/>
          <c:yMode val="edge"/>
          <c:x val="0.71313065033537504"/>
          <c:y val="0.88118912564839402"/>
          <c:w val="0.25166588689688102"/>
          <c:h val="7.391340030993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84981684981695E-2"/>
          <c:y val="4.0390979835654497E-2"/>
          <c:w val="0.90831508446765252"/>
          <c:h val="0.80648088845353705"/>
        </c:manualLayout>
      </c:layout>
      <c:barChart>
        <c:barDir val="col"/>
        <c:grouping val="stacked"/>
        <c:varyColors val="0"/>
        <c:ser>
          <c:idx val="8"/>
          <c:order val="0"/>
          <c:tx>
            <c:strRef>
              <c:f>'[2015 data_08-20-2016.xlsx]Overview 2005-2015'!$A$3</c:f>
              <c:strCache>
                <c:ptCount val="1"/>
                <c:pt idx="0">
                  <c:v>Tire-Derived Fuel</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2005-2015'!$B$3,'[2015 data_08-20-2016.xlsx]Overview 2005-2015'!$C$3,'[2015 data_08-20-2016.xlsx]Overview 2005-2015'!$D$3,'[2015 data_08-20-2016.xlsx]Overview 2005-2015'!$E$3,'[2015 data_08-20-2016.xlsx]Overview 2005-2015'!$H$3,'[2015 data_08-20-2016.xlsx]Overview 2005-2015'!$I$3</c:f>
              <c:numCache>
                <c:formatCode>0.00</c:formatCode>
                <c:ptCount val="6"/>
                <c:pt idx="0">
                  <c:v>2144.64</c:v>
                </c:pt>
                <c:pt idx="1">
                  <c:v>2484.3554003008721</c:v>
                </c:pt>
                <c:pt idx="2">
                  <c:v>2084.75</c:v>
                </c:pt>
                <c:pt idx="3">
                  <c:v>1427.0250000000001</c:v>
                </c:pt>
                <c:pt idx="4">
                  <c:v>2120.2914642767378</c:v>
                </c:pt>
                <c:pt idx="5">
                  <c:v>1922.6699999999998</c:v>
                </c:pt>
              </c:numCache>
            </c:numRef>
          </c:val>
        </c:ser>
        <c:ser>
          <c:idx val="0"/>
          <c:order val="1"/>
          <c:tx>
            <c:strRef>
              <c:f>'[2015 data_08-20-2016.xlsx]Overview 2005-2015'!$A$10</c:f>
              <c:strCache>
                <c:ptCount val="1"/>
                <c:pt idx="0">
                  <c:v>Ground Rubber</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2005-2015'!$B$10,'[2015 data_08-20-2016.xlsx]Overview 2005-2015'!$C$10,'[2015 data_08-20-2016.xlsx]Overview 2005-2015'!$D$10,'[2015 data_08-20-2016.xlsx]Overview 2005-2015'!$E$10,'[2015 data_08-20-2016.xlsx]Overview 2005-2015'!$H$10,'[2015 data_08-20-2016.xlsx]Overview 2005-2015'!$I$10</c:f>
              <c:numCache>
                <c:formatCode>0.00</c:formatCode>
                <c:ptCount val="6"/>
                <c:pt idx="0">
                  <c:v>552.50999999999988</c:v>
                </c:pt>
                <c:pt idx="1">
                  <c:v>789.08900000000006</c:v>
                </c:pt>
                <c:pt idx="2">
                  <c:v>1354.1666666666667</c:v>
                </c:pt>
                <c:pt idx="3">
                  <c:v>1093.5</c:v>
                </c:pt>
                <c:pt idx="4">
                  <c:v>975</c:v>
                </c:pt>
                <c:pt idx="5">
                  <c:v>1020.75</c:v>
                </c:pt>
              </c:numCache>
            </c:numRef>
          </c:val>
        </c:ser>
        <c:ser>
          <c:idx val="9"/>
          <c:order val="2"/>
          <c:tx>
            <c:strRef>
              <c:f>'[2015 data_08-20-2016.xlsx]Overview 2005-2015'!$A$20</c:f>
              <c:strCache>
                <c:ptCount val="1"/>
                <c:pt idx="0">
                  <c:v>Used Tires*</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2005-2015'!$B$20,'[2015 data_08-20-2016.xlsx]Overview 2005-2015'!$C$20</c:f>
              <c:numCache>
                <c:formatCode>General</c:formatCode>
                <c:ptCount val="2"/>
              </c:numCache>
            </c:numRef>
          </c:val>
        </c:ser>
        <c:ser>
          <c:idx val="1"/>
          <c:order val="3"/>
          <c:tx>
            <c:strRef>
              <c:f>'[2015 data_08-20-2016.xlsx]Overview 2005-2015'!$A$11</c:f>
              <c:strCache>
                <c:ptCount val="1"/>
                <c:pt idx="0">
                  <c:v>Civil Engineering</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2005-2015'!$B$11,'[2015 data_08-20-2016.xlsx]Overview 2005-2015'!$C$11,'[2015 data_08-20-2016.xlsx]Overview 2005-2015'!$D$11,'[2015 data_08-20-2016.xlsx]Overview 2005-2015'!$E$11,'[2015 data_08-20-2016.xlsx]Overview 2005-2015'!$H$11,'[2015 data_08-20-2016.xlsx]Overview 2005-2015'!$I$11</c:f>
              <c:numCache>
                <c:formatCode>0.00</c:formatCode>
                <c:ptCount val="6"/>
                <c:pt idx="0">
                  <c:v>639.9899999999999</c:v>
                </c:pt>
                <c:pt idx="1">
                  <c:v>561.56088199999999</c:v>
                </c:pt>
                <c:pt idx="2">
                  <c:v>284.92355744999998</c:v>
                </c:pt>
                <c:pt idx="3">
                  <c:v>294.98857229925341</c:v>
                </c:pt>
                <c:pt idx="4">
                  <c:v>172</c:v>
                </c:pt>
                <c:pt idx="5">
                  <c:v>274.916</c:v>
                </c:pt>
              </c:numCache>
            </c:numRef>
          </c:val>
        </c:ser>
        <c:ser>
          <c:idx val="4"/>
          <c:order val="4"/>
          <c:tx>
            <c:strRef>
              <c:f>'[2015 data_08-20-2016.xlsx]Overview 2005-2015'!$A$14</c:f>
              <c:strCache>
                <c:ptCount val="1"/>
                <c:pt idx="0">
                  <c:v>Reclamation Projects</c:v>
                </c:pt>
              </c:strCache>
            </c:strRef>
          </c:tx>
          <c:invertIfNegative val="0"/>
          <c:dLbls>
            <c:dLbl>
              <c:idx val="0"/>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2005-2015'!$B$14,'[2015 data_08-20-2016.xlsx]Overview 2005-2015'!$C$14,'[2015 data_08-20-2016.xlsx]Overview 2005-2015'!$D$14,'[2015 data_08-20-2016.xlsx]Overview 2005-2015'!$E$14,'[2015 data_08-20-2016.xlsx]Overview 2005-2015'!$H$14,'[2015 data_08-20-2016.xlsx]Overview 2005-2015'!$I$14</c:f>
              <c:numCache>
                <c:formatCode>0.00</c:formatCode>
                <c:ptCount val="6"/>
                <c:pt idx="0">
                  <c:v>0</c:v>
                </c:pt>
                <c:pt idx="1">
                  <c:v>132.58433000000002</c:v>
                </c:pt>
                <c:pt idx="2">
                  <c:v>130</c:v>
                </c:pt>
                <c:pt idx="3">
                  <c:v>54.294762049875573</c:v>
                </c:pt>
                <c:pt idx="4">
                  <c:v>49.17</c:v>
                </c:pt>
                <c:pt idx="5">
                  <c:v>52.54</c:v>
                </c:pt>
              </c:numCache>
            </c:numRef>
          </c:val>
        </c:ser>
        <c:ser>
          <c:idx val="2"/>
          <c:order val="5"/>
          <c:tx>
            <c:strRef>
              <c:f>'[2015 data_08-20-2016.xlsx]Overview 2005-2015'!$A$12</c:f>
              <c:strCache>
                <c:ptCount val="1"/>
                <c:pt idx="0">
                  <c:v>Exported</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2005-2015'!$B$12,'[2015 data_08-20-2016.xlsx]Overview 2005-2015'!$C$12,'[2015 data_08-20-2016.xlsx]Overview 2005-2015'!$D$12,'[2015 data_08-20-2016.xlsx]Overview 2005-2015'!$E$12,'[2015 data_08-20-2016.xlsx]Overview 2005-2015'!$H$12,'[2015 data_08-20-2016.xlsx]Overview 2005-2015'!$I$12</c:f>
              <c:numCache>
                <c:formatCode>0.00</c:formatCode>
                <c:ptCount val="6"/>
                <c:pt idx="0">
                  <c:v>111.99000000000001</c:v>
                </c:pt>
                <c:pt idx="1">
                  <c:v>102.08</c:v>
                </c:pt>
                <c:pt idx="2">
                  <c:v>102.1</c:v>
                </c:pt>
                <c:pt idx="3">
                  <c:v>302.48220240000001</c:v>
                </c:pt>
                <c:pt idx="4">
                  <c:v>245.84</c:v>
                </c:pt>
                <c:pt idx="5">
                  <c:v>102.07</c:v>
                </c:pt>
              </c:numCache>
            </c:numRef>
          </c:val>
        </c:ser>
        <c:ser>
          <c:idx val="6"/>
          <c:order val="6"/>
          <c:tx>
            <c:strRef>
              <c:f>'[2015 data_08-20-2016.xlsx]Overview 2005-2015'!$A$16</c:f>
              <c:strCache>
                <c:ptCount val="1"/>
                <c:pt idx="0">
                  <c:v>Baled Tires/market</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6.3531388933526167E-2"/>
                  <c:y val="0.14388113400231559"/>
                </c:manualLayout>
              </c:layout>
              <c:showLegendKey val="1"/>
              <c:showVal val="1"/>
              <c:showCatName val="0"/>
              <c:showSerName val="0"/>
              <c:showPercent val="0"/>
              <c:showBubbleSize val="0"/>
              <c:extLst>
                <c:ext xmlns:c15="http://schemas.microsoft.com/office/drawing/2012/chart" uri="{CE6537A1-D6FC-4f65-9D91-7224C49458BB}">
                  <c15:layout/>
                </c:ext>
              </c:extLst>
            </c:dLbl>
            <c:dLbl>
              <c:idx val="3"/>
              <c:layout>
                <c:manualLayout>
                  <c:x val="7.4053675982809902E-2"/>
                  <c:y val="4.6624387262597003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4"/>
              <c:layout>
                <c:manualLayout>
                  <c:x val="6.5720834054863494E-2"/>
                  <c:y val="7.0175438596491196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5"/>
              <c:layout>
                <c:manualLayout>
                  <c:x val="3.3295838020247472E-2"/>
                  <c:y val="-3.7977742404906749E-2"/>
                </c:manualLayout>
              </c:layout>
              <c:showLegendKey val="1"/>
              <c:showVal val="1"/>
              <c:showCatName val="0"/>
              <c:showSerName val="0"/>
              <c:showPercent val="0"/>
              <c:showBubbleSize val="0"/>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2005-2015'!$B$16,'[2015 data_08-20-2016.xlsx]Overview 2005-2015'!$C$16,'[2015 data_08-20-2016.xlsx]Overview 2005-2015'!$D$16,'[2015 data_08-20-2016.xlsx]Overview 2005-2015'!$E$16,'[2015 data_08-20-2016.xlsx]Overview 2005-2015'!$H$16,'[2015 data_08-20-2016.xlsx]Overview 2005-2015'!$I$16</c:f>
              <c:numCache>
                <c:formatCode>0.00</c:formatCode>
                <c:ptCount val="6"/>
                <c:pt idx="0">
                  <c:v>0</c:v>
                </c:pt>
                <c:pt idx="1">
                  <c:v>0</c:v>
                </c:pt>
                <c:pt idx="2">
                  <c:v>27.763280999999999</c:v>
                </c:pt>
                <c:pt idx="3">
                  <c:v>1.9203749999999999</c:v>
                </c:pt>
                <c:pt idx="4">
                  <c:v>30</c:v>
                </c:pt>
                <c:pt idx="5">
                  <c:v>9.19</c:v>
                </c:pt>
              </c:numCache>
            </c:numRef>
          </c:val>
        </c:ser>
        <c:ser>
          <c:idx val="3"/>
          <c:order val="7"/>
          <c:tx>
            <c:strRef>
              <c:f>'[2015 data_08-20-2016.xlsx]Overview 2005-2015'!$A$13</c:f>
              <c:strCache>
                <c:ptCount val="1"/>
                <c:pt idx="0">
                  <c:v>Electric Arc Furnace</c:v>
                </c:pt>
              </c:strCache>
            </c:strRef>
          </c:tx>
          <c:spPr>
            <a:solidFill>
              <a:schemeClr val="accent2">
                <a:lumMod val="40000"/>
                <a:lumOff val="60000"/>
              </a:schemeClr>
            </a:solidFill>
          </c:spPr>
          <c:invertIfNegative val="0"/>
          <c:dLbls>
            <c:dLbl>
              <c:idx val="0"/>
              <c:layout>
                <c:manualLayout>
                  <c:x val="7.0442980341742997E-2"/>
                  <c:y val="1.7045997714757417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1"/>
              <c:layout>
                <c:manualLayout>
                  <c:x val="6.0753521881193422E-2"/>
                  <c:y val="8.8820975674154146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2"/>
              <c:layout>
                <c:manualLayout>
                  <c:x val="6.2646097809202481E-2"/>
                  <c:y val="0.11944698191684205"/>
                </c:manualLayout>
              </c:layout>
              <c:showLegendKey val="1"/>
              <c:showVal val="1"/>
              <c:showCatName val="0"/>
              <c:showSerName val="0"/>
              <c:showPercent val="0"/>
              <c:showBubbleSize val="0"/>
              <c:extLst>
                <c:ext xmlns:c15="http://schemas.microsoft.com/office/drawing/2012/chart" uri="{CE6537A1-D6FC-4f65-9D91-7224C49458BB}">
                  <c15:layout/>
                </c:ext>
              </c:extLst>
            </c:dLbl>
            <c:dLbl>
              <c:idx val="3"/>
              <c:layout>
                <c:manualLayout>
                  <c:x val="7.81135531135531E-2"/>
                  <c:y val="9.6194435025765301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4"/>
              <c:layout>
                <c:manualLayout>
                  <c:x val="6.5720834054863494E-2"/>
                  <c:y val="5.7416267942583699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5"/>
              <c:layout>
                <c:manualLayout>
                  <c:x val="3.8410519368877363E-2"/>
                  <c:y val="-9.2985170202014841E-2"/>
                </c:manualLayout>
              </c:layout>
              <c:showLegendKey val="1"/>
              <c:showVal val="1"/>
              <c:showCatName val="0"/>
              <c:showSerName val="0"/>
              <c:showPercent val="0"/>
              <c:showBubbleSize val="0"/>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2005-2015'!$B$13,'[2015 data_08-20-2016.xlsx]Overview 2005-2015'!$C$13,'[2015 data_08-20-2016.xlsx]Overview 2005-2015'!$D$13,'[2015 data_08-20-2016.xlsx]Overview 2005-2015'!$E$13,'[2015 data_08-20-2016.xlsx]Overview 2005-2015'!$H$13,'[2015 data_08-20-2016.xlsx]Overview 2005-2015'!$I$13</c:f>
              <c:numCache>
                <c:formatCode>0.00</c:formatCode>
                <c:ptCount val="6"/>
                <c:pt idx="0">
                  <c:v>18.880000000000003</c:v>
                </c:pt>
                <c:pt idx="1">
                  <c:v>27.139999999999997</c:v>
                </c:pt>
                <c:pt idx="2">
                  <c:v>27.1</c:v>
                </c:pt>
                <c:pt idx="3">
                  <c:v>65.55301606650076</c:v>
                </c:pt>
                <c:pt idx="4">
                  <c:v>65.56</c:v>
                </c:pt>
                <c:pt idx="5">
                  <c:v>26</c:v>
                </c:pt>
              </c:numCache>
            </c:numRef>
          </c:val>
        </c:ser>
        <c:ser>
          <c:idx val="5"/>
          <c:order val="8"/>
          <c:tx>
            <c:strRef>
              <c:f>'[2015 data_08-20-2016.xlsx]Overview 2005-2015'!$A$15</c:f>
              <c:strCache>
                <c:ptCount val="1"/>
                <c:pt idx="0">
                  <c:v>Agricultural</c:v>
                </c:pt>
              </c:strCache>
            </c:strRef>
          </c:tx>
          <c:spPr>
            <a:solidFill>
              <a:schemeClr val="accent3">
                <a:lumMod val="60000"/>
                <a:lumOff val="40000"/>
              </a:schemeClr>
            </a:solidFill>
          </c:spPr>
          <c:invertIfNegative val="0"/>
          <c:dLbls>
            <c:dLbl>
              <c:idx val="0"/>
              <c:layout>
                <c:manualLayout>
                  <c:x val="7.1258503401360571E-2"/>
                  <c:y val="5.1064777370939222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1"/>
              <c:layout>
                <c:manualLayout>
                  <c:x val="5.7844822968557502E-2"/>
                  <c:y val="6.3060024794730288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2"/>
              <c:layout>
                <c:manualLayout>
                  <c:x val="5.7160399592908029E-2"/>
                  <c:y val="9.5615437375096923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3"/>
              <c:layout>
                <c:manualLayout>
                  <c:x val="7.3107496178362305E-2"/>
                  <c:y val="8.0205285344116695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4"/>
              <c:layout>
                <c:manualLayout>
                  <c:x val="6.0759423183356899E-2"/>
                  <c:y val="1.9138755980861202E-2"/>
                </c:manualLayout>
              </c:layout>
              <c:showLegendKey val="1"/>
              <c:showVal val="1"/>
              <c:showCatName val="0"/>
              <c:showSerName val="0"/>
              <c:showPercent val="0"/>
              <c:showBubbleSize val="0"/>
              <c:extLst>
                <c:ext xmlns:c15="http://schemas.microsoft.com/office/drawing/2012/chart" uri="{CE6537A1-D6FC-4f65-9D91-7224C49458BB}">
                  <c15:layout/>
                </c:ext>
              </c:extLst>
            </c:dLbl>
            <c:dLbl>
              <c:idx val="5"/>
              <c:layout>
                <c:manualLayout>
                  <c:x val="3.5876296803845853E-2"/>
                  <c:y val="-0.11822109190893627"/>
                </c:manualLayout>
              </c:layout>
              <c:showLegendKey val="1"/>
              <c:showVal val="1"/>
              <c:showCatName val="0"/>
              <c:showSerName val="0"/>
              <c:showPercent val="0"/>
              <c:showBubbleSize val="0"/>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2005-2015'!$B$15,'[2015 data_08-20-2016.xlsx]Overview 2005-2015'!$C$15,'[2015 data_08-20-2016.xlsx]Overview 2005-2015'!$D$15,'[2015 data_08-20-2016.xlsx]Overview 2005-2015'!$E$15,'[2015 data_08-20-2016.xlsx]Overview 2005-2015'!$H$15,'[2015 data_08-20-2016.xlsx]Overview 2005-2015'!$I$15</c:f>
              <c:numCache>
                <c:formatCode>0.00</c:formatCode>
                <c:ptCount val="6"/>
                <c:pt idx="0">
                  <c:v>47.59</c:v>
                </c:pt>
                <c:pt idx="1">
                  <c:v>7.13</c:v>
                </c:pt>
                <c:pt idx="2">
                  <c:v>7.1</c:v>
                </c:pt>
                <c:pt idx="3">
                  <c:v>7.1</c:v>
                </c:pt>
                <c:pt idx="4">
                  <c:v>7.1</c:v>
                </c:pt>
                <c:pt idx="5">
                  <c:v>7.1</c:v>
                </c:pt>
              </c:numCache>
            </c:numRef>
          </c:val>
        </c:ser>
        <c:ser>
          <c:idx val="7"/>
          <c:order val="9"/>
          <c:tx>
            <c:strRef>
              <c:f>'[2015 data_08-20-2016.xlsx]Overview 2005-2015'!$A$17</c:f>
              <c:strCache>
                <c:ptCount val="1"/>
                <c:pt idx="0">
                  <c:v>Punched/ Stamped</c:v>
                </c:pt>
              </c:strCache>
            </c:strRef>
          </c:tx>
          <c:spPr>
            <a:solidFill>
              <a:schemeClr val="accent4">
                <a:lumMod val="60000"/>
                <a:lumOff val="40000"/>
              </a:schemeClr>
            </a:solidFill>
          </c:spPr>
          <c:invertIfNegative val="0"/>
          <c:dLbls>
            <c:dLbl>
              <c:idx val="0"/>
              <c:layout>
                <c:manualLayout>
                  <c:x val="7.3412475226311003E-2"/>
                  <c:y val="9.1456174479636915E-2"/>
                </c:manualLayout>
              </c:layout>
              <c:dLblPos val="ctr"/>
              <c:showLegendKey val="1"/>
              <c:showVal val="1"/>
              <c:showCatName val="0"/>
              <c:showSerName val="0"/>
              <c:showPercent val="0"/>
              <c:showBubbleSize val="0"/>
              <c:extLst>
                <c:ext xmlns:c15="http://schemas.microsoft.com/office/drawing/2012/chart" uri="{CE6537A1-D6FC-4f65-9D91-7224C49458BB}">
                  <c15:layout/>
                </c:ext>
              </c:extLst>
            </c:dLbl>
            <c:dLbl>
              <c:idx val="1"/>
              <c:layout>
                <c:manualLayout>
                  <c:x val="5.7844822968557502E-2"/>
                  <c:y val="3.4539256552622036E-2"/>
                </c:manualLayout>
              </c:layout>
              <c:dLblPos val="ctr"/>
              <c:showLegendKey val="1"/>
              <c:showVal val="1"/>
              <c:showCatName val="0"/>
              <c:showSerName val="0"/>
              <c:showPercent val="0"/>
              <c:showBubbleSize val="0"/>
              <c:extLst>
                <c:ext xmlns:c15="http://schemas.microsoft.com/office/drawing/2012/chart" uri="{CE6537A1-D6FC-4f65-9D91-7224C49458BB}">
                  <c15:layout/>
                </c:ext>
              </c:extLst>
            </c:dLbl>
            <c:dLbl>
              <c:idx val="2"/>
              <c:layout>
                <c:manualLayout>
                  <c:x val="5.9807166961272758E-2"/>
                  <c:y val="6.5810547927121099E-2"/>
                </c:manualLayout>
              </c:layout>
              <c:dLblPos val="ctr"/>
              <c:showLegendKey val="1"/>
              <c:showVal val="1"/>
              <c:showCatName val="0"/>
              <c:showSerName val="0"/>
              <c:showPercent val="0"/>
              <c:showBubbleSize val="0"/>
              <c:extLst>
                <c:ext xmlns:c15="http://schemas.microsoft.com/office/drawing/2012/chart" uri="{CE6537A1-D6FC-4f65-9D91-7224C49458BB}">
                  <c15:layout/>
                </c:ext>
              </c:extLst>
            </c:dLbl>
            <c:dLbl>
              <c:idx val="3"/>
              <c:layout>
                <c:manualLayout>
                  <c:x val="7.5641025641025594E-2"/>
                  <c:y val="3.4273275649156297E-2"/>
                </c:manualLayout>
              </c:layout>
              <c:dLblPos val="ctr"/>
              <c:showLegendKey val="1"/>
              <c:showVal val="1"/>
              <c:showCatName val="0"/>
              <c:showSerName val="0"/>
              <c:showPercent val="0"/>
              <c:showBubbleSize val="0"/>
              <c:extLst>
                <c:ext xmlns:c15="http://schemas.microsoft.com/office/drawing/2012/chart" uri="{CE6537A1-D6FC-4f65-9D91-7224C49458BB}">
                  <c15:layout/>
                </c:ext>
              </c:extLst>
            </c:dLbl>
            <c:dLbl>
              <c:idx val="4"/>
              <c:layout>
                <c:manualLayout>
                  <c:x val="6.0866039869207703E-2"/>
                  <c:y val="3.9405576695257502E-2"/>
                </c:manualLayout>
              </c:layout>
              <c:dLblPos val="ctr"/>
              <c:showLegendKey val="1"/>
              <c:showVal val="1"/>
              <c:showCatName val="0"/>
              <c:showSerName val="0"/>
              <c:showPercent val="0"/>
              <c:showBubbleSize val="0"/>
              <c:extLst>
                <c:ext xmlns:c15="http://schemas.microsoft.com/office/drawing/2012/chart" uri="{CE6537A1-D6FC-4f65-9D91-7224C49458BB}">
                  <c15:layout/>
                </c:ext>
              </c:extLst>
            </c:dLbl>
            <c:dLbl>
              <c:idx val="5"/>
              <c:layout>
                <c:manualLayout>
                  <c:x val="3.8410466548824379E-2"/>
                  <c:y val="-5.6466811631368824E-2"/>
                </c:manualLayout>
              </c:layout>
              <c:dLblPos val="ctr"/>
              <c:showLegendKey val="1"/>
              <c:showVal val="1"/>
              <c:showCatName val="0"/>
              <c:showSerName val="0"/>
              <c:showPercent val="0"/>
              <c:showBubbleSize val="0"/>
            </c:dLbl>
            <c:spPr>
              <a:noFill/>
              <a:ln>
                <a:noFill/>
              </a:ln>
              <a:effectLst/>
            </c:spPr>
            <c:dLblPos val="inEnd"/>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2005</c:v>
              </c:pt>
              <c:pt idx="1">
                <c:v>2007</c:v>
              </c:pt>
              <c:pt idx="2">
                <c:v>2009</c:v>
              </c:pt>
              <c:pt idx="3">
                <c:v>2011</c:v>
              </c:pt>
              <c:pt idx="4">
                <c:v>2013</c:v>
              </c:pt>
              <c:pt idx="5">
                <c:v>2015</c:v>
              </c:pt>
            </c:numLit>
          </c:cat>
          <c:val>
            <c:numRef>
              <c:f>'[2015 data_08-20-2016.xlsx]Overview 2005-2015'!$B$17,'[2015 data_08-20-2016.xlsx]Overview 2005-2015'!$C$17,'[2015 data_08-20-2016.xlsx]Overview 2005-2015'!$D$17,'[2015 data_08-20-2016.xlsx]Overview 2005-2015'!$E$17,'[2015 data_08-20-2016.xlsx]Overview 2005-2015'!$H$17,'[2015 data_08-20-2016.xlsx]Overview 2005-2015'!$I$17</c:f>
              <c:numCache>
                <c:formatCode>0.00</c:formatCode>
                <c:ptCount val="6"/>
                <c:pt idx="0">
                  <c:v>100.51000000000002</c:v>
                </c:pt>
                <c:pt idx="1">
                  <c:v>1.85</c:v>
                </c:pt>
                <c:pt idx="2">
                  <c:v>1.9</c:v>
                </c:pt>
                <c:pt idx="3">
                  <c:v>1.9</c:v>
                </c:pt>
                <c:pt idx="4">
                  <c:v>1.9</c:v>
                </c:pt>
                <c:pt idx="5">
                  <c:v>41.2</c:v>
                </c:pt>
              </c:numCache>
            </c:numRef>
          </c:val>
        </c:ser>
        <c:dLbls>
          <c:showLegendKey val="0"/>
          <c:showVal val="0"/>
          <c:showCatName val="0"/>
          <c:showSerName val="0"/>
          <c:showPercent val="0"/>
          <c:showBubbleSize val="0"/>
        </c:dLbls>
        <c:gapWidth val="150"/>
        <c:overlap val="100"/>
        <c:axId val="48884736"/>
        <c:axId val="49165056"/>
      </c:barChart>
      <c:catAx>
        <c:axId val="48884736"/>
        <c:scaling>
          <c:orientation val="minMax"/>
        </c:scaling>
        <c:delete val="0"/>
        <c:axPos val="b"/>
        <c:numFmt formatCode="General" sourceLinked="1"/>
        <c:majorTickMark val="out"/>
        <c:minorTickMark val="none"/>
        <c:tickLblPos val="nextTo"/>
        <c:crossAx val="49165056"/>
        <c:crosses val="autoZero"/>
        <c:auto val="1"/>
        <c:lblAlgn val="ctr"/>
        <c:lblOffset val="100"/>
        <c:noMultiLvlLbl val="0"/>
      </c:catAx>
      <c:valAx>
        <c:axId val="49165056"/>
        <c:scaling>
          <c:orientation val="minMax"/>
          <c:max val="5000"/>
        </c:scaling>
        <c:delete val="0"/>
        <c:axPos val="l"/>
        <c:majorGridlines/>
        <c:numFmt formatCode="0.00" sourceLinked="1"/>
        <c:majorTickMark val="out"/>
        <c:minorTickMark val="none"/>
        <c:tickLblPos val="nextTo"/>
        <c:crossAx val="48884736"/>
        <c:crosses val="autoZero"/>
        <c:crossBetween val="between"/>
        <c:majorUnit val="500"/>
      </c:valAx>
    </c:plotArea>
    <c:legend>
      <c:legendPos val="b"/>
      <c:layout>
        <c:manualLayout>
          <c:xMode val="edge"/>
          <c:yMode val="edge"/>
          <c:x val="5.7212079259323402E-2"/>
          <c:y val="0.89225767831652603"/>
          <c:w val="0.91671137261688496"/>
          <c:h val="9.4983151029566296E-2"/>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39936477134657E-2"/>
          <c:y val="0.17392825896762906"/>
          <c:w val="0.837943326391132"/>
          <c:h val="0.65998965457784897"/>
        </c:manualLayout>
      </c:layout>
      <c:ofPieChart>
        <c:ofPieType val="pie"/>
        <c:varyColors val="1"/>
        <c:ser>
          <c:idx val="0"/>
          <c:order val="0"/>
          <c:tx>
            <c:strRef>
              <c:f>'[2015 data_08-20-2016.xlsx]Overview 2005-2015'!$A$27:$D$27</c:f>
              <c:strCache>
                <c:ptCount val="1"/>
                <c:pt idx="0">
                  <c:v>% Managed (includes Markets, Baled and Landfill) 161.59 n/a n/a</c:v>
                </c:pt>
              </c:strCache>
            </c:strRef>
          </c:tx>
          <c:explosion val="25"/>
          <c:cat>
            <c:strRef>
              <c:f>'[2015 data_08-20-2016.xlsx]Overview 2005-2015'!$A$3,'[2015 data_08-20-2016.xlsx]Overview 2005-2015'!$A$10,'[2015 data_08-20-2016.xlsx]Overview 2005-2015'!$A$24,'[2015 data_08-20-2016.xlsx]Overview 2005-2015'!$A$12,'[2015 data_08-20-2016.xlsx]Overview 2005-2015'!$A$11,'[2015 data_08-20-2016.xlsx]Overview 2005-2015'!$A$13,'[2015 data_08-20-2016.xlsx]Overview 2005-2015'!$A$14,'[2015 data_08-20-2016.xlsx]Overview 2005-2015'!$A$18,'[2015 data_08-20-2016.xlsx]Overview 2005-2015'!$N$16,'[2015 data_08-20-2016.xlsx]Overview 2005-2015'!$A$16</c:f>
              <c:strCache>
                <c:ptCount val="10"/>
                <c:pt idx="0">
                  <c:v>Tire-Derived Fuel</c:v>
                </c:pt>
                <c:pt idx="1">
                  <c:v>Ground Rubber</c:v>
                </c:pt>
                <c:pt idx="2">
                  <c:v>Land Disposed</c:v>
                </c:pt>
                <c:pt idx="3">
                  <c:v>Exported</c:v>
                </c:pt>
                <c:pt idx="4">
                  <c:v>Civil Engineering</c:v>
                </c:pt>
                <c:pt idx="5">
                  <c:v>Electric Arc Furnace</c:v>
                </c:pt>
                <c:pt idx="6">
                  <c:v>Reclamation Projects</c:v>
                </c:pt>
                <c:pt idx="7">
                  <c:v>Other</c:v>
                </c:pt>
                <c:pt idx="8">
                  <c:v>Misc. uses</c:v>
                </c:pt>
                <c:pt idx="9">
                  <c:v>Baled Tires/market</c:v>
                </c:pt>
              </c:strCache>
            </c:strRef>
          </c:cat>
          <c:val>
            <c:numRef>
              <c:f>'[2015 data_08-20-2016.xlsx]Overview 2005-2015'!$E$27:$G$27</c:f>
            </c:numRef>
          </c:val>
        </c:ser>
        <c:ser>
          <c:idx val="1"/>
          <c:order val="1"/>
          <c:tx>
            <c:v>Scrap Tire Uses</c:v>
          </c:tx>
          <c:explosion val="25"/>
          <c:dLbls>
            <c:dLbl>
              <c:idx val="2"/>
              <c:layout>
                <c:manualLayout>
                  <c:x val="-3.3677857350514498E-2"/>
                  <c:y val="1.8135757420566299E-2"/>
                </c:manualLayout>
              </c:layout>
              <c:dLblPos val="bestFit"/>
              <c:showLegendKey val="0"/>
              <c:showVal val="0"/>
              <c:showCatName val="1"/>
              <c:showSerName val="0"/>
              <c:showPercent val="1"/>
              <c:showBubbleSize val="0"/>
            </c:dLbl>
            <c:dLbl>
              <c:idx val="3"/>
              <c:layout>
                <c:manualLayout>
                  <c:x val="-8.07006768459715E-3"/>
                  <c:y val="4.0214070802125301E-2"/>
                </c:manualLayout>
              </c:layout>
              <c:dLblPos val="bestFit"/>
              <c:showLegendKey val="0"/>
              <c:showVal val="0"/>
              <c:showCatName val="1"/>
              <c:showSerName val="0"/>
              <c:showPercent val="1"/>
              <c:showBubbleSize val="0"/>
            </c:dLbl>
            <c:dLbl>
              <c:idx val="5"/>
              <c:layout>
                <c:manualLayout>
                  <c:x val="8.8650853120739004E-2"/>
                  <c:y val="-6.2248340908605898E-2"/>
                </c:manualLayout>
              </c:layout>
              <c:dLblPos val="bestFit"/>
              <c:showLegendKey val="0"/>
              <c:showVal val="0"/>
              <c:showCatName val="1"/>
              <c:showSerName val="0"/>
              <c:showPercent val="1"/>
              <c:showBubbleSize val="0"/>
            </c:dLbl>
            <c:dLbl>
              <c:idx val="6"/>
              <c:layout>
                <c:manualLayout>
                  <c:x val="0.12712534958091201"/>
                  <c:y val="-2.25119177176024E-2"/>
                </c:manualLayout>
              </c:layout>
              <c:dLblPos val="bestFit"/>
              <c:showLegendKey val="0"/>
              <c:showVal val="0"/>
              <c:showCatName val="1"/>
              <c:showSerName val="0"/>
              <c:showPercent val="1"/>
              <c:showBubbleSize val="0"/>
            </c:dLbl>
            <c:dLbl>
              <c:idx val="7"/>
              <c:layout>
                <c:manualLayout>
                  <c:x val="-2.1882802871170001E-2"/>
                  <c:y val="2.3870601540661101E-2"/>
                </c:manualLayout>
              </c:layout>
              <c:dLblPos val="bestFit"/>
              <c:showLegendKey val="0"/>
              <c:showVal val="0"/>
              <c:showCatName val="1"/>
              <c:showSerName val="0"/>
              <c:showPercent val="1"/>
              <c:showBubbleSize val="0"/>
            </c:dLbl>
            <c:dLbl>
              <c:idx val="8"/>
              <c:layout>
                <c:manualLayout>
                  <c:x val="-4.3588552990938501E-2"/>
                  <c:y val="9.3058318929646E-2"/>
                </c:manualLayout>
              </c:layout>
              <c:dLblPos val="bestFit"/>
              <c:showLegendKey val="0"/>
              <c:showVal val="0"/>
              <c:showCatName val="1"/>
              <c:showSerName val="0"/>
              <c:showPercent val="1"/>
              <c:showBubbleSize val="0"/>
            </c:dLbl>
            <c:dLbl>
              <c:idx val="9"/>
              <c:layout>
                <c:manualLayout>
                  <c:x val="-7.0043935615692401E-2"/>
                  <c:y val="1.0253547574845799E-2"/>
                </c:manualLayout>
              </c:layout>
              <c:tx>
                <c:rich>
                  <a:bodyPr/>
                  <a:lstStyle/>
                  <a:p>
                    <a:r>
                      <a:rPr lang="en-US"/>
                      <a:t>Other
7.0%</a:t>
                    </a:r>
                  </a:p>
                </c:rich>
              </c:tx>
              <c:dLblPos val="bestFit"/>
              <c:showLegendKey val="0"/>
              <c:showVal val="0"/>
              <c:showCatName val="1"/>
              <c:showSerName val="0"/>
              <c:showPercent val="1"/>
              <c:showBubbleSize val="0"/>
            </c:dLbl>
            <c:dLbl>
              <c:idx val="10"/>
              <c:layout>
                <c:manualLayout>
                  <c:x val="-6.9944845037895999E-3"/>
                  <c:y val="6.9441222286238696E-2"/>
                </c:manualLayout>
              </c:layout>
              <c:dLblPos val="bestFit"/>
              <c:showLegendKey val="0"/>
              <c:showVal val="0"/>
              <c:showCatName val="1"/>
              <c:showSerName val="0"/>
              <c:showPercent val="1"/>
              <c:showBubbleSize val="0"/>
            </c:dLbl>
            <c:numFmt formatCode="0.0%" sourceLinked="0"/>
            <c:dLblPos val="inEnd"/>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'[2015 data_08-20-2016.xlsx]Overview 2005-2015'!$A$3,'[2015 data_08-20-2016.xlsx]Overview 2005-2015'!$A$10,'[2015 data_08-20-2016.xlsx]Overview 2005-2015'!$A$24,'[2015 data_08-20-2016.xlsx]Overview 2005-2015'!$A$12,'[2015 data_08-20-2016.xlsx]Overview 2005-2015'!$A$11,'[2015 data_08-20-2016.xlsx]Overview 2005-2015'!$A$13,'[2015 data_08-20-2016.xlsx]Overview 2005-2015'!$A$14,'[2015 data_08-20-2016.xlsx]Overview 2005-2015'!$A$18,'[2015 data_08-20-2016.xlsx]Overview 2005-2015'!$N$16,'[2015 data_08-20-2016.xlsx]Overview 2005-2015'!$A$16</c:f>
              <c:strCache>
                <c:ptCount val="10"/>
                <c:pt idx="0">
                  <c:v>Tire-Derived Fuel</c:v>
                </c:pt>
                <c:pt idx="1">
                  <c:v>Ground Rubber</c:v>
                </c:pt>
                <c:pt idx="2">
                  <c:v>Land Disposed</c:v>
                </c:pt>
                <c:pt idx="3">
                  <c:v>Exported</c:v>
                </c:pt>
                <c:pt idx="4">
                  <c:v>Civil Engineering</c:v>
                </c:pt>
                <c:pt idx="5">
                  <c:v>Electric Arc Furnace</c:v>
                </c:pt>
                <c:pt idx="6">
                  <c:v>Reclamation Projects</c:v>
                </c:pt>
                <c:pt idx="7">
                  <c:v>Other</c:v>
                </c:pt>
                <c:pt idx="8">
                  <c:v>Misc. uses</c:v>
                </c:pt>
                <c:pt idx="9">
                  <c:v>Baled Tires/market</c:v>
                </c:pt>
              </c:strCache>
            </c:strRef>
          </c:cat>
          <c:val>
            <c:numRef>
              <c:f>'[2015 data_08-20-2016.xlsx]Overview 2005-2015'!$J$3,'[2015 data_08-20-2016.xlsx]Overview 2005-2015'!$J$10,'[2015 data_08-20-2016.xlsx]Overview 2005-2015'!$J$24,'[2015 data_08-20-2016.xlsx]Overview 2005-2015'!$J$12,'[2015 data_08-20-2016.xlsx]Overview 2005-2015'!$J$11,'[2015 data_08-20-2016.xlsx]Overview 2005-2015'!$J$13,'[2015 data_08-20-2016.xlsx]Overview 2005-2015'!$J$14,'[2015 data_08-20-2016.xlsx]Overview 2005-2015'!$M$16</c:f>
              <c:numCache>
                <c:formatCode>0.00</c:formatCode>
                <c:ptCount val="8"/>
                <c:pt idx="0">
                  <c:v>117.31324613098819</c:v>
                </c:pt>
                <c:pt idx="1">
                  <c:v>62.281876758989434</c:v>
                </c:pt>
                <c:pt idx="2">
                  <c:v>27.542531637529102</c:v>
                </c:pt>
                <c:pt idx="3">
                  <c:v>6.227882596904287</c:v>
                </c:pt>
                <c:pt idx="4">
                  <c:v>16.7742193789609</c:v>
                </c:pt>
                <c:pt idx="5">
                  <c:v>1.5864107722103602</c:v>
                </c:pt>
                <c:pt idx="6">
                  <c:v>3.2057700758435512</c:v>
                </c:pt>
                <c:pt idx="7">
                  <c:v>6.2211708590218588</c:v>
                </c:pt>
              </c:numCache>
            </c:numRef>
          </c:val>
        </c:ser>
        <c:dLbls>
          <c:showLegendKey val="0"/>
          <c:showVal val="0"/>
          <c:showCatName val="0"/>
          <c:showSerName val="0"/>
          <c:showPercent val="0"/>
          <c:showBubbleSize val="0"/>
          <c:showLeaderLines val="1"/>
        </c:dLbls>
        <c:gapWidth val="120"/>
        <c:splitType val="val"/>
        <c:splitPos val="10"/>
        <c:secondPieSize val="75"/>
        <c:serLines/>
      </c:of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a:t>
            </a:r>
            <a:r>
              <a:rPr lang="en-US" baseline="0"/>
              <a:t> TDF Markets 2015</a:t>
            </a:r>
          </a:p>
        </c:rich>
      </c:tx>
      <c:layout/>
      <c:overlay val="0"/>
    </c:title>
    <c:autoTitleDeleted val="0"/>
    <c:plotArea>
      <c:layout/>
      <c:pieChart>
        <c:varyColors val="1"/>
        <c:ser>
          <c:idx val="0"/>
          <c:order val="0"/>
          <c:explosion val="25"/>
          <c:dLbls>
            <c:dLbl>
              <c:idx val="4"/>
              <c:delete val="1"/>
            </c:dLbl>
            <c:showLegendKey val="0"/>
            <c:showVal val="0"/>
            <c:showCatName val="1"/>
            <c:showSerName val="0"/>
            <c:showPercent val="1"/>
            <c:showBubbleSize val="0"/>
            <c:showLeaderLines val="1"/>
          </c:dLbls>
          <c:cat>
            <c:strRef>
              <c:f>'TDF chart 2005-2015'!$A$2:$A$6</c:f>
              <c:strCache>
                <c:ptCount val="5"/>
                <c:pt idx="0">
                  <c:v>Cement kilns</c:v>
                </c:pt>
                <c:pt idx="1">
                  <c:v>Pulp and paper mills</c:v>
                </c:pt>
                <c:pt idx="2">
                  <c:v>Electric utility boilers</c:v>
                </c:pt>
                <c:pt idx="3">
                  <c:v>Industrial boilers</c:v>
                </c:pt>
                <c:pt idx="4">
                  <c:v>Dedicated scrap tires to energy</c:v>
                </c:pt>
              </c:strCache>
            </c:strRef>
          </c:cat>
          <c:val>
            <c:numRef>
              <c:f>'TDF chart 2005-2015'!$G$2:$G$6</c:f>
              <c:numCache>
                <c:formatCode>0.0</c:formatCode>
                <c:ptCount val="5"/>
                <c:pt idx="0">
                  <c:v>753.37</c:v>
                </c:pt>
                <c:pt idx="1">
                  <c:v>616.25</c:v>
                </c:pt>
                <c:pt idx="2">
                  <c:v>553.04999999999995</c:v>
                </c:pt>
                <c:pt idx="4">
                  <c:v>0</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93981751673509E-2"/>
          <c:y val="0.1696702587944425"/>
          <c:w val="0.85981058001552602"/>
          <c:h val="0.62916196950791003"/>
        </c:manualLayout>
      </c:layout>
      <c:barChart>
        <c:barDir val="col"/>
        <c:grouping val="stacked"/>
        <c:varyColors val="0"/>
        <c:ser>
          <c:idx val="0"/>
          <c:order val="0"/>
          <c:tx>
            <c:strRef>
              <c:f>'TDF chart 2005-2015'!$A$2</c:f>
              <c:strCache>
                <c:ptCount val="1"/>
                <c:pt idx="0">
                  <c:v>Cement kilns</c:v>
                </c:pt>
              </c:strCache>
            </c:strRef>
          </c:tx>
          <c:invertIfNegative val="0"/>
          <c:dLbls>
            <c:dLbl>
              <c:idx val="0"/>
              <c:layout>
                <c:manualLayout>
                  <c:x val="6.7605633802816895E-2"/>
                  <c:y val="-0.167534558180227"/>
                </c:manualLayout>
              </c:layout>
              <c:dLblPos val="ctr"/>
              <c:showLegendKey val="1"/>
              <c:showVal val="1"/>
              <c:showCatName val="0"/>
              <c:showSerName val="0"/>
              <c:showPercent val="0"/>
              <c:showBubbleSize val="0"/>
            </c:dLbl>
            <c:dLbl>
              <c:idx val="1"/>
              <c:layout>
                <c:manualLayout>
                  <c:x val="8.4507042253521097E-2"/>
                  <c:y val="-0.18147089306144401"/>
                </c:manualLayout>
              </c:layout>
              <c:dLblPos val="ctr"/>
              <c:showLegendKey val="1"/>
              <c:showVal val="1"/>
              <c:showCatName val="0"/>
              <c:showSerName val="0"/>
              <c:showPercent val="0"/>
              <c:showBubbleSize val="0"/>
            </c:dLbl>
            <c:dLbl>
              <c:idx val="2"/>
              <c:layout>
                <c:manualLayout>
                  <c:x val="6.9483568075117394E-2"/>
                  <c:y val="-0.157527693653678"/>
                </c:manualLayout>
              </c:layout>
              <c:dLblPos val="ctr"/>
              <c:showLegendKey val="1"/>
              <c:showVal val="1"/>
              <c:showCatName val="0"/>
              <c:showSerName val="0"/>
              <c:showPercent val="0"/>
              <c:showBubbleSize val="0"/>
            </c:dLbl>
            <c:dLbl>
              <c:idx val="3"/>
              <c:layout>
                <c:manualLayout>
                  <c:x val="7.1361502347417796E-2"/>
                  <c:y val="-4.5249074634901403E-2"/>
                </c:manualLayout>
              </c:layout>
              <c:dLblPos val="ctr"/>
              <c:showLegendKey val="1"/>
              <c:showVal val="1"/>
              <c:showCatName val="0"/>
              <c:showSerName val="0"/>
              <c:showPercent val="0"/>
              <c:showBubbleSize val="0"/>
            </c:dLbl>
            <c:dLbl>
              <c:idx val="4"/>
              <c:layout>
                <c:manualLayout>
                  <c:x val="6.3095582068037365E-2"/>
                  <c:y val="-0.16006277713579317"/>
                </c:manualLayout>
              </c:layout>
              <c:dLblPos val="ctr"/>
              <c:showLegendKey val="1"/>
              <c:showVal val="1"/>
              <c:showCatName val="0"/>
              <c:showSerName val="0"/>
              <c:showPercent val="0"/>
              <c:showBubbleSize val="0"/>
            </c:dLbl>
            <c:dLbl>
              <c:idx val="5"/>
              <c:layout>
                <c:manualLayout>
                  <c:x val="5.5083029566626286E-2"/>
                  <c:y val="-0.15745881594152267"/>
                </c:manualLayout>
              </c:layout>
              <c:dLblPos val="ctr"/>
              <c:showLegendKey val="1"/>
              <c:showVal val="1"/>
              <c:showCatName val="0"/>
              <c:showSerName val="0"/>
              <c:showPercent val="0"/>
              <c:showBubbleSize val="0"/>
            </c:dLbl>
            <c:dLblPos val="inBase"/>
            <c:showLegendKey val="1"/>
            <c:showVal val="1"/>
            <c:showCatName val="0"/>
            <c:showSerName val="0"/>
            <c:showPercent val="0"/>
            <c:showBubbleSize val="0"/>
            <c:showLeaderLines val="0"/>
          </c:dLbls>
          <c:cat>
            <c:numRef>
              <c:f>'TDF chart 2005-2015'!$B$1:$G$1</c:f>
              <c:numCache>
                <c:formatCode>General</c:formatCode>
                <c:ptCount val="6"/>
                <c:pt idx="0">
                  <c:v>2005</c:v>
                </c:pt>
                <c:pt idx="1">
                  <c:v>2007</c:v>
                </c:pt>
                <c:pt idx="2">
                  <c:v>2009</c:v>
                </c:pt>
                <c:pt idx="3">
                  <c:v>2011</c:v>
                </c:pt>
                <c:pt idx="4">
                  <c:v>2013</c:v>
                </c:pt>
                <c:pt idx="5">
                  <c:v>2015</c:v>
                </c:pt>
              </c:numCache>
            </c:numRef>
          </c:cat>
          <c:val>
            <c:numRef>
              <c:f>'TDF chart 2005-2015'!$B$2:$G$2</c:f>
              <c:numCache>
                <c:formatCode>0.0</c:formatCode>
                <c:ptCount val="6"/>
                <c:pt idx="0">
                  <c:v>802</c:v>
                </c:pt>
                <c:pt idx="1">
                  <c:v>669.0948123522827</c:v>
                </c:pt>
                <c:pt idx="2">
                  <c:v>604</c:v>
                </c:pt>
                <c:pt idx="3">
                  <c:v>305.39999999999998</c:v>
                </c:pt>
                <c:pt idx="4">
                  <c:v>726.04146427673766</c:v>
                </c:pt>
                <c:pt idx="5">
                  <c:v>753.37</c:v>
                </c:pt>
              </c:numCache>
            </c:numRef>
          </c:val>
        </c:ser>
        <c:ser>
          <c:idx val="1"/>
          <c:order val="1"/>
          <c:tx>
            <c:strRef>
              <c:f>'TDF chart 2005-2015'!$A$3</c:f>
              <c:strCache>
                <c:ptCount val="1"/>
                <c:pt idx="0">
                  <c:v>Pulp and paper mills</c:v>
                </c:pt>
              </c:strCache>
            </c:strRef>
          </c:tx>
          <c:invertIfNegative val="0"/>
          <c:dLbls>
            <c:dLbl>
              <c:idx val="0"/>
              <c:layout>
                <c:manualLayout>
                  <c:x val="6.7605633802816895E-2"/>
                  <c:y val="-7.8632478632478603E-2"/>
                </c:manualLayout>
              </c:layout>
              <c:showLegendKey val="1"/>
              <c:showVal val="1"/>
              <c:showCatName val="0"/>
              <c:showSerName val="0"/>
              <c:showPercent val="0"/>
              <c:showBubbleSize val="0"/>
            </c:dLbl>
            <c:dLbl>
              <c:idx val="1"/>
              <c:layout>
                <c:manualLayout>
                  <c:x val="8.6384976525821597E-2"/>
                  <c:y val="-4.4444444444444502E-2"/>
                </c:manualLayout>
              </c:layout>
              <c:showLegendKey val="1"/>
              <c:showVal val="1"/>
              <c:showCatName val="0"/>
              <c:showSerName val="0"/>
              <c:showPercent val="0"/>
              <c:showBubbleSize val="0"/>
            </c:dLbl>
            <c:dLbl>
              <c:idx val="2"/>
              <c:layout>
                <c:manualLayout>
                  <c:x val="6.7605633802816895E-2"/>
                  <c:y val="-6.15384615384615E-2"/>
                </c:manualLayout>
              </c:layout>
              <c:showLegendKey val="1"/>
              <c:showVal val="1"/>
              <c:showCatName val="0"/>
              <c:showSerName val="0"/>
              <c:showPercent val="0"/>
              <c:showBubbleSize val="0"/>
            </c:dLbl>
            <c:dLbl>
              <c:idx val="3"/>
              <c:layout>
                <c:manualLayout>
                  <c:x val="7.1361502347417796E-2"/>
                  <c:y val="-3.4188034188034201E-3"/>
                </c:manualLayout>
              </c:layout>
              <c:showLegendKey val="1"/>
              <c:showVal val="1"/>
              <c:showCatName val="0"/>
              <c:showSerName val="0"/>
              <c:showPercent val="0"/>
              <c:showBubbleSize val="0"/>
            </c:dLbl>
            <c:dLbl>
              <c:idx val="4"/>
              <c:layout>
                <c:manualLayout>
                  <c:x val="6.4275568227118635E-2"/>
                  <c:y val="-5.919303431780925E-2"/>
                </c:manualLayout>
              </c:layout>
              <c:showLegendKey val="1"/>
              <c:showVal val="1"/>
              <c:showCatName val="0"/>
              <c:showSerName val="0"/>
              <c:showPercent val="0"/>
              <c:showBubbleSize val="0"/>
            </c:dLbl>
            <c:dLbl>
              <c:idx val="5"/>
              <c:layout>
                <c:manualLayout>
                  <c:x val="5.5083029566626286E-2"/>
                  <c:y val="-6.2798634812286688E-2"/>
                </c:manualLayout>
              </c:layout>
              <c:showLegendKey val="1"/>
              <c:showVal val="1"/>
              <c:showCatName val="0"/>
              <c:showSerName val="0"/>
              <c:showPercent val="0"/>
              <c:showBubbleSize val="0"/>
            </c:dLbl>
            <c:showLegendKey val="1"/>
            <c:showVal val="1"/>
            <c:showCatName val="0"/>
            <c:showSerName val="0"/>
            <c:showPercent val="0"/>
            <c:showBubbleSize val="0"/>
            <c:showLeaderLines val="0"/>
          </c:dLbls>
          <c:cat>
            <c:numRef>
              <c:f>'TDF chart 2005-2015'!$B$1:$G$1</c:f>
              <c:numCache>
                <c:formatCode>General</c:formatCode>
                <c:ptCount val="6"/>
                <c:pt idx="0">
                  <c:v>2005</c:v>
                </c:pt>
                <c:pt idx="1">
                  <c:v>2007</c:v>
                </c:pt>
                <c:pt idx="2">
                  <c:v>2009</c:v>
                </c:pt>
                <c:pt idx="3">
                  <c:v>2011</c:v>
                </c:pt>
                <c:pt idx="4">
                  <c:v>2013</c:v>
                </c:pt>
                <c:pt idx="5">
                  <c:v>2015</c:v>
                </c:pt>
              </c:numCache>
            </c:numRef>
          </c:cat>
          <c:val>
            <c:numRef>
              <c:f>'TDF chart 2005-2015'!$B$3:$G$3</c:f>
              <c:numCache>
                <c:formatCode>0.0</c:formatCode>
                <c:ptCount val="6"/>
                <c:pt idx="0">
                  <c:v>539.29999999999995</c:v>
                </c:pt>
                <c:pt idx="1">
                  <c:v>1066.8808288860491</c:v>
                </c:pt>
                <c:pt idx="2">
                  <c:v>716</c:v>
                </c:pt>
                <c:pt idx="3">
                  <c:v>593.125</c:v>
                </c:pt>
                <c:pt idx="4">
                  <c:v>716.25</c:v>
                </c:pt>
                <c:pt idx="5">
                  <c:v>616.25</c:v>
                </c:pt>
              </c:numCache>
            </c:numRef>
          </c:val>
        </c:ser>
        <c:ser>
          <c:idx val="2"/>
          <c:order val="2"/>
          <c:tx>
            <c:strRef>
              <c:f>'TDF chart 2005-2015'!$A$4</c:f>
              <c:strCache>
                <c:ptCount val="1"/>
                <c:pt idx="0">
                  <c:v>Electric utility boilers</c:v>
                </c:pt>
              </c:strCache>
            </c:strRef>
          </c:tx>
          <c:invertIfNegative val="0"/>
          <c:dLbls>
            <c:dLbl>
              <c:idx val="0"/>
              <c:layout>
                <c:manualLayout>
                  <c:x val="6.9483568075117394E-2"/>
                  <c:y val="-3.0769230769230799E-2"/>
                </c:manualLayout>
              </c:layout>
              <c:showLegendKey val="1"/>
              <c:showVal val="1"/>
              <c:showCatName val="0"/>
              <c:showSerName val="0"/>
              <c:showPercent val="0"/>
              <c:showBubbleSize val="0"/>
            </c:dLbl>
            <c:dLbl>
              <c:idx val="1"/>
              <c:layout>
                <c:manualLayout>
                  <c:x val="8.2629107981220695E-2"/>
                  <c:y val="5.4700854700854701E-2"/>
                </c:manualLayout>
              </c:layout>
              <c:showLegendKey val="1"/>
              <c:showVal val="1"/>
              <c:showCatName val="0"/>
              <c:showSerName val="0"/>
              <c:showPercent val="0"/>
              <c:showBubbleSize val="0"/>
            </c:dLbl>
            <c:dLbl>
              <c:idx val="2"/>
              <c:layout>
                <c:manualLayout>
                  <c:x val="6.7605633802816895E-2"/>
                  <c:y val="3.4188034188034799E-3"/>
                </c:manualLayout>
              </c:layout>
              <c:showLegendKey val="1"/>
              <c:showVal val="1"/>
              <c:showCatName val="0"/>
              <c:showSerName val="0"/>
              <c:showPercent val="0"/>
              <c:showBubbleSize val="0"/>
            </c:dLbl>
            <c:dLbl>
              <c:idx val="3"/>
              <c:layout>
                <c:manualLayout>
                  <c:x val="7.1361502347417796E-2"/>
                  <c:y val="3.4188034188034198E-2"/>
                </c:manualLayout>
              </c:layout>
              <c:showLegendKey val="1"/>
              <c:showVal val="1"/>
              <c:showCatName val="0"/>
              <c:showSerName val="0"/>
              <c:showPercent val="0"/>
              <c:showBubbleSize val="0"/>
            </c:dLbl>
            <c:dLbl>
              <c:idx val="4"/>
              <c:layout>
                <c:manualLayout>
                  <c:x val="6.2655479122217861E-2"/>
                  <c:y val="2.6413049904598102E-2"/>
                </c:manualLayout>
              </c:layout>
              <c:showLegendKey val="1"/>
              <c:showVal val="1"/>
              <c:showCatName val="0"/>
              <c:showSerName val="0"/>
              <c:showPercent val="0"/>
              <c:showBubbleSize val="0"/>
            </c:dLbl>
            <c:dLbl>
              <c:idx val="5"/>
              <c:layout>
                <c:manualLayout>
                  <c:x val="5.5083029566626286E-2"/>
                  <c:y val="8.1911262798635316E-3"/>
                </c:manualLayout>
              </c:layout>
              <c:showLegendKey val="1"/>
              <c:showVal val="1"/>
              <c:showCatName val="0"/>
              <c:showSerName val="0"/>
              <c:showPercent val="0"/>
              <c:showBubbleSize val="0"/>
            </c:dLbl>
            <c:showLegendKey val="1"/>
            <c:showVal val="1"/>
            <c:showCatName val="0"/>
            <c:showSerName val="0"/>
            <c:showPercent val="0"/>
            <c:showBubbleSize val="0"/>
            <c:showLeaderLines val="0"/>
          </c:dLbls>
          <c:cat>
            <c:numRef>
              <c:f>'TDF chart 2005-2015'!$B$1:$G$1</c:f>
              <c:numCache>
                <c:formatCode>General</c:formatCode>
                <c:ptCount val="6"/>
                <c:pt idx="0">
                  <c:v>2005</c:v>
                </c:pt>
                <c:pt idx="1">
                  <c:v>2007</c:v>
                </c:pt>
                <c:pt idx="2">
                  <c:v>2009</c:v>
                </c:pt>
                <c:pt idx="3">
                  <c:v>2011</c:v>
                </c:pt>
                <c:pt idx="4">
                  <c:v>2013</c:v>
                </c:pt>
                <c:pt idx="5">
                  <c:v>2015</c:v>
                </c:pt>
              </c:numCache>
            </c:numRef>
          </c:cat>
          <c:val>
            <c:numRef>
              <c:f>'TDF chart 2005-2015'!$B$4:$G$4</c:f>
              <c:numCache>
                <c:formatCode>0.0</c:formatCode>
                <c:ptCount val="6"/>
                <c:pt idx="0">
                  <c:v>373.3</c:v>
                </c:pt>
                <c:pt idx="1">
                  <c:v>343.82749491763627</c:v>
                </c:pt>
                <c:pt idx="2">
                  <c:v>326.25</c:v>
                </c:pt>
                <c:pt idx="3">
                  <c:v>160</c:v>
                </c:pt>
                <c:pt idx="4">
                  <c:v>576.25</c:v>
                </c:pt>
                <c:pt idx="5">
                  <c:v>553.04999999999995</c:v>
                </c:pt>
              </c:numCache>
            </c:numRef>
          </c:val>
        </c:ser>
        <c:ser>
          <c:idx val="3"/>
          <c:order val="3"/>
          <c:tx>
            <c:strRef>
              <c:f>'TDF chart 2005-2015'!$A$5</c:f>
              <c:strCache>
                <c:ptCount val="1"/>
                <c:pt idx="0">
                  <c:v>Industrial boilers</c:v>
                </c:pt>
              </c:strCache>
            </c:strRef>
          </c:tx>
          <c:invertIfNegative val="0"/>
          <c:dLbls>
            <c:dLbl>
              <c:idx val="0"/>
              <c:layout>
                <c:manualLayout>
                  <c:x val="6.7605633802816895E-2"/>
                  <c:y val="-1.02564102564103E-2"/>
                </c:manualLayout>
              </c:layout>
              <c:showLegendKey val="1"/>
              <c:showVal val="1"/>
              <c:showCatName val="0"/>
              <c:showSerName val="0"/>
              <c:showPercent val="0"/>
              <c:showBubbleSize val="0"/>
            </c:dLbl>
            <c:dLbl>
              <c:idx val="1"/>
              <c:layout>
                <c:manualLayout>
                  <c:x val="8.2629107981220695E-2"/>
                  <c:y val="6.4957264957265004E-2"/>
                </c:manualLayout>
              </c:layout>
              <c:showLegendKey val="1"/>
              <c:showVal val="1"/>
              <c:showCatName val="0"/>
              <c:showSerName val="0"/>
              <c:showPercent val="0"/>
              <c:showBubbleSize val="0"/>
            </c:dLbl>
            <c:dLbl>
              <c:idx val="2"/>
              <c:layout>
                <c:manualLayout>
                  <c:x val="6.9483568075117394E-2"/>
                  <c:y val="2.0512820512820499E-2"/>
                </c:manualLayout>
              </c:layout>
              <c:showLegendKey val="1"/>
              <c:showVal val="1"/>
              <c:showCatName val="0"/>
              <c:showSerName val="0"/>
              <c:showPercent val="0"/>
              <c:showBubbleSize val="0"/>
            </c:dLbl>
            <c:dLbl>
              <c:idx val="3"/>
              <c:layout>
                <c:manualLayout>
                  <c:x val="7.1361502347417796E-2"/>
                  <c:y val="2.05125513157009E-2"/>
                </c:manualLayout>
              </c:layout>
              <c:showLegendKey val="1"/>
              <c:showVal val="1"/>
              <c:showCatName val="0"/>
              <c:showSerName val="0"/>
              <c:showPercent val="0"/>
              <c:showBubbleSize val="0"/>
            </c:dLbl>
            <c:showLegendKey val="1"/>
            <c:showVal val="1"/>
            <c:showCatName val="0"/>
            <c:showSerName val="0"/>
            <c:showPercent val="0"/>
            <c:showBubbleSize val="0"/>
            <c:showLeaderLines val="0"/>
          </c:dLbls>
          <c:cat>
            <c:numRef>
              <c:f>'TDF chart 2005-2015'!$B$1:$G$1</c:f>
              <c:numCache>
                <c:formatCode>General</c:formatCode>
                <c:ptCount val="6"/>
                <c:pt idx="0">
                  <c:v>2005</c:v>
                </c:pt>
                <c:pt idx="1">
                  <c:v>2007</c:v>
                </c:pt>
                <c:pt idx="2">
                  <c:v>2009</c:v>
                </c:pt>
                <c:pt idx="3">
                  <c:v>2011</c:v>
                </c:pt>
                <c:pt idx="4">
                  <c:v>2013</c:v>
                </c:pt>
                <c:pt idx="5">
                  <c:v>2015</c:v>
                </c:pt>
              </c:numCache>
            </c:numRef>
          </c:cat>
          <c:val>
            <c:numRef>
              <c:f>'TDF chart 2005-2015'!$B$5:$G$5</c:f>
              <c:numCache>
                <c:formatCode>0.0</c:formatCode>
                <c:ptCount val="6"/>
                <c:pt idx="0">
                  <c:v>290.39999999999998</c:v>
                </c:pt>
                <c:pt idx="1">
                  <c:v>200.60932294240908</c:v>
                </c:pt>
                <c:pt idx="2">
                  <c:v>235</c:v>
                </c:pt>
                <c:pt idx="3">
                  <c:v>165</c:v>
                </c:pt>
              </c:numCache>
            </c:numRef>
          </c:val>
        </c:ser>
        <c:ser>
          <c:idx val="4"/>
          <c:order val="4"/>
          <c:tx>
            <c:strRef>
              <c:f>'TDF chart 2005-2015'!$A$6</c:f>
              <c:strCache>
                <c:ptCount val="1"/>
                <c:pt idx="0">
                  <c:v>Dedicated scrap tires to energy</c:v>
                </c:pt>
              </c:strCache>
            </c:strRef>
          </c:tx>
          <c:invertIfNegative val="0"/>
          <c:dLbls>
            <c:dLbl>
              <c:idx val="0"/>
              <c:layout>
                <c:manualLayout>
                  <c:x val="6.7605633802816895E-2"/>
                  <c:y val="-1.02564102564103E-2"/>
                </c:manualLayout>
              </c:layout>
              <c:showLegendKey val="1"/>
              <c:showVal val="1"/>
              <c:showCatName val="0"/>
              <c:showSerName val="0"/>
              <c:showPercent val="0"/>
              <c:showBubbleSize val="0"/>
            </c:dLbl>
            <c:dLbl>
              <c:idx val="1"/>
              <c:layout>
                <c:manualLayout>
                  <c:x val="8.2629107981220695E-2"/>
                  <c:y val="6.15384615384615E-2"/>
                </c:manualLayout>
              </c:layout>
              <c:showLegendKey val="1"/>
              <c:showVal val="1"/>
              <c:showCatName val="0"/>
              <c:showSerName val="0"/>
              <c:showPercent val="0"/>
              <c:showBubbleSize val="0"/>
            </c:dLbl>
            <c:dLbl>
              <c:idx val="2"/>
              <c:layout>
                <c:manualLayout>
                  <c:x val="6.9483568075117394E-2"/>
                  <c:y val="3.0769230769230799E-2"/>
                </c:manualLayout>
              </c:layout>
              <c:showLegendKey val="1"/>
              <c:showVal val="1"/>
              <c:showCatName val="0"/>
              <c:showSerName val="0"/>
              <c:showPercent val="0"/>
              <c:showBubbleSize val="0"/>
            </c:dLbl>
            <c:dLbl>
              <c:idx val="3"/>
              <c:layout>
                <c:manualLayout>
                  <c:x val="7.1361502347417796E-2"/>
                  <c:y val="1.7094017094017099E-2"/>
                </c:manualLayout>
              </c:layout>
              <c:showLegendKey val="1"/>
              <c:showVal val="1"/>
              <c:showCatName val="0"/>
              <c:showSerName val="0"/>
              <c:showPercent val="0"/>
              <c:showBubbleSize val="0"/>
            </c:dLbl>
            <c:dLbl>
              <c:idx val="4"/>
              <c:layout>
                <c:manualLayout>
                  <c:x val="6.2655479122217861E-2"/>
                  <c:y val="5.100190803794577E-2"/>
                </c:manualLayout>
              </c:layout>
              <c:showLegendKey val="1"/>
              <c:showVal val="1"/>
              <c:showCatName val="0"/>
              <c:showSerName val="0"/>
              <c:showPercent val="0"/>
              <c:showBubbleSize val="0"/>
            </c:dLbl>
            <c:dLbl>
              <c:idx val="5"/>
              <c:layout>
                <c:manualLayout>
                  <c:x val="4.6982584042122313E-2"/>
                  <c:y val="1.9112627986348121E-2"/>
                </c:manualLayout>
              </c:layout>
              <c:showLegendKey val="1"/>
              <c:showVal val="1"/>
              <c:showCatName val="0"/>
              <c:showSerName val="0"/>
              <c:showPercent val="0"/>
              <c:showBubbleSize val="0"/>
            </c:dLbl>
            <c:showLegendKey val="1"/>
            <c:showVal val="1"/>
            <c:showCatName val="0"/>
            <c:showSerName val="0"/>
            <c:showPercent val="0"/>
            <c:showBubbleSize val="0"/>
            <c:showLeaderLines val="0"/>
          </c:dLbls>
          <c:cat>
            <c:numRef>
              <c:f>'TDF chart 2005-2015'!$B$1:$G$1</c:f>
              <c:numCache>
                <c:formatCode>General</c:formatCode>
                <c:ptCount val="6"/>
                <c:pt idx="0">
                  <c:v>2005</c:v>
                </c:pt>
                <c:pt idx="1">
                  <c:v>2007</c:v>
                </c:pt>
                <c:pt idx="2">
                  <c:v>2009</c:v>
                </c:pt>
                <c:pt idx="3">
                  <c:v>2011</c:v>
                </c:pt>
                <c:pt idx="4">
                  <c:v>2013</c:v>
                </c:pt>
                <c:pt idx="5">
                  <c:v>2015</c:v>
                </c:pt>
              </c:numCache>
            </c:numRef>
          </c:cat>
          <c:val>
            <c:numRef>
              <c:f>'TDF chart 2005-2015'!$B$6:$G$6</c:f>
              <c:numCache>
                <c:formatCode>0.0</c:formatCode>
                <c:ptCount val="6"/>
                <c:pt idx="0">
                  <c:v>139.63999999999999</c:v>
                </c:pt>
                <c:pt idx="1">
                  <c:v>203.5</c:v>
                </c:pt>
                <c:pt idx="2">
                  <c:v>203.5</c:v>
                </c:pt>
                <c:pt idx="3">
                  <c:v>203.5</c:v>
                </c:pt>
                <c:pt idx="4">
                  <c:v>101.75</c:v>
                </c:pt>
                <c:pt idx="5">
                  <c:v>0</c:v>
                </c:pt>
              </c:numCache>
            </c:numRef>
          </c:val>
        </c:ser>
        <c:ser>
          <c:idx val="5"/>
          <c:order val="5"/>
          <c:tx>
            <c:strRef>
              <c:f>'TDF chart 2005-2015'!$A$7</c:f>
              <c:strCache>
                <c:ptCount val="1"/>
                <c:pt idx="0">
                  <c:v>Lime kilns</c:v>
                </c:pt>
              </c:strCache>
            </c:strRef>
          </c:tx>
          <c:invertIfNegative val="0"/>
          <c:dLbls>
            <c:dLbl>
              <c:idx val="0"/>
              <c:delete val="1"/>
            </c:dLbl>
            <c:dLbl>
              <c:idx val="1"/>
              <c:layout>
                <c:manualLayout>
                  <c:x val="7.3239436619718296E-2"/>
                  <c:y val="3.7606837606837598E-2"/>
                </c:manualLayout>
              </c:layout>
              <c:showLegendKey val="1"/>
              <c:showVal val="1"/>
              <c:showCatName val="0"/>
              <c:showSerName val="0"/>
              <c:showPercent val="0"/>
              <c:showBubbleSize val="0"/>
            </c:dLbl>
            <c:dLbl>
              <c:idx val="2"/>
              <c:delete val="1"/>
            </c:dLbl>
            <c:dLbl>
              <c:idx val="3"/>
              <c:delete val="1"/>
            </c:dLbl>
            <c:dLbl>
              <c:idx val="4"/>
              <c:delete val="1"/>
            </c:dLbl>
            <c:dLbl>
              <c:idx val="5"/>
              <c:delete val="1"/>
            </c:dLbl>
            <c:showLegendKey val="0"/>
            <c:showVal val="1"/>
            <c:showCatName val="0"/>
            <c:showSerName val="0"/>
            <c:showPercent val="0"/>
            <c:showBubbleSize val="0"/>
            <c:showLeaderLines val="0"/>
          </c:dLbls>
          <c:cat>
            <c:numRef>
              <c:f>'TDF chart 2005-2015'!$B$1:$G$1</c:f>
              <c:numCache>
                <c:formatCode>General</c:formatCode>
                <c:ptCount val="6"/>
                <c:pt idx="0">
                  <c:v>2005</c:v>
                </c:pt>
                <c:pt idx="1">
                  <c:v>2007</c:v>
                </c:pt>
                <c:pt idx="2">
                  <c:v>2009</c:v>
                </c:pt>
                <c:pt idx="3">
                  <c:v>2011</c:v>
                </c:pt>
                <c:pt idx="4">
                  <c:v>2013</c:v>
                </c:pt>
                <c:pt idx="5">
                  <c:v>2015</c:v>
                </c:pt>
              </c:numCache>
            </c:numRef>
          </c:cat>
          <c:val>
            <c:numRef>
              <c:f>'TDF chart 2005-2015'!$B$7:$G$7</c:f>
              <c:numCache>
                <c:formatCode>0.0</c:formatCode>
                <c:ptCount val="6"/>
                <c:pt idx="0">
                  <c:v>0</c:v>
                </c:pt>
                <c:pt idx="1">
                  <c:v>0.44294120249524482</c:v>
                </c:pt>
                <c:pt idx="2">
                  <c:v>0</c:v>
                </c:pt>
                <c:pt idx="3">
                  <c:v>0</c:v>
                </c:pt>
                <c:pt idx="4">
                  <c:v>0</c:v>
                </c:pt>
                <c:pt idx="5">
                  <c:v>0</c:v>
                </c:pt>
              </c:numCache>
            </c:numRef>
          </c:val>
        </c:ser>
        <c:dLbls>
          <c:showLegendKey val="0"/>
          <c:showVal val="1"/>
          <c:showCatName val="0"/>
          <c:showSerName val="0"/>
          <c:showPercent val="0"/>
          <c:showBubbleSize val="0"/>
        </c:dLbls>
        <c:gapWidth val="150"/>
        <c:overlap val="100"/>
        <c:axId val="52237440"/>
        <c:axId val="52238976"/>
      </c:barChart>
      <c:catAx>
        <c:axId val="52237440"/>
        <c:scaling>
          <c:orientation val="minMax"/>
        </c:scaling>
        <c:delete val="0"/>
        <c:axPos val="b"/>
        <c:numFmt formatCode="General" sourceLinked="1"/>
        <c:majorTickMark val="out"/>
        <c:minorTickMark val="none"/>
        <c:tickLblPos val="nextTo"/>
        <c:crossAx val="52238976"/>
        <c:crosses val="autoZero"/>
        <c:auto val="1"/>
        <c:lblAlgn val="ctr"/>
        <c:lblOffset val="100"/>
        <c:noMultiLvlLbl val="0"/>
      </c:catAx>
      <c:valAx>
        <c:axId val="52238976"/>
        <c:scaling>
          <c:orientation val="minMax"/>
        </c:scaling>
        <c:delete val="0"/>
        <c:axPos val="l"/>
        <c:majorGridlines/>
        <c:numFmt formatCode="0.0" sourceLinked="1"/>
        <c:majorTickMark val="out"/>
        <c:minorTickMark val="none"/>
        <c:tickLblPos val="nextTo"/>
        <c:crossAx val="52237440"/>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8668086571145817E-2"/>
          <c:y val="0"/>
          <c:w val="0.91359300374338459"/>
          <c:h val="0.93826728146032123"/>
        </c:manualLayout>
      </c:layout>
      <c:pieChart>
        <c:varyColors val="1"/>
        <c:ser>
          <c:idx val="0"/>
          <c:order val="0"/>
          <c:tx>
            <c:strRef>
              <c:f>Sheet1!$B$1</c:f>
              <c:strCache>
                <c:ptCount val="1"/>
                <c:pt idx="0">
                  <c:v>Column1</c:v>
                </c:pt>
              </c:strCache>
            </c:strRef>
          </c:tx>
          <c:dPt>
            <c:idx val="1"/>
            <c:bubble3D val="0"/>
            <c:spPr>
              <a:solidFill>
                <a:schemeClr val="accent2">
                  <a:lumMod val="75000"/>
                </a:schemeClr>
              </a:solidFill>
            </c:spPr>
          </c:dPt>
          <c:dPt>
            <c:idx val="2"/>
            <c:bubble3D val="0"/>
            <c:spPr>
              <a:solidFill>
                <a:schemeClr val="accent3">
                  <a:lumMod val="75000"/>
                </a:schemeClr>
              </a:solidFill>
            </c:spPr>
          </c:dPt>
          <c:dLbls>
            <c:dLbl>
              <c:idx val="0"/>
              <c:layout>
                <c:manualLayout>
                  <c:x val="-0.19398907103825136"/>
                  <c:y val="0.1851700952924272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284389656211008"/>
                  <c:y val="-0.2104526705145402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9672131147540983"/>
                  <c:y val="-0.2054543972188902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5158340863129813E-2"/>
                  <c:y val="5.5960687261473442E-2"/>
                </c:manualLayout>
              </c:layout>
              <c:tx>
                <c:rich>
                  <a:bodyPr/>
                  <a:lstStyle/>
                  <a:p>
                    <a:r>
                      <a:rPr lang="en-US" dirty="0" smtClean="0"/>
                      <a:t>Export</a:t>
                    </a:r>
                    <a:r>
                      <a:rPr lang="en-US" baseline="0" dirty="0" smtClean="0"/>
                      <a:t> </a:t>
                    </a:r>
                    <a:r>
                      <a:rPr lang="en-US" dirty="0" smtClean="0"/>
                      <a:t>1%    </a:t>
                    </a:r>
                    <a:endParaRPr lang="en-US" dirty="0"/>
                  </a:p>
                </c:rich>
              </c:tx>
              <c:dLblPos val="bestFit"/>
              <c:showLegendKey val="0"/>
              <c:showVal val="0"/>
              <c:showCatName val="1"/>
              <c:showSerName val="0"/>
              <c:showPercent val="1"/>
              <c:showBubbleSize val="0"/>
            </c:dLbl>
            <c:dLbl>
              <c:idx val="4"/>
              <c:layout>
                <c:manualLayout>
                  <c:x val="2.4319091261133336E-3"/>
                  <c:y val="-2.8545748164534254E-2"/>
                </c:manualLayout>
              </c:layout>
              <c:tx>
                <c:rich>
                  <a:bodyPr/>
                  <a:lstStyle/>
                  <a:p>
                    <a:r>
                      <a:rPr lang="en-US" dirty="0" smtClean="0"/>
                      <a:t>Automotive2</a:t>
                    </a:r>
                    <a:r>
                      <a:rPr lang="en-US" dirty="0"/>
                      <a:t>%</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6132158685082398"/>
                  <c:y val="0.1006499611242955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7.6719281617575602E-2"/>
                  <c:y val="2.5780148887651101E-3"/>
                </c:manualLayout>
              </c:layout>
              <c:dLblPos val="bestFit"/>
              <c:showLegendKey val="0"/>
              <c:showVal val="0"/>
              <c:showCatName val="1"/>
              <c:showSerName val="0"/>
              <c:showPercent val="1"/>
              <c:showBubbleSize val="0"/>
              <c:extLst>
                <c:ext xmlns:c15="http://schemas.microsoft.com/office/drawing/2012/chart" uri="{CE6537A1-D6FC-4f65-9D91-7224C49458BB}"/>
              </c:extLst>
            </c:dLbl>
            <c:dLblPos val="ct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Sheet1!$A$2:$A$7</c:f>
              <c:strCache>
                <c:ptCount val="6"/>
                <c:pt idx="0">
                  <c:v>Sports surfaces</c:v>
                </c:pt>
                <c:pt idx="1">
                  <c:v>Playground Mulch</c:v>
                </c:pt>
                <c:pt idx="2">
                  <c:v>Molded/ Extruded</c:v>
                </c:pt>
                <c:pt idx="3">
                  <c:v>Export</c:v>
                </c:pt>
                <c:pt idx="4">
                  <c:v>Automotive</c:v>
                </c:pt>
                <c:pt idx="5">
                  <c:v>Asphalt</c:v>
                </c:pt>
              </c:strCache>
            </c:strRef>
          </c:cat>
          <c:val>
            <c:numRef>
              <c:f>Sheet1!$B$2:$B$7</c:f>
              <c:numCache>
                <c:formatCode>General</c:formatCode>
                <c:ptCount val="6"/>
                <c:pt idx="0">
                  <c:v>340.25</c:v>
                </c:pt>
                <c:pt idx="1">
                  <c:v>299.42</c:v>
                </c:pt>
                <c:pt idx="2">
                  <c:v>476.35</c:v>
                </c:pt>
                <c:pt idx="3">
                  <c:v>13.61</c:v>
                </c:pt>
                <c:pt idx="4">
                  <c:v>27.22</c:v>
                </c:pt>
                <c:pt idx="5">
                  <c:v>204.15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'GR Trend 2005-2015'!$A$3</c:f>
              <c:strCache>
                <c:ptCount val="1"/>
                <c:pt idx="0">
                  <c:v>Sports Surfacing</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 Trend 2005-2015'!$B$1:$M$2</c:f>
              <c:numCache>
                <c:formatCode>General</c:formatCode>
                <c:ptCount val="6"/>
                <c:pt idx="0">
                  <c:v>2005</c:v>
                </c:pt>
                <c:pt idx="1">
                  <c:v>2007</c:v>
                </c:pt>
                <c:pt idx="2">
                  <c:v>2009</c:v>
                </c:pt>
                <c:pt idx="3">
                  <c:v>2011</c:v>
                </c:pt>
                <c:pt idx="4">
                  <c:v>2013</c:v>
                </c:pt>
                <c:pt idx="5">
                  <c:v>2015</c:v>
                </c:pt>
              </c:numCache>
            </c:numRef>
          </c:cat>
          <c:val>
            <c:numRef>
              <c:f>'GR Trend 2005-2015'!$B$3:$M$3</c:f>
              <c:numCache>
                <c:formatCode>0.00</c:formatCode>
                <c:ptCount val="6"/>
                <c:pt idx="0">
                  <c:v>189.22</c:v>
                </c:pt>
                <c:pt idx="1">
                  <c:v>215.2060909090909</c:v>
                </c:pt>
                <c:pt idx="2">
                  <c:v>333.33333333333337</c:v>
                </c:pt>
                <c:pt idx="3" formatCode="General">
                  <c:v>207.75</c:v>
                </c:pt>
                <c:pt idx="4" formatCode="General">
                  <c:v>168.75</c:v>
                </c:pt>
                <c:pt idx="5" formatCode="General">
                  <c:v>255.1875</c:v>
                </c:pt>
              </c:numCache>
            </c:numRef>
          </c:val>
        </c:ser>
        <c:ser>
          <c:idx val="1"/>
          <c:order val="1"/>
          <c:tx>
            <c:strRef>
              <c:f>'GR Trend 2005-2015'!$A$4</c:f>
              <c:strCache>
                <c:ptCount val="1"/>
                <c:pt idx="0">
                  <c:v>Playgrounds/Mulch/ Animal Bedding</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 Trend 2005-2015'!$B$1:$M$2</c:f>
              <c:numCache>
                <c:formatCode>General</c:formatCode>
                <c:ptCount val="6"/>
                <c:pt idx="0">
                  <c:v>2005</c:v>
                </c:pt>
                <c:pt idx="1">
                  <c:v>2007</c:v>
                </c:pt>
                <c:pt idx="2">
                  <c:v>2009</c:v>
                </c:pt>
                <c:pt idx="3">
                  <c:v>2011</c:v>
                </c:pt>
                <c:pt idx="4">
                  <c:v>2013</c:v>
                </c:pt>
                <c:pt idx="5">
                  <c:v>2015</c:v>
                </c:pt>
              </c:numCache>
            </c:numRef>
          </c:cat>
          <c:val>
            <c:numRef>
              <c:f>'GR Trend 2005-2015'!$B$4:$M$4</c:f>
              <c:numCache>
                <c:formatCode>0.00</c:formatCode>
                <c:ptCount val="6"/>
                <c:pt idx="0">
                  <c:v>18.921575342465747</c:v>
                </c:pt>
                <c:pt idx="1">
                  <c:v>71.735363636363644</c:v>
                </c:pt>
                <c:pt idx="2">
                  <c:v>266.66666666666669</c:v>
                </c:pt>
                <c:pt idx="3" formatCode="General">
                  <c:v>240</c:v>
                </c:pt>
                <c:pt idx="4" formatCode="General">
                  <c:v>300</c:v>
                </c:pt>
                <c:pt idx="5" formatCode="General">
                  <c:v>224.565</c:v>
                </c:pt>
              </c:numCache>
            </c:numRef>
          </c:val>
        </c:ser>
        <c:ser>
          <c:idx val="2"/>
          <c:order val="2"/>
          <c:tx>
            <c:strRef>
              <c:f>'GR Trend 2005-2015'!$A$5</c:f>
              <c:strCache>
                <c:ptCount val="1"/>
                <c:pt idx="0">
                  <c:v>Molded/ Extruded Products</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 Trend 2005-2015'!$B$1:$M$2</c:f>
              <c:numCache>
                <c:formatCode>General</c:formatCode>
                <c:ptCount val="6"/>
                <c:pt idx="0">
                  <c:v>2005</c:v>
                </c:pt>
                <c:pt idx="1">
                  <c:v>2007</c:v>
                </c:pt>
                <c:pt idx="2">
                  <c:v>2009</c:v>
                </c:pt>
                <c:pt idx="3">
                  <c:v>2011</c:v>
                </c:pt>
                <c:pt idx="4">
                  <c:v>2013</c:v>
                </c:pt>
                <c:pt idx="5">
                  <c:v>2015</c:v>
                </c:pt>
              </c:numCache>
            </c:numRef>
          </c:cat>
          <c:val>
            <c:numRef>
              <c:f>'GR Trend 2005-2015'!$B$5:$M$5</c:f>
              <c:numCache>
                <c:formatCode>0.00</c:formatCode>
                <c:ptCount val="6"/>
                <c:pt idx="0">
                  <c:v>170.29417808219173</c:v>
                </c:pt>
                <c:pt idx="1">
                  <c:v>286.94145454545458</c:v>
                </c:pt>
                <c:pt idx="2">
                  <c:v>416.66666666666669</c:v>
                </c:pt>
                <c:pt idx="3" formatCode="General">
                  <c:v>366</c:v>
                </c:pt>
                <c:pt idx="4" formatCode="General">
                  <c:v>322.5</c:v>
                </c:pt>
                <c:pt idx="5" formatCode="General">
                  <c:v>357.26249999999999</c:v>
                </c:pt>
              </c:numCache>
            </c:numRef>
          </c:val>
        </c:ser>
        <c:ser>
          <c:idx val="3"/>
          <c:order val="3"/>
          <c:tx>
            <c:strRef>
              <c:f>'GR Trend 2005-2015'!$A$6</c:f>
              <c:strCache>
                <c:ptCount val="1"/>
                <c:pt idx="0">
                  <c:v>Export</c:v>
                </c:pt>
              </c:strCache>
            </c:strRef>
          </c:tx>
          <c:invertIfNegative val="0"/>
          <c:dLbls>
            <c:dLbl>
              <c:idx val="5"/>
              <c:layout>
                <c:manualLayout>
                  <c:x val="7.5991398352433667E-2"/>
                  <c:y val="5.3672316384180789E-2"/>
                </c:manualLayout>
              </c:layout>
              <c:showLegendKey val="0"/>
              <c:showVal val="1"/>
              <c:showCatName val="0"/>
              <c:showSerName val="0"/>
              <c:showPercent val="0"/>
              <c:showBubbleSize val="0"/>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 Trend 2005-2015'!$B$1:$M$2</c:f>
              <c:numCache>
                <c:formatCode>General</c:formatCode>
                <c:ptCount val="6"/>
                <c:pt idx="0">
                  <c:v>2005</c:v>
                </c:pt>
                <c:pt idx="1">
                  <c:v>2007</c:v>
                </c:pt>
                <c:pt idx="2">
                  <c:v>2009</c:v>
                </c:pt>
                <c:pt idx="3">
                  <c:v>2011</c:v>
                </c:pt>
                <c:pt idx="4">
                  <c:v>2013</c:v>
                </c:pt>
                <c:pt idx="5">
                  <c:v>2015</c:v>
                </c:pt>
              </c:numCache>
            </c:numRef>
          </c:cat>
          <c:val>
            <c:numRef>
              <c:f>'GR Trend 2005-2015'!$B$6:$M$6</c:f>
              <c:numCache>
                <c:formatCode>0.00</c:formatCode>
                <c:ptCount val="6"/>
                <c:pt idx="0">
                  <c:v>22.705890410958897</c:v>
                </c:pt>
                <c:pt idx="1">
                  <c:v>71.735363636363644</c:v>
                </c:pt>
                <c:pt idx="2">
                  <c:v>95.833333333333329</c:v>
                </c:pt>
                <c:pt idx="3" formatCode="General">
                  <c:v>33.75</c:v>
                </c:pt>
                <c:pt idx="4" formatCode="General">
                  <c:v>60</c:v>
                </c:pt>
                <c:pt idx="5" formatCode="General">
                  <c:v>10.2075</c:v>
                </c:pt>
              </c:numCache>
            </c:numRef>
          </c:val>
        </c:ser>
        <c:ser>
          <c:idx val="4"/>
          <c:order val="4"/>
          <c:tx>
            <c:strRef>
              <c:f>'GR Trend 2005-2015'!$A$7</c:f>
              <c:strCache>
                <c:ptCount val="1"/>
                <c:pt idx="0">
                  <c:v>Automotive</c:v>
                </c:pt>
              </c:strCache>
            </c:strRef>
          </c:tx>
          <c:invertIfNegative val="0"/>
          <c:dLbls>
            <c:dLbl>
              <c:idx val="5"/>
              <c:layout>
                <c:manualLayout>
                  <c:x val="6.9306930693069313E-2"/>
                  <c:y val="-1.977401129943503E-2"/>
                </c:manualLayout>
              </c:layout>
              <c:showLegendKey val="0"/>
              <c:showVal val="1"/>
              <c:showCatName val="0"/>
              <c:showSerName val="0"/>
              <c:showPercent val="0"/>
              <c:showBubbleSize val="0"/>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 Trend 2005-2015'!$B$1:$M$2</c:f>
              <c:numCache>
                <c:formatCode>General</c:formatCode>
                <c:ptCount val="6"/>
                <c:pt idx="0">
                  <c:v>2005</c:v>
                </c:pt>
                <c:pt idx="1">
                  <c:v>2007</c:v>
                </c:pt>
                <c:pt idx="2">
                  <c:v>2009</c:v>
                </c:pt>
                <c:pt idx="3">
                  <c:v>2011</c:v>
                </c:pt>
                <c:pt idx="4">
                  <c:v>2013</c:v>
                </c:pt>
                <c:pt idx="5">
                  <c:v>2015</c:v>
                </c:pt>
              </c:numCache>
            </c:numRef>
          </c:cat>
          <c:val>
            <c:numRef>
              <c:f>'GR Trend 2005-2015'!$B$7:$M$7</c:f>
              <c:numCache>
                <c:formatCode>0.00</c:formatCode>
                <c:ptCount val="6"/>
                <c:pt idx="0">
                  <c:v>60.549041095890395</c:v>
                </c:pt>
                <c:pt idx="1">
                  <c:v>71.735363636363644</c:v>
                </c:pt>
                <c:pt idx="2">
                  <c:v>95.833333333333329</c:v>
                </c:pt>
                <c:pt idx="3" formatCode="General">
                  <c:v>81</c:v>
                </c:pt>
                <c:pt idx="4" formatCode="General">
                  <c:v>56.25</c:v>
                </c:pt>
                <c:pt idx="5" formatCode="General">
                  <c:v>20.414999999999999</c:v>
                </c:pt>
              </c:numCache>
            </c:numRef>
          </c:val>
        </c:ser>
        <c:ser>
          <c:idx val="5"/>
          <c:order val="5"/>
          <c:tx>
            <c:strRef>
              <c:f>'GR Trend 2005-2015'!$A$8</c:f>
              <c:strCache>
                <c:ptCount val="1"/>
                <c:pt idx="0">
                  <c:v>Asphalt</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 Trend 2005-2015'!$B$1:$M$2</c:f>
              <c:numCache>
                <c:formatCode>General</c:formatCode>
                <c:ptCount val="6"/>
                <c:pt idx="0">
                  <c:v>2005</c:v>
                </c:pt>
                <c:pt idx="1">
                  <c:v>2007</c:v>
                </c:pt>
                <c:pt idx="2">
                  <c:v>2009</c:v>
                </c:pt>
                <c:pt idx="3">
                  <c:v>2011</c:v>
                </c:pt>
                <c:pt idx="4">
                  <c:v>2013</c:v>
                </c:pt>
                <c:pt idx="5">
                  <c:v>2015</c:v>
                </c:pt>
              </c:numCache>
            </c:numRef>
          </c:cat>
          <c:val>
            <c:numRef>
              <c:f>'GR Trend 2005-2015'!$B$8:$M$8</c:f>
              <c:numCache>
                <c:formatCode>0.00</c:formatCode>
                <c:ptCount val="6"/>
                <c:pt idx="0">
                  <c:v>90.823561643835589</c:v>
                </c:pt>
                <c:pt idx="1">
                  <c:v>71.735363636363644</c:v>
                </c:pt>
                <c:pt idx="2">
                  <c:v>145.83333333333334</c:v>
                </c:pt>
                <c:pt idx="3" formatCode="General">
                  <c:v>165</c:v>
                </c:pt>
                <c:pt idx="4" formatCode="General">
                  <c:v>67.5</c:v>
                </c:pt>
                <c:pt idx="5" formatCode="General">
                  <c:v>153.11250000000001</c:v>
                </c:pt>
              </c:numCache>
            </c:numRef>
          </c:val>
        </c:ser>
        <c:dLbls>
          <c:showLegendKey val="0"/>
          <c:showVal val="0"/>
          <c:showCatName val="0"/>
          <c:showSerName val="0"/>
          <c:showPercent val="0"/>
          <c:showBubbleSize val="0"/>
        </c:dLbls>
        <c:gapWidth val="150"/>
        <c:overlap val="100"/>
        <c:axId val="48300416"/>
        <c:axId val="48301952"/>
      </c:barChart>
      <c:catAx>
        <c:axId val="48300416"/>
        <c:scaling>
          <c:orientation val="minMax"/>
        </c:scaling>
        <c:delete val="0"/>
        <c:axPos val="b"/>
        <c:numFmt formatCode="General" sourceLinked="1"/>
        <c:majorTickMark val="out"/>
        <c:minorTickMark val="none"/>
        <c:tickLblPos val="nextTo"/>
        <c:crossAx val="48301952"/>
        <c:crosses val="autoZero"/>
        <c:auto val="1"/>
        <c:lblAlgn val="ctr"/>
        <c:lblOffset val="100"/>
        <c:noMultiLvlLbl val="0"/>
      </c:catAx>
      <c:valAx>
        <c:axId val="48301952"/>
        <c:scaling>
          <c:orientation val="minMax"/>
        </c:scaling>
        <c:delete val="0"/>
        <c:axPos val="l"/>
        <c:majorGridlines/>
        <c:numFmt formatCode="0.00" sourceLinked="1"/>
        <c:majorTickMark val="out"/>
        <c:minorTickMark val="none"/>
        <c:tickLblPos val="nextTo"/>
        <c:crossAx val="4830041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2005</c:v>
                </c:pt>
                <c:pt idx="1">
                  <c:v>2007</c:v>
                </c:pt>
                <c:pt idx="2">
                  <c:v>2009</c:v>
                </c:pt>
                <c:pt idx="3">
                  <c:v>2011</c:v>
                </c:pt>
                <c:pt idx="4">
                  <c:v>2013</c:v>
                </c:pt>
                <c:pt idx="5">
                  <c:v>2015</c:v>
                </c:pt>
              </c:numCache>
            </c:numRef>
          </c:cat>
          <c:val>
            <c:numRef>
              <c:f>Sheet1!$B$2:$B$7</c:f>
              <c:numCache>
                <c:formatCode>0</c:formatCode>
                <c:ptCount val="6"/>
                <c:pt idx="0">
                  <c:v>639.99</c:v>
                </c:pt>
                <c:pt idx="1">
                  <c:v>561.55999999999995</c:v>
                </c:pt>
                <c:pt idx="2">
                  <c:v>284.92</c:v>
                </c:pt>
                <c:pt idx="3">
                  <c:v>294.99</c:v>
                </c:pt>
                <c:pt idx="4">
                  <c:v>172</c:v>
                </c:pt>
                <c:pt idx="5">
                  <c:v>275</c:v>
                </c:pt>
              </c:numCache>
            </c:numRef>
          </c:val>
        </c:ser>
        <c:dLbls>
          <c:dLblPos val="ctr"/>
          <c:showLegendKey val="0"/>
          <c:showVal val="1"/>
          <c:showCatName val="0"/>
          <c:showSerName val="0"/>
          <c:showPercent val="0"/>
          <c:showBubbleSize val="0"/>
        </c:dLbls>
        <c:gapWidth val="150"/>
        <c:axId val="49545984"/>
        <c:axId val="49547520"/>
      </c:barChart>
      <c:catAx>
        <c:axId val="49545984"/>
        <c:scaling>
          <c:orientation val="minMax"/>
        </c:scaling>
        <c:delete val="0"/>
        <c:axPos val="b"/>
        <c:numFmt formatCode="General" sourceLinked="1"/>
        <c:majorTickMark val="out"/>
        <c:minorTickMark val="none"/>
        <c:tickLblPos val="nextTo"/>
        <c:crossAx val="49547520"/>
        <c:crosses val="autoZero"/>
        <c:auto val="1"/>
        <c:lblAlgn val="ctr"/>
        <c:lblOffset val="100"/>
        <c:noMultiLvlLbl val="0"/>
      </c:catAx>
      <c:valAx>
        <c:axId val="49547520"/>
        <c:scaling>
          <c:orientation val="minMax"/>
        </c:scaling>
        <c:delete val="0"/>
        <c:axPos val="l"/>
        <c:majorGridlines/>
        <c:title>
          <c:tx>
            <c:rich>
              <a:bodyPr rot="-5400000" vert="horz"/>
              <a:lstStyle/>
              <a:p>
                <a:pPr>
                  <a:defRPr/>
                </a:pPr>
                <a:r>
                  <a:rPr lang="en-US"/>
                  <a:t>Thousands of Tons</a:t>
                </a:r>
              </a:p>
            </c:rich>
          </c:tx>
          <c:overlay val="0"/>
        </c:title>
        <c:numFmt formatCode="0" sourceLinked="1"/>
        <c:majorTickMark val="out"/>
        <c:minorTickMark val="none"/>
        <c:tickLblPos val="nextTo"/>
        <c:crossAx val="49545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84026143241109"/>
          <c:y val="0.1165045545777366"/>
          <c:w val="0.8510262163083322"/>
          <c:h val="0.77928374084818341"/>
        </c:manualLayout>
      </c:layout>
      <c:barChart>
        <c:barDir val="col"/>
        <c:grouping val="clustered"/>
        <c:varyColors val="0"/>
        <c:ser>
          <c:idx val="0"/>
          <c:order val="0"/>
          <c:tx>
            <c:strRef>
              <c:f>'Trend chart'!$A$2</c:f>
              <c:strCache>
                <c:ptCount val="1"/>
                <c:pt idx="0">
                  <c:v>Millions of Tires</c:v>
                </c:pt>
              </c:strCache>
            </c:strRef>
          </c:tx>
          <c:spPr>
            <a:effectLst/>
            <a:scene3d>
              <a:camera prst="orthographicFront"/>
              <a:lightRig rig="threePt" dir="t"/>
            </a:scene3d>
            <a:sp3d/>
          </c:spPr>
          <c:invertIfNegative val="0"/>
          <c:dLbls>
            <c:dLbl>
              <c:idx val="2"/>
              <c:layout>
                <c:manualLayout>
                  <c:x val="2.4593980959147612E-3"/>
                  <c:y val="2.4791239415211347E-17"/>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0"/>
                  <c:y val="-2.0969852946842248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3.8424585925921333E-3"/>
                  <c:y val="-2.7959803929122999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3.8424585925921333E-3"/>
                  <c:y val="-1.7474877455701875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4.1653610702542965E-3"/>
                  <c:y val="1.3979865092928392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4.8435114958407413E-4"/>
                  <c:y val="8.113377308566652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1750" cap="flat">
                <a:solidFill>
                  <a:schemeClr val="tx2">
                    <a:lumMod val="60000"/>
                    <a:lumOff val="40000"/>
                    <a:alpha val="50000"/>
                  </a:schemeClr>
                </a:solidFill>
                <a:round/>
                <a:tailEnd type="triangle"/>
              </a:ln>
            </c:spPr>
            <c:trendlineType val="exp"/>
            <c:forward val="1"/>
            <c:dispRSqr val="0"/>
            <c:dispEq val="0"/>
          </c:trendline>
          <c:cat>
            <c:numRef>
              <c:f>'Trend chart'!$B$1:$AF$1</c:f>
              <c:numCache>
                <c:formatCode>General</c:formatCode>
                <c:ptCount val="31"/>
                <c:pt idx="0">
                  <c:v>1990</c:v>
                </c:pt>
                <c:pt idx="2">
                  <c:v>1992</c:v>
                </c:pt>
                <c:pt idx="4">
                  <c:v>1994</c:v>
                </c:pt>
                <c:pt idx="6">
                  <c:v>1996</c:v>
                </c:pt>
                <c:pt idx="11">
                  <c:v>2001</c:v>
                </c:pt>
                <c:pt idx="13">
                  <c:v>2003</c:v>
                </c:pt>
                <c:pt idx="15">
                  <c:v>2005</c:v>
                </c:pt>
                <c:pt idx="17">
                  <c:v>2007</c:v>
                </c:pt>
                <c:pt idx="19">
                  <c:v>2009</c:v>
                </c:pt>
                <c:pt idx="20">
                  <c:v>2010</c:v>
                </c:pt>
                <c:pt idx="21">
                  <c:v>2011</c:v>
                </c:pt>
                <c:pt idx="23">
                  <c:v>2013</c:v>
                </c:pt>
                <c:pt idx="25">
                  <c:v>2015</c:v>
                </c:pt>
                <c:pt idx="30">
                  <c:v>2020</c:v>
                </c:pt>
              </c:numCache>
            </c:numRef>
          </c:cat>
          <c:val>
            <c:numRef>
              <c:f>'Trend chart'!$B$2:$AF$2</c:f>
              <c:numCache>
                <c:formatCode>General</c:formatCode>
                <c:ptCount val="31"/>
                <c:pt idx="0" formatCode="0">
                  <c:v>1000</c:v>
                </c:pt>
                <c:pt idx="2" formatCode="0">
                  <c:v>1000</c:v>
                </c:pt>
                <c:pt idx="4" formatCode="0">
                  <c:v>685.38965900000005</c:v>
                </c:pt>
                <c:pt idx="6" formatCode="0">
                  <c:v>509.9799999999999</c:v>
                </c:pt>
                <c:pt idx="11" formatCode="0">
                  <c:v>308.44499999999999</c:v>
                </c:pt>
                <c:pt idx="13" formatCode="0">
                  <c:v>271.78999999999996</c:v>
                </c:pt>
                <c:pt idx="15" formatCode="0">
                  <c:v>180.36</c:v>
                </c:pt>
                <c:pt idx="17" formatCode="0">
                  <c:v>142.27250000000001</c:v>
                </c:pt>
                <c:pt idx="19" formatCode="0">
                  <c:v>127.60290100000002</c:v>
                </c:pt>
                <c:pt idx="20" formatCode="0">
                  <c:v>125.03940800000001</c:v>
                </c:pt>
                <c:pt idx="21" formatCode="0">
                  <c:v>76.734464999999986</c:v>
                </c:pt>
                <c:pt idx="23" formatCode="0">
                  <c:v>75.064464999999998</c:v>
                </c:pt>
                <c:pt idx="25" formatCode="0">
                  <c:v>67</c:v>
                </c:pt>
              </c:numCache>
            </c:numRef>
          </c:val>
        </c:ser>
        <c:dLbls>
          <c:showLegendKey val="0"/>
          <c:showVal val="0"/>
          <c:showCatName val="0"/>
          <c:showSerName val="0"/>
          <c:showPercent val="0"/>
          <c:showBubbleSize val="0"/>
        </c:dLbls>
        <c:gapWidth val="20"/>
        <c:axId val="49573888"/>
        <c:axId val="49575424"/>
      </c:barChart>
      <c:catAx>
        <c:axId val="49573888"/>
        <c:scaling>
          <c:orientation val="minMax"/>
        </c:scaling>
        <c:delete val="0"/>
        <c:axPos val="b"/>
        <c:numFmt formatCode="General" sourceLinked="1"/>
        <c:majorTickMark val="out"/>
        <c:minorTickMark val="none"/>
        <c:tickLblPos val="nextTo"/>
        <c:txPr>
          <a:bodyPr rot="-2700000" vert="horz"/>
          <a:lstStyle/>
          <a:p>
            <a:pPr>
              <a:defRPr sz="1050"/>
            </a:pPr>
            <a:endParaRPr lang="en-US"/>
          </a:p>
        </c:txPr>
        <c:crossAx val="49575424"/>
        <c:crosses val="autoZero"/>
        <c:auto val="1"/>
        <c:lblAlgn val="ctr"/>
        <c:lblOffset val="100"/>
        <c:noMultiLvlLbl val="0"/>
      </c:catAx>
      <c:valAx>
        <c:axId val="49575424"/>
        <c:scaling>
          <c:orientation val="minMax"/>
          <c:max val="1200"/>
        </c:scaling>
        <c:delete val="0"/>
        <c:axPos val="l"/>
        <c:minorGridlines>
          <c:spPr>
            <a:ln>
              <a:noFill/>
            </a:ln>
          </c:spPr>
        </c:minorGridlines>
        <c:title>
          <c:tx>
            <c:rich>
              <a:bodyPr rot="-5400000" vert="horz"/>
              <a:lstStyle/>
              <a:p>
                <a:pPr>
                  <a:defRPr sz="1400"/>
                </a:pPr>
                <a:r>
                  <a:rPr lang="en-US" sz="1400"/>
                  <a:t>Millions</a:t>
                </a:r>
                <a:r>
                  <a:rPr lang="en-US" sz="1400" baseline="0"/>
                  <a:t> of Tires</a:t>
                </a:r>
                <a:endParaRPr lang="en-US" sz="1400"/>
              </a:p>
            </c:rich>
          </c:tx>
          <c:overlay val="0"/>
        </c:title>
        <c:numFmt formatCode="0" sourceLinked="1"/>
        <c:majorTickMark val="out"/>
        <c:minorTickMark val="none"/>
        <c:tickLblPos val="nextTo"/>
        <c:crossAx val="49573888"/>
        <c:crosses val="autoZero"/>
        <c:crossBetween val="between"/>
        <c:majorUnit val="100"/>
        <c:minorUnit val="50"/>
      </c:valAx>
    </c:plotArea>
    <c:plotVisOnly val="1"/>
    <c:dispBlanksAs val="gap"/>
    <c:showDLblsOverMax val="0"/>
  </c:chart>
  <c:spPr>
    <a:solidFill>
      <a:sysClr val="window" lastClr="FFFFFF"/>
    </a:solidFill>
    <a:ln cap="rnd">
      <a:noFill/>
      <a:bevel/>
    </a:ln>
  </c:sp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0.00267</cdr:x>
      <cdr:y>0.00313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0.00267</cdr:x>
      <cdr:y>0.00313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0.11638</cdr:x>
      <cdr:y>0.21584</cdr:y>
    </cdr:from>
    <cdr:to>
      <cdr:x>0.2812</cdr:x>
      <cdr:y>0.25412</cdr:y>
    </cdr:to>
    <cdr:sp macro="" textlink="">
      <cdr:nvSpPr>
        <cdr:cNvPr id="2" name="TextBox 1"/>
        <cdr:cNvSpPr txBox="1"/>
      </cdr:nvSpPr>
      <cdr:spPr>
        <a:xfrm xmlns:a="http://schemas.openxmlformats.org/drawingml/2006/main">
          <a:off x="806985" y="1289043"/>
          <a:ext cx="1142944" cy="2286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Total = 3,616.11</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D1041-E373-4196-9A5F-08DCEEEB8ABB}" type="datetimeFigureOut">
              <a:rPr lang="en-US" smtClean="0"/>
              <a:t>8/22/2016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88F1F-0C15-4F63-9669-ADDF77312B9C}" type="slidenum">
              <a:rPr lang="en-US" smtClean="0"/>
              <a:t>‹#›</a:t>
            </a:fld>
            <a:endParaRPr lang="en-US"/>
          </a:p>
        </p:txBody>
      </p:sp>
    </p:spTree>
    <p:extLst>
      <p:ext uri="{BB962C8B-B14F-4D97-AF65-F5344CB8AC3E}">
        <p14:creationId xmlns:p14="http://schemas.microsoft.com/office/powerpoint/2010/main" val="309400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88F1F-0C15-4F63-9669-ADDF77312B9C}" type="slidenum">
              <a:rPr lang="en-US" smtClean="0"/>
              <a:t>2</a:t>
            </a:fld>
            <a:endParaRPr lang="en-US"/>
          </a:p>
        </p:txBody>
      </p:sp>
    </p:spTree>
    <p:extLst>
      <p:ext uri="{BB962C8B-B14F-4D97-AF65-F5344CB8AC3E}">
        <p14:creationId xmlns:p14="http://schemas.microsoft.com/office/powerpoint/2010/main" val="281265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88F1F-0C15-4F63-9669-ADDF77312B9C}" type="slidenum">
              <a:rPr lang="en-US" smtClean="0"/>
              <a:t>13</a:t>
            </a:fld>
            <a:endParaRPr lang="en-US"/>
          </a:p>
        </p:txBody>
      </p:sp>
    </p:spTree>
    <p:extLst>
      <p:ext uri="{BB962C8B-B14F-4D97-AF65-F5344CB8AC3E}">
        <p14:creationId xmlns:p14="http://schemas.microsoft.com/office/powerpoint/2010/main" val="374182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A95D6F-D7BB-4C22-94DE-24F0D0A3A962}"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B358C-A58E-4306-A530-34847723B3EF}" type="slidenum">
              <a:rPr lang="en-US" smtClean="0"/>
              <a:t>‹#›</a:t>
            </a:fld>
            <a:endParaRPr lang="en-US"/>
          </a:p>
        </p:txBody>
      </p:sp>
    </p:spTree>
    <p:extLst>
      <p:ext uri="{BB962C8B-B14F-4D97-AF65-F5344CB8AC3E}">
        <p14:creationId xmlns:p14="http://schemas.microsoft.com/office/powerpoint/2010/main" val="229480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5714E-77D0-489E-8839-5EC0E3F55B77}"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6465887"/>
            <a:ext cx="2133600" cy="365125"/>
          </a:xfrm>
        </p:spPr>
        <p:txBody>
          <a:bodyPr/>
          <a:lstStyle/>
          <a:p>
            <a:fld id="{84DB358C-A58E-4306-A530-34847723B3EF}" type="slidenum">
              <a:rPr lang="en-US" smtClean="0"/>
              <a:t>‹#›</a:t>
            </a:fld>
            <a:endParaRPr lang="en-US"/>
          </a:p>
        </p:txBody>
      </p:sp>
      <p:sp>
        <p:nvSpPr>
          <p:cNvPr id="7" name="TextBox 9"/>
          <p:cNvSpPr txBox="1"/>
          <p:nvPr userDrawn="1"/>
        </p:nvSpPr>
        <p:spPr>
          <a:xfrm>
            <a:off x="228600" y="6515100"/>
            <a:ext cx="8229600" cy="266700"/>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latin typeface="Arial" pitchFamily="34" charset="0"/>
                <a:cs typeface="Arial" pitchFamily="34" charset="0"/>
              </a:rPr>
              <a:t>© Rubber Manufacturers Asso</a:t>
            </a:r>
            <a:r>
              <a:rPr lang="en-US" sz="1200" b="1" baseline="0" dirty="0">
                <a:latin typeface="Arial" pitchFamily="34" charset="0"/>
                <a:cs typeface="Arial" pitchFamily="34" charset="0"/>
              </a:rPr>
              <a:t>ciation, </a:t>
            </a:r>
            <a:r>
              <a:rPr lang="en-US" sz="1200" b="1" baseline="0" dirty="0" smtClean="0">
                <a:latin typeface="Arial" pitchFamily="34" charset="0"/>
                <a:cs typeface="Arial" pitchFamily="34" charset="0"/>
              </a:rPr>
              <a:t>2016.  May not be used, reproduced or cited without proper attribution.</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30931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BE1EE-3EFA-44FD-BFE7-ED56DBDC95AE}" type="datetime1">
              <a:rPr lang="en-US" smtClean="0"/>
              <a:t>8/22/2016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B358C-A58E-4306-A530-34847723B3EF}" type="slidenum">
              <a:rPr lang="en-US" smtClean="0"/>
              <a:t>‹#›</a:t>
            </a:fld>
            <a:endParaRPr lang="en-US"/>
          </a:p>
        </p:txBody>
      </p:sp>
    </p:spTree>
    <p:extLst>
      <p:ext uri="{BB962C8B-B14F-4D97-AF65-F5344CB8AC3E}">
        <p14:creationId xmlns:p14="http://schemas.microsoft.com/office/powerpoint/2010/main" val="411644449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6.jpeg"/><Relationship Id="rId9" Type="http://schemas.openxmlformats.org/officeDocument/2006/relationships/oleObject" Target="../embeddings/oleObject5.bin"/><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97175"/>
            <a:ext cx="8153400" cy="1470025"/>
          </a:xfrm>
        </p:spPr>
        <p:txBody>
          <a:bodyPr/>
          <a:lstStyle/>
          <a:p>
            <a:r>
              <a:rPr lang="en-US" dirty="0" smtClean="0"/>
              <a:t>2015 U.S. Scrap Tire Management Summary</a:t>
            </a:r>
            <a:endParaRPr lang="en-US" dirty="0"/>
          </a:p>
        </p:txBody>
      </p:sp>
      <p:sp>
        <p:nvSpPr>
          <p:cNvPr id="3" name="Subtitle 2"/>
          <p:cNvSpPr>
            <a:spLocks noGrp="1"/>
          </p:cNvSpPr>
          <p:nvPr>
            <p:ph type="subTitle" idx="1"/>
          </p:nvPr>
        </p:nvSpPr>
        <p:spPr>
          <a:xfrm>
            <a:off x="1371600" y="5105400"/>
            <a:ext cx="6400800" cy="1752600"/>
          </a:xfrm>
        </p:spPr>
        <p:txBody>
          <a:bodyPr/>
          <a:lstStyle/>
          <a:p>
            <a:r>
              <a:rPr lang="en-US" dirty="0" smtClean="0"/>
              <a:t>August 2016</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57200"/>
            <a:ext cx="8686800" cy="1559203"/>
          </a:xfrm>
          <a:prstGeom prst="rect">
            <a:avLst/>
          </a:prstGeom>
        </p:spPr>
      </p:pic>
      <p:sp>
        <p:nvSpPr>
          <p:cNvPr id="5" name="Slide Number Placeholder 4"/>
          <p:cNvSpPr>
            <a:spLocks noGrp="1"/>
          </p:cNvSpPr>
          <p:nvPr>
            <p:ph type="sldNum" sz="quarter" idx="12"/>
          </p:nvPr>
        </p:nvSpPr>
        <p:spPr/>
        <p:txBody>
          <a:bodyPr/>
          <a:lstStyle/>
          <a:p>
            <a:fld id="{84DB358C-A58E-4306-A530-34847723B3EF}" type="slidenum">
              <a:rPr lang="en-US" smtClean="0"/>
              <a:t>1</a:t>
            </a:fld>
            <a:endParaRPr lang="en-US" dirty="0"/>
          </a:p>
        </p:txBody>
      </p:sp>
    </p:spTree>
    <p:extLst>
      <p:ext uri="{BB962C8B-B14F-4D97-AF65-F5344CB8AC3E}">
        <p14:creationId xmlns:p14="http://schemas.microsoft.com/office/powerpoint/2010/main" val="286193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DB358C-A58E-4306-A530-34847723B3EF}" type="slidenum">
              <a:rPr lang="en-US" smtClean="0"/>
              <a:t>10</a:t>
            </a:fld>
            <a:endParaRPr lang="en-US"/>
          </a:p>
        </p:txBody>
      </p:sp>
      <p:sp>
        <p:nvSpPr>
          <p:cNvPr id="5" name="TextBox 4"/>
          <p:cNvSpPr txBox="1"/>
          <p:nvPr/>
        </p:nvSpPr>
        <p:spPr>
          <a:xfrm>
            <a:off x="228600" y="5773783"/>
            <a:ext cx="8610600" cy="769441"/>
          </a:xfrm>
          <a:prstGeom prst="rect">
            <a:avLst/>
          </a:prstGeom>
          <a:noFill/>
        </p:spPr>
        <p:txBody>
          <a:bodyPr wrap="square" rtlCol="0">
            <a:spAutoFit/>
          </a:bodyPr>
          <a:lstStyle/>
          <a:p>
            <a:r>
              <a:rPr lang="en-US" sz="1100" dirty="0" smtClean="0">
                <a:solidFill>
                  <a:prstClr val="black"/>
                </a:solidFill>
              </a:rPr>
              <a:t>Please note: Ground </a:t>
            </a:r>
            <a:r>
              <a:rPr lang="en-US" sz="1100" dirty="0">
                <a:solidFill>
                  <a:prstClr val="black"/>
                </a:solidFill>
              </a:rPr>
              <a:t>rubber market distribution data are based on ground rubber consumed in </a:t>
            </a:r>
            <a:r>
              <a:rPr lang="en-US" sz="1100" dirty="0" smtClean="0">
                <a:solidFill>
                  <a:prstClr val="black"/>
                </a:solidFill>
              </a:rPr>
              <a:t>end-use </a:t>
            </a:r>
            <a:r>
              <a:rPr lang="en-US" sz="1100" dirty="0">
                <a:solidFill>
                  <a:prstClr val="black"/>
                </a:solidFill>
              </a:rPr>
              <a:t>markets, not whole tires entering these market streams.  The data </a:t>
            </a:r>
            <a:r>
              <a:rPr lang="en-US" sz="1100" dirty="0" smtClean="0">
                <a:solidFill>
                  <a:prstClr val="black"/>
                </a:solidFill>
              </a:rPr>
              <a:t>represented in RMA U.S. scrap tire market summaries refer </a:t>
            </a:r>
            <a:r>
              <a:rPr lang="en-US" sz="1100" dirty="0">
                <a:solidFill>
                  <a:prstClr val="black"/>
                </a:solidFill>
              </a:rPr>
              <a:t>to </a:t>
            </a:r>
            <a:r>
              <a:rPr lang="en-US" sz="1100" dirty="0" smtClean="0">
                <a:solidFill>
                  <a:prstClr val="black"/>
                </a:solidFill>
              </a:rPr>
              <a:t>the weight of whole </a:t>
            </a:r>
            <a:r>
              <a:rPr lang="en-US" sz="1100" dirty="0">
                <a:solidFill>
                  <a:prstClr val="black"/>
                </a:solidFill>
              </a:rPr>
              <a:t>tires diverted to </a:t>
            </a:r>
            <a:r>
              <a:rPr lang="en-US" sz="1100" dirty="0" smtClean="0">
                <a:solidFill>
                  <a:prstClr val="black"/>
                </a:solidFill>
              </a:rPr>
              <a:t>all scrap tire markets, including ground rubber, </a:t>
            </a:r>
            <a:r>
              <a:rPr lang="en-US" sz="1100" dirty="0">
                <a:solidFill>
                  <a:prstClr val="black"/>
                </a:solidFill>
              </a:rPr>
              <a:t>whereas this </a:t>
            </a:r>
            <a:r>
              <a:rPr lang="en-US" sz="1100" dirty="0" smtClean="0">
                <a:solidFill>
                  <a:prstClr val="black"/>
                </a:solidFill>
              </a:rPr>
              <a:t>chart </a:t>
            </a:r>
            <a:r>
              <a:rPr lang="en-US" sz="1100" dirty="0">
                <a:solidFill>
                  <a:prstClr val="black"/>
                </a:solidFill>
              </a:rPr>
              <a:t>refers </a:t>
            </a:r>
            <a:r>
              <a:rPr lang="en-US" sz="1100" dirty="0" smtClean="0">
                <a:solidFill>
                  <a:prstClr val="black"/>
                </a:solidFill>
              </a:rPr>
              <a:t>to the weight of processed </a:t>
            </a:r>
            <a:r>
              <a:rPr lang="en-US" sz="1100" dirty="0">
                <a:solidFill>
                  <a:prstClr val="black"/>
                </a:solidFill>
              </a:rPr>
              <a:t>ground </a:t>
            </a:r>
            <a:r>
              <a:rPr lang="en-US" sz="1100" dirty="0" smtClean="0">
                <a:solidFill>
                  <a:prstClr val="black"/>
                </a:solidFill>
              </a:rPr>
              <a:t>rubber (with </a:t>
            </a:r>
            <a:r>
              <a:rPr lang="en-US" sz="1100" dirty="0">
                <a:solidFill>
                  <a:prstClr val="black"/>
                </a:solidFill>
              </a:rPr>
              <a:t>wire, fluff and agglomerated rubber </a:t>
            </a:r>
            <a:r>
              <a:rPr lang="en-US" sz="1100" dirty="0" smtClean="0">
                <a:solidFill>
                  <a:prstClr val="black"/>
                </a:solidFill>
              </a:rPr>
              <a:t>removed) that is consumed in ground rubber end-use markets.</a:t>
            </a:r>
            <a:endParaRPr lang="en-US" sz="1100" baseline="30000" dirty="0">
              <a:solidFill>
                <a:prstClr val="black"/>
              </a:solidFill>
            </a:endParaRPr>
          </a:p>
        </p:txBody>
      </p:sp>
      <p:sp>
        <p:nvSpPr>
          <p:cNvPr id="6" name="TextBox 8"/>
          <p:cNvSpPr txBox="1"/>
          <p:nvPr/>
        </p:nvSpPr>
        <p:spPr>
          <a:xfrm>
            <a:off x="5791200" y="2209800"/>
            <a:ext cx="2895600" cy="29546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dirty="0" smtClean="0">
                <a:latin typeface="Berlin Sans FB Demi" pitchFamily="34" charset="0"/>
              </a:rPr>
              <a:t>Did you know?</a:t>
            </a:r>
          </a:p>
          <a:p>
            <a:endParaRPr lang="en-US" sz="1800" dirty="0"/>
          </a:p>
          <a:p>
            <a:r>
              <a:rPr lang="en-US" sz="1800" dirty="0" smtClean="0"/>
              <a:t>Total tire rubber consumed in ground rubber markets: </a:t>
            </a:r>
            <a:r>
              <a:rPr lang="en-US" sz="1800" i="1" dirty="0" smtClean="0"/>
              <a:t>about 1,360,000,000 pounds</a:t>
            </a:r>
          </a:p>
          <a:p>
            <a:endParaRPr lang="en-US" sz="1800" dirty="0"/>
          </a:p>
          <a:p>
            <a:r>
              <a:rPr lang="en-US" sz="1800" dirty="0" smtClean="0"/>
              <a:t>Total scrap tires diverted to these markets: </a:t>
            </a:r>
          </a:p>
          <a:p>
            <a:r>
              <a:rPr lang="en-US" sz="1800" i="1" dirty="0" smtClean="0"/>
              <a:t>About 1,020,000 tons or over 62 million tires</a:t>
            </a:r>
            <a:endParaRPr lang="en-US" sz="1800" i="1" dirty="0"/>
          </a:p>
        </p:txBody>
      </p:sp>
      <p:sp>
        <p:nvSpPr>
          <p:cNvPr id="9" name="Title 1"/>
          <p:cNvSpPr>
            <a:spLocks noGrp="1"/>
          </p:cNvSpPr>
          <p:nvPr>
            <p:ph type="title"/>
          </p:nvPr>
        </p:nvSpPr>
        <p:spPr>
          <a:xfrm>
            <a:off x="533400" y="152400"/>
            <a:ext cx="8229600" cy="1143000"/>
          </a:xfrm>
        </p:spPr>
        <p:txBody>
          <a:bodyPr>
            <a:normAutofit fontScale="90000"/>
          </a:bodyPr>
          <a:lstStyle/>
          <a:p>
            <a:r>
              <a:rPr lang="en-US" dirty="0" smtClean="0"/>
              <a:t>U.S. Ground Rubber Markets 2015</a:t>
            </a:r>
            <a:br>
              <a:rPr lang="en-US" dirty="0" smtClean="0"/>
            </a:br>
            <a:r>
              <a:rPr lang="en-US" sz="2700" dirty="0">
                <a:solidFill>
                  <a:prstClr val="black"/>
                </a:solidFill>
              </a:rPr>
              <a:t>(percent of total </a:t>
            </a:r>
            <a:r>
              <a:rPr lang="en-US" sz="2700" dirty="0" smtClean="0">
                <a:solidFill>
                  <a:prstClr val="black"/>
                </a:solidFill>
              </a:rPr>
              <a:t>pounds of ground rubber consumed in market)</a:t>
            </a:r>
            <a:endParaRPr lang="en-US" sz="40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201586826"/>
              </p:ext>
            </p:extLst>
          </p:nvPr>
        </p:nvGraphicFramePr>
        <p:xfrm>
          <a:off x="457200" y="1600200"/>
          <a:ext cx="4648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496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DB358C-A58E-4306-A530-34847723B3EF}" type="slidenum">
              <a:rPr lang="en-US" smtClean="0"/>
              <a:t>11</a:t>
            </a:fld>
            <a:endParaRPr lang="en-US"/>
          </a:p>
        </p:txBody>
      </p:sp>
      <p:sp>
        <p:nvSpPr>
          <p:cNvPr id="6" name="Title 1"/>
          <p:cNvSpPr>
            <a:spLocks noGrp="1"/>
          </p:cNvSpPr>
          <p:nvPr>
            <p:ph type="title"/>
          </p:nvPr>
        </p:nvSpPr>
        <p:spPr/>
        <p:txBody>
          <a:bodyPr>
            <a:normAutofit fontScale="90000"/>
          </a:bodyPr>
          <a:lstStyle/>
          <a:p>
            <a:r>
              <a:rPr lang="en-US" dirty="0" smtClean="0"/>
              <a:t>U.S. Ground Rubber Market Distribution 2007 - 2015</a:t>
            </a:r>
            <a:endParaRPr lang="en-US" dirty="0"/>
          </a:p>
        </p:txBody>
      </p:sp>
      <p:sp>
        <p:nvSpPr>
          <p:cNvPr id="7" name="TextBox 6"/>
          <p:cNvSpPr txBox="1"/>
          <p:nvPr/>
        </p:nvSpPr>
        <p:spPr>
          <a:xfrm>
            <a:off x="609600" y="5791200"/>
            <a:ext cx="8229600" cy="769441"/>
          </a:xfrm>
          <a:prstGeom prst="rect">
            <a:avLst/>
          </a:prstGeom>
          <a:noFill/>
        </p:spPr>
        <p:txBody>
          <a:bodyPr wrap="square" rtlCol="0">
            <a:spAutoFit/>
          </a:bodyPr>
          <a:lstStyle/>
          <a:p>
            <a:r>
              <a:rPr lang="en-US" sz="1100" dirty="0" smtClean="0">
                <a:solidFill>
                  <a:prstClr val="black"/>
                </a:solidFill>
              </a:rPr>
              <a:t>Pleases note: Ground </a:t>
            </a:r>
            <a:r>
              <a:rPr lang="en-US" sz="1100" dirty="0">
                <a:solidFill>
                  <a:prstClr val="black"/>
                </a:solidFill>
              </a:rPr>
              <a:t>rubber market distribution data are based on ground rubber consumed in </a:t>
            </a:r>
            <a:r>
              <a:rPr lang="en-US" sz="1100" dirty="0" smtClean="0">
                <a:solidFill>
                  <a:prstClr val="black"/>
                </a:solidFill>
              </a:rPr>
              <a:t>end-use </a:t>
            </a:r>
            <a:r>
              <a:rPr lang="en-US" sz="1100" dirty="0">
                <a:solidFill>
                  <a:prstClr val="black"/>
                </a:solidFill>
              </a:rPr>
              <a:t>markets, not whole tires entering these market streams.  The data </a:t>
            </a:r>
            <a:r>
              <a:rPr lang="en-US" sz="1100" dirty="0" smtClean="0">
                <a:solidFill>
                  <a:prstClr val="black"/>
                </a:solidFill>
              </a:rPr>
              <a:t>represented in RMA U.S. scrap tire market summaries refer </a:t>
            </a:r>
            <a:r>
              <a:rPr lang="en-US" sz="1100" dirty="0">
                <a:solidFill>
                  <a:prstClr val="black"/>
                </a:solidFill>
              </a:rPr>
              <a:t>to </a:t>
            </a:r>
            <a:r>
              <a:rPr lang="en-US" sz="1100" dirty="0" smtClean="0">
                <a:solidFill>
                  <a:prstClr val="black"/>
                </a:solidFill>
              </a:rPr>
              <a:t>the weight of whole </a:t>
            </a:r>
            <a:r>
              <a:rPr lang="en-US" sz="1100" dirty="0">
                <a:solidFill>
                  <a:prstClr val="black"/>
                </a:solidFill>
              </a:rPr>
              <a:t>tires diverted to </a:t>
            </a:r>
            <a:r>
              <a:rPr lang="en-US" sz="1100" dirty="0" smtClean="0">
                <a:solidFill>
                  <a:prstClr val="black"/>
                </a:solidFill>
              </a:rPr>
              <a:t>all scrap tire markets, including ground rubber, </a:t>
            </a:r>
            <a:r>
              <a:rPr lang="en-US" sz="1100" dirty="0">
                <a:solidFill>
                  <a:prstClr val="black"/>
                </a:solidFill>
              </a:rPr>
              <a:t>whereas this </a:t>
            </a:r>
            <a:r>
              <a:rPr lang="en-US" sz="1100" dirty="0" smtClean="0">
                <a:solidFill>
                  <a:prstClr val="black"/>
                </a:solidFill>
              </a:rPr>
              <a:t>chart </a:t>
            </a:r>
            <a:r>
              <a:rPr lang="en-US" sz="1100" dirty="0">
                <a:solidFill>
                  <a:prstClr val="black"/>
                </a:solidFill>
              </a:rPr>
              <a:t>refers </a:t>
            </a:r>
            <a:r>
              <a:rPr lang="en-US" sz="1100" dirty="0" smtClean="0">
                <a:solidFill>
                  <a:prstClr val="black"/>
                </a:solidFill>
              </a:rPr>
              <a:t>to the weight of processed </a:t>
            </a:r>
            <a:r>
              <a:rPr lang="en-US" sz="1100" dirty="0">
                <a:solidFill>
                  <a:prstClr val="black"/>
                </a:solidFill>
              </a:rPr>
              <a:t>ground rubber, with wire, fluff and agglomerated rubber </a:t>
            </a:r>
            <a:r>
              <a:rPr lang="en-US" sz="1100" dirty="0" smtClean="0">
                <a:solidFill>
                  <a:prstClr val="black"/>
                </a:solidFill>
              </a:rPr>
              <a:t>removed that is consumed in ground rubber end-use markets.</a:t>
            </a:r>
            <a:endParaRPr lang="en-US" sz="1100" baseline="300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1008868003"/>
              </p:ext>
            </p:extLst>
          </p:nvPr>
        </p:nvGraphicFramePr>
        <p:xfrm>
          <a:off x="609600" y="1295400"/>
          <a:ext cx="76962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flipH="1" flipV="1">
            <a:off x="7772400" y="3352800"/>
            <a:ext cx="3048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753350" y="3238500"/>
            <a:ext cx="228600" cy="76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091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0134839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4DB358C-A58E-4306-A530-34847723B3EF}" type="slidenum">
              <a:rPr lang="en-US" smtClean="0"/>
              <a:t>12</a:t>
            </a:fld>
            <a:endParaRPr lang="en-US"/>
          </a:p>
        </p:txBody>
      </p:sp>
      <p:sp>
        <p:nvSpPr>
          <p:cNvPr id="6" name="Title 1"/>
          <p:cNvSpPr>
            <a:spLocks noGrp="1"/>
          </p:cNvSpPr>
          <p:nvPr>
            <p:ph type="title"/>
          </p:nvPr>
        </p:nvSpPr>
        <p:spPr/>
        <p:txBody>
          <a:bodyPr>
            <a:normAutofit fontScale="90000"/>
          </a:bodyPr>
          <a:lstStyle/>
          <a:p>
            <a:r>
              <a:rPr lang="en-US" dirty="0" smtClean="0"/>
              <a:t>U.S. Civil Engineering Markets</a:t>
            </a:r>
            <a:br>
              <a:rPr lang="en-US" dirty="0" smtClean="0"/>
            </a:br>
            <a:r>
              <a:rPr lang="en-US" dirty="0" smtClean="0"/>
              <a:t>2005 - 2015</a:t>
            </a:r>
            <a:endParaRPr lang="en-US" dirty="0"/>
          </a:p>
        </p:txBody>
      </p:sp>
    </p:spTree>
    <p:extLst>
      <p:ext uri="{BB962C8B-B14F-4D97-AF65-F5344CB8AC3E}">
        <p14:creationId xmlns:p14="http://schemas.microsoft.com/office/powerpoint/2010/main" val="1893182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extLst>
              <p:ext uri="{D42A27DB-BD31-4B8C-83A1-F6EECF244321}">
                <p14:modId xmlns:p14="http://schemas.microsoft.com/office/powerpoint/2010/main" val="83932356"/>
              </p:ext>
            </p:extLst>
          </p:nvPr>
        </p:nvGraphicFramePr>
        <p:xfrm>
          <a:off x="381000" y="762000"/>
          <a:ext cx="85344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4DB358C-A58E-4306-A530-34847723B3EF}" type="slidenum">
              <a:rPr lang="en-US" smtClean="0"/>
              <a:t>13</a:t>
            </a:fld>
            <a:endParaRPr lang="en-US"/>
          </a:p>
        </p:txBody>
      </p:sp>
      <p:sp>
        <p:nvSpPr>
          <p:cNvPr id="7" name="Title 1"/>
          <p:cNvSpPr>
            <a:spLocks noGrp="1"/>
          </p:cNvSpPr>
          <p:nvPr>
            <p:ph type="title"/>
          </p:nvPr>
        </p:nvSpPr>
        <p:spPr>
          <a:xfrm>
            <a:off x="381000" y="152400"/>
            <a:ext cx="8229600" cy="1143000"/>
          </a:xfrm>
        </p:spPr>
        <p:txBody>
          <a:bodyPr>
            <a:noAutofit/>
          </a:bodyPr>
          <a:lstStyle/>
          <a:p>
            <a:r>
              <a:rPr lang="en-US" sz="4000" dirty="0" smtClean="0"/>
              <a:t>U.S. Stockpiled Scrap Tires 1990 - 2015</a:t>
            </a:r>
            <a:endParaRPr lang="en-US" sz="4000" dirty="0"/>
          </a:p>
        </p:txBody>
      </p:sp>
      <p:sp>
        <p:nvSpPr>
          <p:cNvPr id="2" name="Rectangle 1"/>
          <p:cNvSpPr/>
          <p:nvPr/>
        </p:nvSpPr>
        <p:spPr>
          <a:xfrm>
            <a:off x="4343400" y="1333143"/>
            <a:ext cx="4572000" cy="2400657"/>
          </a:xfrm>
          <a:prstGeom prst="rect">
            <a:avLst/>
          </a:prstGeom>
        </p:spPr>
        <p:txBody>
          <a:bodyPr>
            <a:spAutoFit/>
          </a:bodyPr>
          <a:lstStyle/>
          <a:p>
            <a:pPr lvl="0"/>
            <a:r>
              <a:rPr lang="en-US" sz="2400" i="1" dirty="0">
                <a:solidFill>
                  <a:prstClr val="black"/>
                </a:solidFill>
                <a:latin typeface="Berlin Sans FB Demi" pitchFamily="34" charset="0"/>
              </a:rPr>
              <a:t>Did you know?</a:t>
            </a:r>
          </a:p>
          <a:p>
            <a:pPr lvl="0"/>
            <a:endParaRPr lang="en-US" dirty="0">
              <a:solidFill>
                <a:prstClr val="black"/>
              </a:solidFill>
            </a:endParaRPr>
          </a:p>
          <a:p>
            <a:r>
              <a:rPr lang="en-US" dirty="0"/>
              <a:t>In 1990, about a billion scrap tires were in stockpiles in the U.S.  </a:t>
            </a:r>
          </a:p>
          <a:p>
            <a:endParaRPr lang="en-US" dirty="0"/>
          </a:p>
          <a:p>
            <a:r>
              <a:rPr lang="en-US" dirty="0"/>
              <a:t>By </a:t>
            </a:r>
            <a:r>
              <a:rPr lang="en-US" dirty="0" smtClean="0"/>
              <a:t>2015, over 93% </a:t>
            </a:r>
            <a:r>
              <a:rPr lang="en-US" dirty="0"/>
              <a:t>of those tires have been cleaned up!  Only </a:t>
            </a:r>
            <a:r>
              <a:rPr lang="en-US" dirty="0" smtClean="0"/>
              <a:t>67 </a:t>
            </a:r>
            <a:r>
              <a:rPr lang="en-US" dirty="0"/>
              <a:t>million more stockpiled tires still to go.</a:t>
            </a:r>
          </a:p>
        </p:txBody>
      </p:sp>
    </p:spTree>
    <p:extLst>
      <p:ext uri="{BB962C8B-B14F-4D97-AF65-F5344CB8AC3E}">
        <p14:creationId xmlns:p14="http://schemas.microsoft.com/office/powerpoint/2010/main" val="97637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 y="320040"/>
            <a:ext cx="7993380" cy="6217920"/>
          </a:xfrm>
          <a:prstGeom prst="rect">
            <a:avLst/>
          </a:prstGeom>
        </p:spPr>
      </p:pic>
      <p:sp>
        <p:nvSpPr>
          <p:cNvPr id="4" name="Slide Number Placeholder 3"/>
          <p:cNvSpPr>
            <a:spLocks noGrp="1"/>
          </p:cNvSpPr>
          <p:nvPr>
            <p:ph type="sldNum" sz="quarter" idx="12"/>
          </p:nvPr>
        </p:nvSpPr>
        <p:spPr/>
        <p:txBody>
          <a:bodyPr/>
          <a:lstStyle/>
          <a:p>
            <a:fld id="{84DB358C-A58E-4306-A530-34847723B3EF}" type="slidenum">
              <a:rPr lang="en-US" smtClean="0"/>
              <a:t>14</a:t>
            </a:fld>
            <a:endParaRPr lang="en-US"/>
          </a:p>
        </p:txBody>
      </p:sp>
      <p:sp>
        <p:nvSpPr>
          <p:cNvPr id="2" name="Title 1"/>
          <p:cNvSpPr>
            <a:spLocks noGrp="1"/>
          </p:cNvSpPr>
          <p:nvPr>
            <p:ph type="title"/>
          </p:nvPr>
        </p:nvSpPr>
        <p:spPr>
          <a:xfrm>
            <a:off x="2057400" y="304800"/>
            <a:ext cx="6858000" cy="1143000"/>
          </a:xfrm>
        </p:spPr>
        <p:txBody>
          <a:bodyPr>
            <a:normAutofit fontScale="90000"/>
          </a:bodyPr>
          <a:lstStyle/>
          <a:p>
            <a:r>
              <a:rPr lang="en-US" dirty="0" smtClean="0"/>
              <a:t>Where are scrap tires </a:t>
            </a:r>
            <a:br>
              <a:rPr lang="en-US" dirty="0" smtClean="0"/>
            </a:br>
            <a:r>
              <a:rPr lang="en-US" dirty="0" smtClean="0"/>
              <a:t>still in stockpiles?</a:t>
            </a:r>
            <a:endParaRPr lang="en-US" dirty="0"/>
          </a:p>
        </p:txBody>
      </p:sp>
    </p:spTree>
    <p:extLst>
      <p:ext uri="{BB962C8B-B14F-4D97-AF65-F5344CB8AC3E}">
        <p14:creationId xmlns:p14="http://schemas.microsoft.com/office/powerpoint/2010/main" val="1895886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Overview of Current State Programs</a:t>
            </a:r>
            <a:endParaRPr lang="en-US" dirty="0"/>
          </a:p>
        </p:txBody>
      </p:sp>
      <p:sp>
        <p:nvSpPr>
          <p:cNvPr id="4" name="Slide Number Placeholder 3"/>
          <p:cNvSpPr>
            <a:spLocks noGrp="1"/>
          </p:cNvSpPr>
          <p:nvPr>
            <p:ph type="sldNum" sz="quarter" idx="12"/>
          </p:nvPr>
        </p:nvSpPr>
        <p:spPr/>
        <p:txBody>
          <a:bodyPr/>
          <a:lstStyle/>
          <a:p>
            <a:fld id="{84DB358C-A58E-4306-A530-34847723B3EF}" type="slidenum">
              <a:rPr lang="en-US" smtClean="0"/>
              <a:t>15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414202678"/>
              </p:ext>
            </p:extLst>
          </p:nvPr>
        </p:nvGraphicFramePr>
        <p:xfrm>
          <a:off x="457200" y="1875472"/>
          <a:ext cx="8001000" cy="4525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600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smtClean="0"/>
              <a:t>Overview of Current State Programs</a:t>
            </a:r>
            <a:endParaRPr lang="en-US" dirty="0"/>
          </a:p>
        </p:txBody>
      </p:sp>
      <p:sp>
        <p:nvSpPr>
          <p:cNvPr id="4" name="Slide Number Placeholder 3"/>
          <p:cNvSpPr>
            <a:spLocks noGrp="1"/>
          </p:cNvSpPr>
          <p:nvPr>
            <p:ph type="sldNum" sz="quarter" idx="12"/>
          </p:nvPr>
        </p:nvSpPr>
        <p:spPr/>
        <p:txBody>
          <a:bodyPr/>
          <a:lstStyle/>
          <a:p>
            <a:fld id="{84DB358C-A58E-4306-A530-34847723B3EF}" type="slidenum">
              <a:rPr lang="en-US" smtClean="0"/>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481847259"/>
              </p:ext>
            </p:extLst>
          </p:nvPr>
        </p:nvGraphicFramePr>
        <p:xfrm>
          <a:off x="685800" y="1875472"/>
          <a:ext cx="7696200" cy="4449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58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smtClean="0"/>
              <a:t>Overview of Current State Programs</a:t>
            </a:r>
            <a:endParaRPr lang="en-US" dirty="0"/>
          </a:p>
        </p:txBody>
      </p:sp>
      <p:sp>
        <p:nvSpPr>
          <p:cNvPr id="4" name="Slide Number Placeholder 3"/>
          <p:cNvSpPr>
            <a:spLocks noGrp="1"/>
          </p:cNvSpPr>
          <p:nvPr>
            <p:ph type="sldNum" sz="quarter" idx="12"/>
          </p:nvPr>
        </p:nvSpPr>
        <p:spPr/>
        <p:txBody>
          <a:bodyPr/>
          <a:lstStyle/>
          <a:p>
            <a:fld id="{84DB358C-A58E-4306-A530-34847723B3EF}" type="slidenum">
              <a:rPr lang="en-US" smtClean="0"/>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891094290"/>
              </p:ext>
            </p:extLst>
          </p:nvPr>
        </p:nvGraphicFramePr>
        <p:xfrm>
          <a:off x="685800" y="1875472"/>
          <a:ext cx="7848600" cy="4525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116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fontScale="90000"/>
          </a:bodyPr>
          <a:lstStyle/>
          <a:p>
            <a:r>
              <a:rPr lang="en-US" dirty="0" smtClean="0"/>
              <a:t>Overview of Current State Programs</a:t>
            </a:r>
            <a:endParaRPr lang="en-US" dirty="0"/>
          </a:p>
        </p:txBody>
      </p:sp>
      <p:sp>
        <p:nvSpPr>
          <p:cNvPr id="4" name="Slide Number Placeholder 3"/>
          <p:cNvSpPr>
            <a:spLocks noGrp="1"/>
          </p:cNvSpPr>
          <p:nvPr>
            <p:ph type="sldNum" sz="quarter" idx="12"/>
          </p:nvPr>
        </p:nvSpPr>
        <p:spPr/>
        <p:txBody>
          <a:bodyPr/>
          <a:lstStyle/>
          <a:p>
            <a:fld id="{84DB358C-A58E-4306-A530-34847723B3EF}" type="slidenum">
              <a:rPr lang="en-US" smtClean="0"/>
              <a:t>18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397433295"/>
              </p:ext>
            </p:extLst>
          </p:nvPr>
        </p:nvGraphicFramePr>
        <p:xfrm>
          <a:off x="609600" y="1875472"/>
          <a:ext cx="7848600" cy="4449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76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RMA Letterhead"/>
          <p:cNvPicPr>
            <a:picLocks noChangeAspect="1" noChangeArrowheads="1"/>
          </p:cNvPicPr>
          <p:nvPr/>
        </p:nvPicPr>
        <p:blipFill>
          <a:blip r:embed="rId3" cstate="print"/>
          <a:srcRect/>
          <a:stretch>
            <a:fillRect/>
          </a:stretch>
        </p:blipFill>
        <p:spPr bwMode="auto">
          <a:xfrm>
            <a:off x="304800" y="304800"/>
            <a:ext cx="8517012" cy="1676400"/>
          </a:xfrm>
          <a:prstGeom prst="rect">
            <a:avLst/>
          </a:prstGeom>
          <a:noFill/>
          <a:ln w="9525">
            <a:noFill/>
            <a:miter lim="800000"/>
            <a:headEnd/>
            <a:tailEnd/>
          </a:ln>
        </p:spPr>
      </p:pic>
      <p:sp>
        <p:nvSpPr>
          <p:cNvPr id="4" name="TextBox 3"/>
          <p:cNvSpPr txBox="1"/>
          <p:nvPr/>
        </p:nvSpPr>
        <p:spPr>
          <a:xfrm>
            <a:off x="381000" y="2590800"/>
            <a:ext cx="8409530" cy="2308324"/>
          </a:xfrm>
          <a:prstGeom prst="rect">
            <a:avLst/>
          </a:prstGeom>
          <a:noFill/>
        </p:spPr>
        <p:txBody>
          <a:bodyPr wrap="square" rtlCol="0">
            <a:spAutoFit/>
          </a:bodyPr>
          <a:lstStyle/>
          <a:p>
            <a:r>
              <a:rPr lang="en-US" sz="1600" dirty="0">
                <a:solidFill>
                  <a:prstClr val="black"/>
                </a:solidFill>
              </a:rPr>
              <a:t>RMA is the national trade association representing tire manufacturers that make tires in the United States.  RMA’s scrap tire management efforts are a reflection of the tire industry’s commitment to the concept of shared responsibility for its products when not suitable for use on vehicles.  </a:t>
            </a:r>
          </a:p>
          <a:p>
            <a:endParaRPr lang="en-US" sz="1600" dirty="0">
              <a:solidFill>
                <a:prstClr val="black"/>
              </a:solidFill>
            </a:endParaRPr>
          </a:p>
          <a:p>
            <a:r>
              <a:rPr lang="en-US" sz="1600" dirty="0">
                <a:solidFill>
                  <a:prstClr val="black"/>
                </a:solidFill>
              </a:rPr>
              <a:t>RMA began its scrap tire program in 1990 under the auspices of the Scrap Tire Management Council.  RMA works with all stakeholders, including states, U.S. EPA and the industry to develop markets, reduce scrap tire stockpiles and implement state regulations that that foster sustainable scrap tire markets.  RMA supports all scrap tire markets that are environmentally sound and economically feasible.</a:t>
            </a:r>
          </a:p>
        </p:txBody>
      </p:sp>
      <p:sp>
        <p:nvSpPr>
          <p:cNvPr id="18" name="Title 1"/>
          <p:cNvSpPr>
            <a:spLocks noGrp="1"/>
          </p:cNvSpPr>
          <p:nvPr>
            <p:ph type="title"/>
          </p:nvPr>
        </p:nvSpPr>
        <p:spPr>
          <a:xfrm>
            <a:off x="304800" y="1600200"/>
            <a:ext cx="8532371" cy="1143000"/>
          </a:xfrm>
        </p:spPr>
        <p:txBody>
          <a:bodyPr>
            <a:noAutofit/>
          </a:bodyPr>
          <a:lstStyle/>
          <a:p>
            <a:r>
              <a:rPr lang="en-US" sz="3200" dirty="0" smtClean="0"/>
              <a:t>About the Rubber Manufacturers Association</a:t>
            </a:r>
            <a:endParaRPr lang="en-US" sz="3200" dirty="0"/>
          </a:p>
        </p:txBody>
      </p:sp>
      <p:sp>
        <p:nvSpPr>
          <p:cNvPr id="10" name="Slide Number Placeholder 9"/>
          <p:cNvSpPr>
            <a:spLocks noGrp="1"/>
          </p:cNvSpPr>
          <p:nvPr>
            <p:ph type="sldNum" sz="quarter" idx="12"/>
          </p:nvPr>
        </p:nvSpPr>
        <p:spPr/>
        <p:txBody>
          <a:bodyPr/>
          <a:lstStyle/>
          <a:p>
            <a:fld id="{84DB358C-A58E-4306-A530-34847723B3EF}" type="slidenum">
              <a:rPr lang="en-US" smtClean="0">
                <a:solidFill>
                  <a:prstClr val="black">
                    <a:tint val="75000"/>
                  </a:prstClr>
                </a:solidFill>
              </a:rPr>
              <a:pPr/>
              <a:t>19</a:t>
            </a:fld>
            <a:endParaRPr lang="en-US" dirty="0">
              <a:solidFill>
                <a:prstClr val="black">
                  <a:tint val="75000"/>
                </a:prstClr>
              </a:solidFill>
            </a:endParaRPr>
          </a:p>
        </p:txBody>
      </p:sp>
      <p:grpSp>
        <p:nvGrpSpPr>
          <p:cNvPr id="13" name="Group 12"/>
          <p:cNvGrpSpPr>
            <a:grpSpLocks noChangeAspect="1"/>
          </p:cNvGrpSpPr>
          <p:nvPr/>
        </p:nvGrpSpPr>
        <p:grpSpPr>
          <a:xfrm>
            <a:off x="304800" y="4749088"/>
            <a:ext cx="8517012" cy="1775619"/>
            <a:chOff x="38878" y="4650147"/>
            <a:chExt cx="8991600" cy="1874560"/>
          </a:xfrm>
        </p:grpSpPr>
        <p:grpSp>
          <p:nvGrpSpPr>
            <p:cNvPr id="11" name="Group 10"/>
            <p:cNvGrpSpPr/>
            <p:nvPr/>
          </p:nvGrpSpPr>
          <p:grpSpPr>
            <a:xfrm>
              <a:off x="38878" y="4650147"/>
              <a:ext cx="8991600" cy="1874560"/>
              <a:chOff x="38878" y="4650147"/>
              <a:chExt cx="8991600" cy="1874560"/>
            </a:xfrm>
          </p:grpSpPr>
          <p:pic>
            <p:nvPicPr>
              <p:cNvPr id="9" name="Picture 20" descr="Mich_4C_dark_tag"/>
              <p:cNvPicPr>
                <a:picLocks noChangeAspect="1" noChangeArrowheads="1"/>
              </p:cNvPicPr>
              <p:nvPr/>
            </p:nvPicPr>
            <p:blipFill>
              <a:blip r:embed="rId4" cstate="print"/>
              <a:srcRect l="8641" t="5735" r="9271" b="19713"/>
              <a:stretch>
                <a:fillRect/>
              </a:stretch>
            </p:blipFill>
            <p:spPr bwMode="auto">
              <a:xfrm>
                <a:off x="685800" y="5237747"/>
                <a:ext cx="2286001" cy="782053"/>
              </a:xfrm>
              <a:prstGeom prst="rect">
                <a:avLst/>
              </a:prstGeom>
              <a:noFill/>
              <a:ln w="9525">
                <a:noFill/>
                <a:miter lim="800000"/>
                <a:headEnd/>
                <a:tailEnd/>
              </a:ln>
            </p:spPr>
          </p:pic>
          <p:pic>
            <p:nvPicPr>
              <p:cNvPr id="5" name="Picture 10" descr="BridgestoneLogo_TypeA.jpg"/>
              <p:cNvPicPr>
                <a:picLocks noChangeAspect="1"/>
              </p:cNvPicPr>
              <p:nvPr/>
            </p:nvPicPr>
            <p:blipFill>
              <a:blip r:embed="rId5" cstate="print"/>
              <a:srcRect/>
              <a:stretch>
                <a:fillRect/>
              </a:stretch>
            </p:blipFill>
            <p:spPr bwMode="auto">
              <a:xfrm>
                <a:off x="38878" y="4876800"/>
                <a:ext cx="2410791" cy="457200"/>
              </a:xfrm>
              <a:prstGeom prst="rect">
                <a:avLst/>
              </a:prstGeom>
              <a:noFill/>
              <a:ln w="9525">
                <a:noFill/>
                <a:miter lim="800000"/>
                <a:headEnd/>
                <a:tailEnd/>
              </a:ln>
            </p:spPr>
          </p:pic>
          <p:pic>
            <p:nvPicPr>
              <p:cNvPr id="6" name="Picture 18" descr="c_logo_color_low"/>
              <p:cNvPicPr>
                <a:picLocks noChangeAspect="1" noChangeArrowheads="1"/>
              </p:cNvPicPr>
              <p:nvPr/>
            </p:nvPicPr>
            <p:blipFill>
              <a:blip r:embed="rId6" cstate="print"/>
              <a:srcRect/>
              <a:stretch>
                <a:fillRect/>
              </a:stretch>
            </p:blipFill>
            <p:spPr bwMode="auto">
              <a:xfrm>
                <a:off x="2461272" y="4890465"/>
                <a:ext cx="2225806" cy="367335"/>
              </a:xfrm>
              <a:prstGeom prst="rect">
                <a:avLst/>
              </a:prstGeom>
              <a:noFill/>
              <a:ln w="9525">
                <a:noFill/>
                <a:miter lim="800000"/>
                <a:headEnd/>
                <a:tailEnd/>
              </a:ln>
            </p:spPr>
          </p:pic>
          <p:pic>
            <p:nvPicPr>
              <p:cNvPr id="7" name="Picture 16" descr="1_COOPER_LOGO_Medallion"/>
              <p:cNvPicPr>
                <a:picLocks noChangeAspect="1" noChangeArrowheads="1"/>
              </p:cNvPicPr>
              <p:nvPr/>
            </p:nvPicPr>
            <p:blipFill>
              <a:blip r:embed="rId7" cstate="print"/>
              <a:srcRect b="22675"/>
              <a:stretch>
                <a:fillRect/>
              </a:stretch>
            </p:blipFill>
            <p:spPr bwMode="auto">
              <a:xfrm>
                <a:off x="4687078" y="4650147"/>
                <a:ext cx="1905000" cy="489559"/>
              </a:xfrm>
              <a:prstGeom prst="rect">
                <a:avLst/>
              </a:prstGeom>
              <a:noFill/>
              <a:ln w="9525">
                <a:noFill/>
                <a:miter lim="800000"/>
                <a:headEnd/>
                <a:tailEnd/>
              </a:ln>
            </p:spPr>
          </p:pic>
          <p:pic>
            <p:nvPicPr>
              <p:cNvPr id="8" name="Picture 11" descr="GoodyearMoreDrivenLogo.JPG"/>
              <p:cNvPicPr>
                <a:picLocks noChangeAspect="1"/>
              </p:cNvPicPr>
              <p:nvPr/>
            </p:nvPicPr>
            <p:blipFill>
              <a:blip r:embed="rId8" cstate="print"/>
              <a:srcRect/>
              <a:stretch>
                <a:fillRect/>
              </a:stretch>
            </p:blipFill>
            <p:spPr bwMode="auto">
              <a:xfrm>
                <a:off x="6668278" y="4800600"/>
                <a:ext cx="2362200" cy="531410"/>
              </a:xfrm>
              <a:prstGeom prst="rect">
                <a:avLst/>
              </a:prstGeom>
              <a:noFill/>
              <a:ln w="9525">
                <a:noFill/>
                <a:miter lim="800000"/>
                <a:headEnd/>
                <a:tailEnd/>
              </a:ln>
            </p:spPr>
          </p:pic>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val="2193260277"/>
                  </p:ext>
                </p:extLst>
              </p:nvPr>
            </p:nvGraphicFramePr>
            <p:xfrm>
              <a:off x="6248401" y="5486400"/>
              <a:ext cx="1981199" cy="381000"/>
            </p:xfrm>
            <a:graphic>
              <a:graphicData uri="http://schemas.openxmlformats.org/presentationml/2006/ole">
                <mc:AlternateContent xmlns:mc="http://schemas.openxmlformats.org/markup-compatibility/2006">
                  <mc:Choice xmlns:v="urn:schemas-microsoft-com:vml" Requires="v">
                    <p:oleObj spid="_x0000_s3103" name="Paint Shop Pro Image" r:id="rId9" imgW="4915741" imgH="1287456" progId="">
                      <p:embed/>
                    </p:oleObj>
                  </mc:Choice>
                  <mc:Fallback>
                    <p:oleObj name="Paint Shop Pro Image" r:id="rId9" imgW="4915741" imgH="1287456" progId="">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1" y="5486400"/>
                            <a:ext cx="198119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6" name="Picture 22" descr="ToyoTiresWithDTP_4c_pc copy"/>
              <p:cNvPicPr>
                <a:picLocks noChangeAspect="1" noChangeArrowheads="1"/>
              </p:cNvPicPr>
              <p:nvPr/>
            </p:nvPicPr>
            <p:blipFill>
              <a:blip r:embed="rId11" cstate="print"/>
              <a:srcRect/>
              <a:stretch>
                <a:fillRect/>
              </a:stretch>
            </p:blipFill>
            <p:spPr bwMode="auto">
              <a:xfrm>
                <a:off x="4038600" y="6019800"/>
                <a:ext cx="2133600" cy="504907"/>
              </a:xfrm>
              <a:prstGeom prst="rect">
                <a:avLst/>
              </a:prstGeom>
              <a:noFill/>
              <a:ln w="9525">
                <a:noFill/>
                <a:miter lim="800000"/>
                <a:headEnd/>
                <a:tailEnd/>
              </a:ln>
            </p:spPr>
          </p:pic>
          <p:pic>
            <p:nvPicPr>
              <p:cNvPr id="17" name="Picture 15" descr="YOKO_RK"/>
              <p:cNvPicPr>
                <a:picLocks noChangeAspect="1" noChangeArrowheads="1"/>
              </p:cNvPicPr>
              <p:nvPr/>
            </p:nvPicPr>
            <p:blipFill>
              <a:blip r:embed="rId12" cstate="print"/>
              <a:srcRect/>
              <a:stretch>
                <a:fillRect/>
              </a:stretch>
            </p:blipFill>
            <p:spPr bwMode="auto">
              <a:xfrm>
                <a:off x="6400800" y="6077630"/>
                <a:ext cx="2286000" cy="323170"/>
              </a:xfrm>
              <a:prstGeom prst="rect">
                <a:avLst/>
              </a:prstGeom>
              <a:noFill/>
              <a:ln w="9525">
                <a:noFill/>
                <a:miter lim="800000"/>
                <a:headEnd/>
                <a:tailEnd/>
              </a:ln>
            </p:spPr>
          </p:pic>
        </p:grpSp>
        <p:pic>
          <p:nvPicPr>
            <p:cNvPr id="15"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57599" y="5197454"/>
              <a:ext cx="1883977" cy="74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1" y="6221810"/>
              <a:ext cx="3733800" cy="178990"/>
            </a:xfrm>
            <a:prstGeom prst="rect">
              <a:avLst/>
            </a:prstGeom>
            <a:noFill/>
            <a:ln>
              <a:noFill/>
            </a:ln>
          </p:spPr>
        </p:pic>
      </p:grpSp>
    </p:spTree>
    <p:extLst>
      <p:ext uri="{BB962C8B-B14F-4D97-AF65-F5344CB8AC3E}">
        <p14:creationId xmlns:p14="http://schemas.microsoft.com/office/powerpoint/2010/main" val="230550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U.S. Scrap Tire Disposition 2015</a:t>
            </a:r>
            <a:endParaRPr lang="en-US" dirty="0"/>
          </a:p>
        </p:txBody>
      </p:sp>
      <p:sp>
        <p:nvSpPr>
          <p:cNvPr id="3" name="Slide Number Placeholder 2"/>
          <p:cNvSpPr>
            <a:spLocks noGrp="1"/>
          </p:cNvSpPr>
          <p:nvPr>
            <p:ph type="sldNum" sz="quarter" idx="12"/>
          </p:nvPr>
        </p:nvSpPr>
        <p:spPr/>
        <p:txBody>
          <a:bodyPr/>
          <a:lstStyle/>
          <a:p>
            <a:fld id="{84DB358C-A58E-4306-A530-34847723B3EF}" type="slidenum">
              <a:rPr lang="en-US" smtClean="0"/>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38978308"/>
              </p:ext>
            </p:extLst>
          </p:nvPr>
        </p:nvGraphicFramePr>
        <p:xfrm>
          <a:off x="838200" y="1219200"/>
          <a:ext cx="7543800" cy="4968165"/>
        </p:xfrm>
        <a:graphic>
          <a:graphicData uri="http://schemas.openxmlformats.org/drawingml/2006/table">
            <a:tbl>
              <a:tblPr firstRow="1" lastRow="1" bandRow="1">
                <a:tableStyleId>{6E25E649-3F16-4E02-A733-19D2CDBF48F0}</a:tableStyleId>
              </a:tblPr>
              <a:tblGrid>
                <a:gridCol w="2514599"/>
                <a:gridCol w="1752600"/>
                <a:gridCol w="1676400"/>
                <a:gridCol w="1600201"/>
              </a:tblGrid>
              <a:tr h="328766">
                <a:tc>
                  <a:txBody>
                    <a:bodyPr/>
                    <a:lstStyle/>
                    <a:p>
                      <a:pPr algn="l" fontAlgn="t"/>
                      <a:r>
                        <a:rPr lang="en-US" sz="1400" u="none" strike="noStrike" dirty="0">
                          <a:effectLst/>
                        </a:rPr>
                        <a:t> </a:t>
                      </a:r>
                      <a:r>
                        <a:rPr lang="en-US" sz="1400" u="none" strike="noStrike" dirty="0" smtClean="0">
                          <a:effectLst/>
                        </a:rPr>
                        <a:t>Market</a:t>
                      </a:r>
                      <a:r>
                        <a:rPr lang="en-US" sz="1400" u="none" strike="noStrike" baseline="0" dirty="0" smtClean="0">
                          <a:effectLst/>
                        </a:rPr>
                        <a:t> or Disposition</a:t>
                      </a:r>
                      <a:endParaRPr lang="en-US" sz="1400" b="1" i="0" u="none" strike="noStrike" dirty="0">
                        <a:solidFill>
                          <a:srgbClr val="000000"/>
                        </a:solidFill>
                        <a:effectLst/>
                        <a:latin typeface="Calibri"/>
                      </a:endParaRPr>
                    </a:p>
                  </a:txBody>
                  <a:tcPr marL="8344" marR="8344" marT="8344" marB="0" anchor="ctr"/>
                </a:tc>
                <a:tc>
                  <a:txBody>
                    <a:bodyPr/>
                    <a:lstStyle/>
                    <a:p>
                      <a:pPr algn="ctr" fontAlgn="t"/>
                      <a:r>
                        <a:rPr lang="en-US" sz="1400" u="none" strike="noStrike" dirty="0">
                          <a:effectLst/>
                        </a:rPr>
                        <a:t>Thousands of Tons</a:t>
                      </a:r>
                      <a:endParaRPr lang="en-US" sz="1400" b="1" i="0" u="none" strike="noStrike" dirty="0">
                        <a:solidFill>
                          <a:srgbClr val="000000"/>
                        </a:solidFill>
                        <a:effectLst/>
                        <a:latin typeface="Calibri"/>
                      </a:endParaRPr>
                    </a:p>
                  </a:txBody>
                  <a:tcPr marL="8344" marR="8344" marT="8344" marB="0" anchor="ctr"/>
                </a:tc>
                <a:tc>
                  <a:txBody>
                    <a:bodyPr/>
                    <a:lstStyle/>
                    <a:p>
                      <a:pPr algn="ctr" fontAlgn="t"/>
                      <a:r>
                        <a:rPr lang="en-US" sz="1400" u="none" strike="noStrike" dirty="0">
                          <a:effectLst/>
                        </a:rPr>
                        <a:t>Millions of Tires</a:t>
                      </a:r>
                      <a:endParaRPr lang="en-US" sz="1400" b="1" i="0" u="none" strike="noStrike" dirty="0">
                        <a:solidFill>
                          <a:srgbClr val="000000"/>
                        </a:solidFill>
                        <a:effectLst/>
                        <a:latin typeface="Calibri"/>
                      </a:endParaRPr>
                    </a:p>
                  </a:txBody>
                  <a:tcPr marL="8344" marR="8344" marT="8344" marB="0" anchor="ctr"/>
                </a:tc>
                <a:tc>
                  <a:txBody>
                    <a:bodyPr/>
                    <a:lstStyle/>
                    <a:p>
                      <a:pPr algn="ctr" fontAlgn="t"/>
                      <a:r>
                        <a:rPr lang="en-US" sz="1400" u="none" strike="noStrike" dirty="0">
                          <a:effectLst/>
                        </a:rPr>
                        <a:t>% change </a:t>
                      </a:r>
                      <a:r>
                        <a:rPr lang="en-US" sz="1400" u="none" strike="noStrike" dirty="0" smtClean="0">
                          <a:effectLst/>
                        </a:rPr>
                        <a:t>2013-2015</a:t>
                      </a:r>
                      <a:endParaRPr lang="en-US" sz="1400" b="1" i="0" u="none" strike="noStrike" dirty="0">
                        <a:solidFill>
                          <a:srgbClr val="000000"/>
                        </a:solidFill>
                        <a:effectLst/>
                        <a:latin typeface="Calibri"/>
                      </a:endParaRPr>
                    </a:p>
                  </a:txBody>
                  <a:tcPr marL="8344" marR="8344" marT="8344" marB="0" anchor="ctr"/>
                </a:tc>
              </a:tr>
              <a:tr h="182880">
                <a:tc>
                  <a:txBody>
                    <a:bodyPr/>
                    <a:lstStyle/>
                    <a:p>
                      <a:pPr algn="l" fontAlgn="t"/>
                      <a:r>
                        <a:rPr lang="en-US" sz="1400" u="none" strike="noStrike" dirty="0">
                          <a:effectLst/>
                        </a:rPr>
                        <a:t>Tire-Derived Fuel</a:t>
                      </a:r>
                      <a:endParaRPr lang="en-US" sz="1400" b="0" i="0"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a:solidFill>
                            <a:srgbClr val="000000"/>
                          </a:solidFill>
                          <a:effectLst/>
                          <a:latin typeface="Calibri"/>
                        </a:rPr>
                        <a:t>1922.67</a:t>
                      </a:r>
                    </a:p>
                  </a:txBody>
                  <a:tcPr marL="9525" marR="9525" marT="9525" marB="0" anchor="ctr"/>
                </a:tc>
                <a:tc>
                  <a:txBody>
                    <a:bodyPr/>
                    <a:lstStyle/>
                    <a:p>
                      <a:pPr algn="r" fontAlgn="b"/>
                      <a:r>
                        <a:rPr lang="en-US" sz="1400" b="0" i="0" u="none" strike="noStrike">
                          <a:solidFill>
                            <a:srgbClr val="000000"/>
                          </a:solidFill>
                          <a:effectLst/>
                          <a:latin typeface="Calibri"/>
                        </a:rPr>
                        <a:t>117.31</a:t>
                      </a:r>
                    </a:p>
                  </a:txBody>
                  <a:tcPr marL="9525" marR="9525" marT="9525" marB="0" anchor="ctr"/>
                </a:tc>
                <a:tc>
                  <a:txBody>
                    <a:bodyPr/>
                    <a:lstStyle/>
                    <a:p>
                      <a:pPr algn="r" fontAlgn="b"/>
                      <a:r>
                        <a:rPr lang="en-US" sz="1400" b="0" i="0" u="none" strike="noStrike">
                          <a:solidFill>
                            <a:srgbClr val="000000"/>
                          </a:solidFill>
                          <a:effectLst/>
                          <a:latin typeface="Calibri"/>
                        </a:rPr>
                        <a:t>-9.3%</a:t>
                      </a:r>
                    </a:p>
                  </a:txBody>
                  <a:tcPr marL="9525" marR="9525" marT="9525" marB="0" anchor="ctr"/>
                </a:tc>
              </a:tr>
              <a:tr h="182880">
                <a:tc>
                  <a:txBody>
                    <a:bodyPr/>
                    <a:lstStyle/>
                    <a:p>
                      <a:pPr marL="0" indent="288925" algn="l" fontAlgn="t"/>
                      <a:r>
                        <a:rPr lang="en-US" sz="1400" u="none" strike="noStrike" dirty="0" smtClean="0">
                          <a:effectLst/>
                        </a:rPr>
                        <a:t>Cement Kilns</a:t>
                      </a:r>
                      <a:endParaRPr lang="en-US" sz="1400" b="0" i="1"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a:solidFill>
                            <a:srgbClr val="000000"/>
                          </a:solidFill>
                          <a:effectLst/>
                          <a:latin typeface="Calibri"/>
                        </a:rPr>
                        <a:t>753.37</a:t>
                      </a:r>
                    </a:p>
                  </a:txBody>
                  <a:tcPr marL="9525" marR="9525" marT="9525" marB="0" anchor="ctr"/>
                </a:tc>
                <a:tc>
                  <a:txBody>
                    <a:bodyPr/>
                    <a:lstStyle/>
                    <a:p>
                      <a:pPr algn="r" fontAlgn="b"/>
                      <a:r>
                        <a:rPr lang="en-US" sz="1400" b="0" i="0" u="none" strike="noStrike">
                          <a:solidFill>
                            <a:srgbClr val="000000"/>
                          </a:solidFill>
                          <a:effectLst/>
                          <a:latin typeface="Calibri"/>
                        </a:rPr>
                        <a:t>45.97</a:t>
                      </a:r>
                    </a:p>
                  </a:txBody>
                  <a:tcPr marL="9525" marR="9525" marT="9525" marB="0" anchor="ctr"/>
                </a:tc>
                <a:tc>
                  <a:txBody>
                    <a:bodyPr/>
                    <a:lstStyle/>
                    <a:p>
                      <a:pPr algn="r" fontAlgn="b"/>
                      <a:r>
                        <a:rPr lang="en-US" sz="1400" b="0" i="0" u="none" strike="noStrike">
                          <a:solidFill>
                            <a:srgbClr val="000000"/>
                          </a:solidFill>
                          <a:effectLst/>
                          <a:latin typeface="Calibri"/>
                        </a:rPr>
                        <a:t>3.8%</a:t>
                      </a:r>
                    </a:p>
                  </a:txBody>
                  <a:tcPr marL="9525" marR="9525" marT="9525" marB="0" anchor="ctr"/>
                </a:tc>
              </a:tr>
              <a:tr h="182880">
                <a:tc>
                  <a:txBody>
                    <a:bodyPr/>
                    <a:lstStyle/>
                    <a:p>
                      <a:pPr marL="0" indent="288925" algn="l" fontAlgn="t"/>
                      <a:r>
                        <a:rPr lang="en-US" sz="1400" u="none" strike="noStrike" dirty="0">
                          <a:effectLst/>
                        </a:rPr>
                        <a:t>Pulp &amp; Paper</a:t>
                      </a:r>
                      <a:endParaRPr lang="en-US" sz="1400" b="0" i="1"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a:solidFill>
                            <a:srgbClr val="000000"/>
                          </a:solidFill>
                          <a:effectLst/>
                          <a:latin typeface="Calibri"/>
                        </a:rPr>
                        <a:t>616.25</a:t>
                      </a:r>
                    </a:p>
                  </a:txBody>
                  <a:tcPr marL="9525" marR="9525" marT="9525" marB="0" anchor="ctr"/>
                </a:tc>
                <a:tc>
                  <a:txBody>
                    <a:bodyPr/>
                    <a:lstStyle/>
                    <a:p>
                      <a:pPr algn="r" fontAlgn="b"/>
                      <a:r>
                        <a:rPr lang="en-US" sz="1400" b="0" i="0" u="none" strike="noStrike">
                          <a:solidFill>
                            <a:srgbClr val="000000"/>
                          </a:solidFill>
                          <a:effectLst/>
                          <a:latin typeface="Calibri"/>
                        </a:rPr>
                        <a:t>37.60</a:t>
                      </a:r>
                    </a:p>
                  </a:txBody>
                  <a:tcPr marL="9525" marR="9525" marT="9525" marB="0" anchor="ctr"/>
                </a:tc>
                <a:tc>
                  <a:txBody>
                    <a:bodyPr/>
                    <a:lstStyle/>
                    <a:p>
                      <a:pPr algn="r" fontAlgn="b"/>
                      <a:r>
                        <a:rPr lang="en-US" sz="1400" b="0" i="0" u="none" strike="noStrike">
                          <a:solidFill>
                            <a:srgbClr val="000000"/>
                          </a:solidFill>
                          <a:effectLst/>
                          <a:latin typeface="Calibri"/>
                        </a:rPr>
                        <a:t>-14.0%</a:t>
                      </a:r>
                    </a:p>
                  </a:txBody>
                  <a:tcPr marL="9525" marR="9525" marT="9525" marB="0" anchor="ctr"/>
                </a:tc>
              </a:tr>
              <a:tr h="182880">
                <a:tc>
                  <a:txBody>
                    <a:bodyPr/>
                    <a:lstStyle/>
                    <a:p>
                      <a:pPr marL="0" indent="288925" algn="l" fontAlgn="t"/>
                      <a:r>
                        <a:rPr lang="en-US" sz="1400" u="none" strike="noStrike" dirty="0">
                          <a:effectLst/>
                        </a:rPr>
                        <a:t>Electric Utilities</a:t>
                      </a:r>
                      <a:endParaRPr lang="en-US" sz="1400" b="0" i="1"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a:solidFill>
                            <a:srgbClr val="000000"/>
                          </a:solidFill>
                          <a:effectLst/>
                          <a:latin typeface="Calibri"/>
                        </a:rPr>
                        <a:t>553.05</a:t>
                      </a:r>
                    </a:p>
                  </a:txBody>
                  <a:tcPr marL="9525" marR="9525" marT="9525" marB="0" anchor="ctr"/>
                </a:tc>
                <a:tc>
                  <a:txBody>
                    <a:bodyPr/>
                    <a:lstStyle/>
                    <a:p>
                      <a:pPr algn="r" fontAlgn="b"/>
                      <a:r>
                        <a:rPr lang="en-US" sz="1400" b="0" i="0" u="none" strike="noStrike">
                          <a:solidFill>
                            <a:srgbClr val="000000"/>
                          </a:solidFill>
                          <a:effectLst/>
                          <a:latin typeface="Calibri"/>
                        </a:rPr>
                        <a:t>33.74</a:t>
                      </a:r>
                    </a:p>
                  </a:txBody>
                  <a:tcPr marL="9525" marR="9525" marT="9525" marB="0" anchor="ctr"/>
                </a:tc>
                <a:tc>
                  <a:txBody>
                    <a:bodyPr/>
                    <a:lstStyle/>
                    <a:p>
                      <a:pPr algn="r" fontAlgn="b"/>
                      <a:r>
                        <a:rPr lang="en-US" sz="1400" b="0" i="0" u="none" strike="noStrike" dirty="0">
                          <a:solidFill>
                            <a:srgbClr val="000000"/>
                          </a:solidFill>
                          <a:effectLst/>
                          <a:latin typeface="Calibri"/>
                        </a:rPr>
                        <a:t>-4.0%</a:t>
                      </a:r>
                    </a:p>
                  </a:txBody>
                  <a:tcPr marL="9525" marR="9525" marT="9525" marB="0" anchor="ctr"/>
                </a:tc>
              </a:tr>
              <a:tr h="182880">
                <a:tc>
                  <a:txBody>
                    <a:bodyPr/>
                    <a:lstStyle/>
                    <a:p>
                      <a:pPr marL="0" indent="288925" algn="l" fontAlgn="t"/>
                      <a:r>
                        <a:rPr lang="en-US" sz="1400" u="none" strike="noStrike" dirty="0">
                          <a:effectLst/>
                        </a:rPr>
                        <a:t>Industrial Boilers</a:t>
                      </a:r>
                      <a:endParaRPr lang="en-US" sz="1400" b="0" i="1"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0.00</a:t>
                      </a:r>
                    </a:p>
                  </a:txBody>
                  <a:tcPr marL="9525" marR="9525" marT="9525" marB="0" anchor="ctr"/>
                </a:tc>
                <a:tc>
                  <a:txBody>
                    <a:bodyPr/>
                    <a:lstStyle/>
                    <a:p>
                      <a:pPr algn="r" fontAlgn="b"/>
                      <a:r>
                        <a:rPr lang="en-US" sz="1400" b="0" i="0" u="none" strike="noStrike">
                          <a:solidFill>
                            <a:srgbClr val="000000"/>
                          </a:solidFill>
                          <a:effectLst/>
                          <a:latin typeface="Calibri"/>
                        </a:rPr>
                        <a:t>0.00</a:t>
                      </a:r>
                    </a:p>
                  </a:txBody>
                  <a:tcPr marL="9525" marR="9525" marT="9525" marB="0" anchor="ctr"/>
                </a:tc>
                <a:tc>
                  <a:txBody>
                    <a:bodyPr/>
                    <a:lstStyle/>
                    <a:p>
                      <a:pPr algn="r" fontAlgn="b"/>
                      <a:r>
                        <a:rPr lang="en-US" sz="1400" b="0" i="0" u="none" strike="noStrike" dirty="0">
                          <a:solidFill>
                            <a:srgbClr val="000000"/>
                          </a:solidFill>
                          <a:effectLst/>
                          <a:latin typeface="Calibri"/>
                        </a:rPr>
                        <a:t> </a:t>
                      </a:r>
                    </a:p>
                  </a:txBody>
                  <a:tcPr marL="9525" marR="9525" marT="9525" marB="0" anchor="ctr"/>
                </a:tc>
              </a:tr>
              <a:tr h="182880">
                <a:tc>
                  <a:txBody>
                    <a:bodyPr/>
                    <a:lstStyle/>
                    <a:p>
                      <a:pPr marL="0" indent="288925" algn="l" fontAlgn="t"/>
                      <a:r>
                        <a:rPr lang="en-US" sz="1400" u="none" strike="noStrike" dirty="0">
                          <a:effectLst/>
                        </a:rPr>
                        <a:t>Dedicated Tires-to-Energy</a:t>
                      </a:r>
                      <a:endParaRPr lang="en-US" sz="1400" b="0" i="1"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0.00</a:t>
                      </a:r>
                    </a:p>
                  </a:txBody>
                  <a:tcPr marL="9525" marR="9525" marT="9525" marB="0" anchor="ctr"/>
                </a:tc>
                <a:tc>
                  <a:txBody>
                    <a:bodyPr/>
                    <a:lstStyle/>
                    <a:p>
                      <a:pPr algn="r" fontAlgn="b"/>
                      <a:r>
                        <a:rPr lang="en-US" sz="1400" b="0" i="0" u="none" strike="noStrike">
                          <a:solidFill>
                            <a:srgbClr val="000000"/>
                          </a:solidFill>
                          <a:effectLst/>
                          <a:latin typeface="Calibri"/>
                        </a:rPr>
                        <a:t>0.00</a:t>
                      </a:r>
                    </a:p>
                  </a:txBody>
                  <a:tcPr marL="9525" marR="9525" marT="9525" marB="0" anchor="ctr"/>
                </a:tc>
                <a:tc>
                  <a:txBody>
                    <a:bodyPr/>
                    <a:lstStyle/>
                    <a:p>
                      <a:pPr algn="r" fontAlgn="b"/>
                      <a:r>
                        <a:rPr lang="en-US" sz="1400" b="0" i="0" u="none" strike="noStrike" dirty="0">
                          <a:solidFill>
                            <a:srgbClr val="000000"/>
                          </a:solidFill>
                          <a:effectLst/>
                          <a:latin typeface="Calibri"/>
                        </a:rPr>
                        <a:t>-100.0%</a:t>
                      </a:r>
                    </a:p>
                  </a:txBody>
                  <a:tcPr marL="9525" marR="9525" marT="9525" marB="0" anchor="ctr"/>
                </a:tc>
              </a:tr>
              <a:tr h="182880">
                <a:tc>
                  <a:txBody>
                    <a:bodyPr/>
                    <a:lstStyle/>
                    <a:p>
                      <a:pPr algn="l" fontAlgn="t"/>
                      <a:r>
                        <a:rPr lang="en-US" sz="1400" u="none" strike="noStrike" dirty="0">
                          <a:effectLst/>
                        </a:rPr>
                        <a:t>Ground Rubber</a:t>
                      </a:r>
                      <a:endParaRPr lang="en-US" sz="1400" b="0" i="0"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1020.75</a:t>
                      </a:r>
                    </a:p>
                  </a:txBody>
                  <a:tcPr marL="9525" marR="9525" marT="9525" marB="0" anchor="ctr"/>
                </a:tc>
                <a:tc>
                  <a:txBody>
                    <a:bodyPr/>
                    <a:lstStyle/>
                    <a:p>
                      <a:pPr algn="r" fontAlgn="b"/>
                      <a:r>
                        <a:rPr lang="en-US" sz="1400" b="0" i="0" u="none" strike="noStrike">
                          <a:solidFill>
                            <a:srgbClr val="000000"/>
                          </a:solidFill>
                          <a:effectLst/>
                          <a:latin typeface="Calibri"/>
                        </a:rPr>
                        <a:t>62.28</a:t>
                      </a:r>
                    </a:p>
                  </a:txBody>
                  <a:tcPr marL="9525" marR="9525" marT="9525" marB="0" anchor="ctr"/>
                </a:tc>
                <a:tc>
                  <a:txBody>
                    <a:bodyPr/>
                    <a:lstStyle/>
                    <a:p>
                      <a:pPr algn="r" fontAlgn="b"/>
                      <a:r>
                        <a:rPr lang="en-US" sz="1400" b="0" i="0" u="none" strike="noStrike">
                          <a:solidFill>
                            <a:srgbClr val="000000"/>
                          </a:solidFill>
                          <a:effectLst/>
                          <a:latin typeface="Calibri"/>
                        </a:rPr>
                        <a:t>4.7%</a:t>
                      </a:r>
                    </a:p>
                  </a:txBody>
                  <a:tcPr marL="9525" marR="9525" marT="9525" marB="0" anchor="ctr"/>
                </a:tc>
              </a:tr>
              <a:tr h="182880">
                <a:tc>
                  <a:txBody>
                    <a:bodyPr/>
                    <a:lstStyle/>
                    <a:p>
                      <a:pPr algn="l" fontAlgn="t"/>
                      <a:r>
                        <a:rPr lang="en-US" sz="1400" u="none" strike="noStrike">
                          <a:effectLst/>
                        </a:rPr>
                        <a:t>Civil Engineering</a:t>
                      </a:r>
                      <a:endParaRPr lang="en-US" sz="1400" b="0" i="0" u="none" strike="noStrike">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274.92</a:t>
                      </a:r>
                    </a:p>
                  </a:txBody>
                  <a:tcPr marL="9525" marR="9525" marT="9525" marB="0" anchor="ctr"/>
                </a:tc>
                <a:tc>
                  <a:txBody>
                    <a:bodyPr/>
                    <a:lstStyle/>
                    <a:p>
                      <a:pPr algn="r" fontAlgn="b"/>
                      <a:r>
                        <a:rPr lang="en-US" sz="1400" b="0" i="0" u="none" strike="noStrike" dirty="0">
                          <a:solidFill>
                            <a:srgbClr val="000000"/>
                          </a:solidFill>
                          <a:effectLst/>
                          <a:latin typeface="Calibri"/>
                        </a:rPr>
                        <a:t>16.77</a:t>
                      </a:r>
                    </a:p>
                  </a:txBody>
                  <a:tcPr marL="9525" marR="9525" marT="9525" marB="0" anchor="ctr"/>
                </a:tc>
                <a:tc>
                  <a:txBody>
                    <a:bodyPr/>
                    <a:lstStyle/>
                    <a:p>
                      <a:pPr algn="r" fontAlgn="b"/>
                      <a:r>
                        <a:rPr lang="en-US" sz="1400" b="0" i="0" u="none" strike="noStrike">
                          <a:solidFill>
                            <a:srgbClr val="000000"/>
                          </a:solidFill>
                          <a:effectLst/>
                          <a:latin typeface="Calibri"/>
                        </a:rPr>
                        <a:t>59.8%</a:t>
                      </a:r>
                    </a:p>
                  </a:txBody>
                  <a:tcPr marL="9525" marR="9525" marT="9525" marB="0" anchor="ctr"/>
                </a:tc>
              </a:tr>
              <a:tr h="182880">
                <a:tc>
                  <a:txBody>
                    <a:bodyPr/>
                    <a:lstStyle/>
                    <a:p>
                      <a:pPr algn="l" fontAlgn="t"/>
                      <a:r>
                        <a:rPr lang="en-US" sz="1400" u="none" strike="noStrike">
                          <a:effectLst/>
                        </a:rPr>
                        <a:t>Exported</a:t>
                      </a:r>
                      <a:endParaRPr lang="en-US" sz="1400" b="0" i="0" u="none" strike="noStrike">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102.07</a:t>
                      </a:r>
                    </a:p>
                  </a:txBody>
                  <a:tcPr marL="9525" marR="9525" marT="9525" marB="0" anchor="ctr"/>
                </a:tc>
                <a:tc>
                  <a:txBody>
                    <a:bodyPr/>
                    <a:lstStyle/>
                    <a:p>
                      <a:pPr algn="r" fontAlgn="b"/>
                      <a:r>
                        <a:rPr lang="en-US" sz="1400" b="0" i="0" u="none" strike="noStrike" dirty="0">
                          <a:solidFill>
                            <a:srgbClr val="000000"/>
                          </a:solidFill>
                          <a:effectLst/>
                          <a:latin typeface="Calibri"/>
                        </a:rPr>
                        <a:t>6.23</a:t>
                      </a:r>
                    </a:p>
                  </a:txBody>
                  <a:tcPr marL="9525" marR="9525" marT="9525" marB="0" anchor="ctr"/>
                </a:tc>
                <a:tc>
                  <a:txBody>
                    <a:bodyPr/>
                    <a:lstStyle/>
                    <a:p>
                      <a:pPr algn="r" fontAlgn="b"/>
                      <a:r>
                        <a:rPr lang="en-US" sz="1400" b="0" i="0" u="none" strike="noStrike">
                          <a:solidFill>
                            <a:srgbClr val="000000"/>
                          </a:solidFill>
                          <a:effectLst/>
                          <a:latin typeface="Calibri"/>
                        </a:rPr>
                        <a:t>-58.5%</a:t>
                      </a:r>
                    </a:p>
                  </a:txBody>
                  <a:tcPr marL="9525" marR="9525" marT="9525" marB="0" anchor="ctr"/>
                </a:tc>
              </a:tr>
              <a:tr h="182880">
                <a:tc>
                  <a:txBody>
                    <a:bodyPr/>
                    <a:lstStyle/>
                    <a:p>
                      <a:pPr algn="l" fontAlgn="t"/>
                      <a:r>
                        <a:rPr lang="en-US" sz="1400" u="none" strike="noStrike">
                          <a:effectLst/>
                        </a:rPr>
                        <a:t>Electric Arc Furnace</a:t>
                      </a:r>
                      <a:endParaRPr lang="en-US" sz="1400" b="0" i="0" u="none" strike="noStrike">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26.00</a:t>
                      </a:r>
                    </a:p>
                  </a:txBody>
                  <a:tcPr marL="9525" marR="9525" marT="9525" marB="0" anchor="ctr"/>
                </a:tc>
                <a:tc>
                  <a:txBody>
                    <a:bodyPr/>
                    <a:lstStyle/>
                    <a:p>
                      <a:pPr algn="r" fontAlgn="b"/>
                      <a:r>
                        <a:rPr lang="en-US" sz="1400" b="0" i="0" u="none" strike="noStrike" dirty="0">
                          <a:solidFill>
                            <a:srgbClr val="000000"/>
                          </a:solidFill>
                          <a:effectLst/>
                          <a:latin typeface="Calibri"/>
                        </a:rPr>
                        <a:t>1.59</a:t>
                      </a:r>
                    </a:p>
                  </a:txBody>
                  <a:tcPr marL="9525" marR="9525" marT="9525" marB="0" anchor="ctr"/>
                </a:tc>
                <a:tc>
                  <a:txBody>
                    <a:bodyPr/>
                    <a:lstStyle/>
                    <a:p>
                      <a:pPr algn="r" fontAlgn="b"/>
                      <a:r>
                        <a:rPr lang="en-US" sz="1400" b="0" i="0" u="none" strike="noStrike">
                          <a:solidFill>
                            <a:srgbClr val="000000"/>
                          </a:solidFill>
                          <a:effectLst/>
                          <a:latin typeface="Calibri"/>
                        </a:rPr>
                        <a:t>-60.3%</a:t>
                      </a:r>
                    </a:p>
                  </a:txBody>
                  <a:tcPr marL="9525" marR="9525" marT="9525" marB="0" anchor="ctr"/>
                </a:tc>
              </a:tr>
              <a:tr h="182880">
                <a:tc>
                  <a:txBody>
                    <a:bodyPr/>
                    <a:lstStyle/>
                    <a:p>
                      <a:pPr algn="l" fontAlgn="t"/>
                      <a:r>
                        <a:rPr lang="en-US" sz="1400" u="none" strike="noStrike" dirty="0">
                          <a:effectLst/>
                        </a:rPr>
                        <a:t>Reclamation Projects</a:t>
                      </a:r>
                      <a:endParaRPr lang="en-US" sz="1400" b="0" i="0"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52.54</a:t>
                      </a:r>
                    </a:p>
                  </a:txBody>
                  <a:tcPr marL="9525" marR="9525" marT="9525" marB="0" anchor="ctr"/>
                </a:tc>
                <a:tc>
                  <a:txBody>
                    <a:bodyPr/>
                    <a:lstStyle/>
                    <a:p>
                      <a:pPr algn="r" fontAlgn="b"/>
                      <a:r>
                        <a:rPr lang="en-US" sz="1400" b="0" i="0" u="none" strike="noStrike" dirty="0">
                          <a:solidFill>
                            <a:srgbClr val="000000"/>
                          </a:solidFill>
                          <a:effectLst/>
                          <a:latin typeface="Calibri"/>
                        </a:rPr>
                        <a:t>3.21</a:t>
                      </a:r>
                    </a:p>
                  </a:txBody>
                  <a:tcPr marL="9525" marR="9525" marT="9525" marB="0" anchor="ctr"/>
                </a:tc>
                <a:tc>
                  <a:txBody>
                    <a:bodyPr/>
                    <a:lstStyle/>
                    <a:p>
                      <a:pPr algn="r" fontAlgn="b"/>
                      <a:r>
                        <a:rPr lang="en-US" sz="1400" b="0" i="0" u="none" strike="noStrike">
                          <a:solidFill>
                            <a:srgbClr val="000000"/>
                          </a:solidFill>
                          <a:effectLst/>
                          <a:latin typeface="Calibri"/>
                        </a:rPr>
                        <a:t>6.9%</a:t>
                      </a:r>
                    </a:p>
                  </a:txBody>
                  <a:tcPr marL="9525" marR="9525" marT="9525" marB="0" anchor="ctr"/>
                </a:tc>
              </a:tr>
              <a:tr h="182880">
                <a:tc>
                  <a:txBody>
                    <a:bodyPr/>
                    <a:lstStyle/>
                    <a:p>
                      <a:pPr algn="l" fontAlgn="t"/>
                      <a:r>
                        <a:rPr lang="en-US" sz="1400" u="none" strike="noStrike">
                          <a:effectLst/>
                        </a:rPr>
                        <a:t>Agricultural</a:t>
                      </a:r>
                      <a:endParaRPr lang="en-US" sz="1400" b="0" i="0" u="none" strike="noStrike">
                        <a:solidFill>
                          <a:srgbClr val="000000"/>
                        </a:solidFill>
                        <a:effectLst/>
                        <a:latin typeface="Calibri"/>
                      </a:endParaRPr>
                    </a:p>
                  </a:txBody>
                  <a:tcPr marL="8344" marR="8344" marT="8344" marB="0" anchor="ctr"/>
                </a:tc>
                <a:tc>
                  <a:txBody>
                    <a:bodyPr/>
                    <a:lstStyle/>
                    <a:p>
                      <a:pPr algn="r" fontAlgn="t"/>
                      <a:r>
                        <a:rPr lang="en-US" sz="1400" b="0" i="0" u="none" strike="noStrike" dirty="0">
                          <a:solidFill>
                            <a:srgbClr val="000000"/>
                          </a:solidFill>
                          <a:effectLst/>
                          <a:latin typeface="Calibri"/>
                        </a:rPr>
                        <a:t>7.10</a:t>
                      </a:r>
                    </a:p>
                  </a:txBody>
                  <a:tcPr marL="9525" marR="9525" marT="9525" marB="0" anchor="ctr"/>
                </a:tc>
                <a:tc>
                  <a:txBody>
                    <a:bodyPr/>
                    <a:lstStyle/>
                    <a:p>
                      <a:pPr algn="r" fontAlgn="b"/>
                      <a:r>
                        <a:rPr lang="en-US" sz="1400" b="0" i="0" u="none" strike="noStrike" dirty="0">
                          <a:solidFill>
                            <a:srgbClr val="000000"/>
                          </a:solidFill>
                          <a:effectLst/>
                          <a:latin typeface="Calibri"/>
                        </a:rPr>
                        <a:t>0.43</a:t>
                      </a:r>
                    </a:p>
                  </a:txBody>
                  <a:tcPr marL="9525" marR="9525" marT="9525" marB="0" anchor="ctr"/>
                </a:tc>
                <a:tc>
                  <a:txBody>
                    <a:bodyPr/>
                    <a:lstStyle/>
                    <a:p>
                      <a:pPr algn="r" fontAlgn="b"/>
                      <a:r>
                        <a:rPr lang="en-US" sz="1400" b="0" i="0" u="none" strike="noStrike">
                          <a:solidFill>
                            <a:srgbClr val="000000"/>
                          </a:solidFill>
                          <a:effectLst/>
                          <a:latin typeface="Calibri"/>
                        </a:rPr>
                        <a:t>0.0%</a:t>
                      </a:r>
                    </a:p>
                  </a:txBody>
                  <a:tcPr marL="9525" marR="9525" marT="9525" marB="0" anchor="ctr"/>
                </a:tc>
              </a:tr>
              <a:tr h="182880">
                <a:tc>
                  <a:txBody>
                    <a:bodyPr/>
                    <a:lstStyle/>
                    <a:p>
                      <a:pPr algn="l" fontAlgn="t"/>
                      <a:r>
                        <a:rPr lang="en-US" sz="1400" u="none" strike="noStrike" dirty="0">
                          <a:effectLst/>
                        </a:rPr>
                        <a:t>Baled Tires/market</a:t>
                      </a:r>
                      <a:endParaRPr lang="en-US" sz="1400" b="0" i="0"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9.19</a:t>
                      </a:r>
                    </a:p>
                  </a:txBody>
                  <a:tcPr marL="9525" marR="9525" marT="9525" marB="0" anchor="ctr"/>
                </a:tc>
                <a:tc>
                  <a:txBody>
                    <a:bodyPr/>
                    <a:lstStyle/>
                    <a:p>
                      <a:pPr algn="r" fontAlgn="b"/>
                      <a:r>
                        <a:rPr lang="en-US" sz="1400" b="0" i="0" u="none" strike="noStrike" dirty="0">
                          <a:solidFill>
                            <a:srgbClr val="000000"/>
                          </a:solidFill>
                          <a:effectLst/>
                          <a:latin typeface="Calibri"/>
                        </a:rPr>
                        <a:t>0.56</a:t>
                      </a:r>
                    </a:p>
                  </a:txBody>
                  <a:tcPr marL="9525" marR="9525" marT="9525" marB="0" anchor="ctr"/>
                </a:tc>
                <a:tc>
                  <a:txBody>
                    <a:bodyPr/>
                    <a:lstStyle/>
                    <a:p>
                      <a:pPr algn="r" fontAlgn="b"/>
                      <a:r>
                        <a:rPr lang="en-US" sz="1400" b="0" i="0" u="none" strike="noStrike" dirty="0">
                          <a:solidFill>
                            <a:srgbClr val="000000"/>
                          </a:solidFill>
                          <a:effectLst/>
                          <a:latin typeface="Calibri"/>
                        </a:rPr>
                        <a:t>-69.4%</a:t>
                      </a:r>
                    </a:p>
                  </a:txBody>
                  <a:tcPr marL="9525" marR="9525" marT="9525" marB="0" anchor="ctr"/>
                </a:tc>
              </a:tr>
              <a:tr h="182880">
                <a:tc>
                  <a:txBody>
                    <a:bodyPr/>
                    <a:lstStyle/>
                    <a:p>
                      <a:pPr algn="l" fontAlgn="t"/>
                      <a:r>
                        <a:rPr lang="en-US" sz="1400" u="none" strike="noStrike">
                          <a:effectLst/>
                        </a:rPr>
                        <a:t>Punched/ Stamped</a:t>
                      </a:r>
                      <a:endParaRPr lang="en-US" sz="1400" b="0" i="0" u="none" strike="noStrike">
                        <a:solidFill>
                          <a:srgbClr val="000000"/>
                        </a:solidFill>
                        <a:effectLst/>
                        <a:latin typeface="Calibri"/>
                      </a:endParaRPr>
                    </a:p>
                  </a:txBody>
                  <a:tcPr marL="8344" marR="8344" marT="8344" marB="0" anchor="ctr"/>
                </a:tc>
                <a:tc>
                  <a:txBody>
                    <a:bodyPr/>
                    <a:lstStyle/>
                    <a:p>
                      <a:pPr algn="r" fontAlgn="t"/>
                      <a:r>
                        <a:rPr lang="en-US" sz="1400" b="0" i="0" u="none" strike="noStrike" dirty="0">
                          <a:solidFill>
                            <a:srgbClr val="000000"/>
                          </a:solidFill>
                          <a:effectLst/>
                          <a:latin typeface="Calibri"/>
                        </a:rPr>
                        <a:t>41.20</a:t>
                      </a:r>
                    </a:p>
                  </a:txBody>
                  <a:tcPr marL="9525" marR="9525" marT="9525" marB="0" anchor="ctr"/>
                </a:tc>
                <a:tc>
                  <a:txBody>
                    <a:bodyPr/>
                    <a:lstStyle/>
                    <a:p>
                      <a:pPr algn="r" fontAlgn="b"/>
                      <a:r>
                        <a:rPr lang="en-US" sz="1400" b="0" i="0" u="none" strike="noStrike">
                          <a:solidFill>
                            <a:srgbClr val="000000"/>
                          </a:solidFill>
                          <a:effectLst/>
                          <a:latin typeface="Calibri"/>
                        </a:rPr>
                        <a:t>2.51</a:t>
                      </a:r>
                    </a:p>
                  </a:txBody>
                  <a:tcPr marL="9525" marR="9525" marT="9525" marB="0" anchor="ctr"/>
                </a:tc>
                <a:tc>
                  <a:txBody>
                    <a:bodyPr/>
                    <a:lstStyle/>
                    <a:p>
                      <a:pPr algn="r" fontAlgn="b"/>
                      <a:r>
                        <a:rPr lang="en-US" sz="1400" b="0" i="0" u="none" strike="noStrike" dirty="0">
                          <a:solidFill>
                            <a:srgbClr val="000000"/>
                          </a:solidFill>
                          <a:effectLst/>
                          <a:latin typeface="Calibri"/>
                        </a:rPr>
                        <a:t>2068.4%</a:t>
                      </a:r>
                    </a:p>
                  </a:txBody>
                  <a:tcPr marL="9525" marR="9525" marT="9525" marB="0" anchor="ctr"/>
                </a:tc>
              </a:tr>
              <a:tr h="182880">
                <a:tc>
                  <a:txBody>
                    <a:bodyPr/>
                    <a:lstStyle/>
                    <a:p>
                      <a:pPr algn="l" fontAlgn="t"/>
                      <a:r>
                        <a:rPr lang="en-US" sz="1400" b="0" i="0" u="none" strike="noStrike" dirty="0" smtClean="0">
                          <a:solidFill>
                            <a:srgbClr val="000000"/>
                          </a:solidFill>
                          <a:effectLst/>
                          <a:latin typeface="Calibri"/>
                        </a:rPr>
                        <a:t>Other</a:t>
                      </a:r>
                      <a:endParaRPr lang="en-US" sz="1400" b="0" i="0" u="none" strike="noStrike" dirty="0">
                        <a:solidFill>
                          <a:srgbClr val="000000"/>
                        </a:solidFill>
                        <a:effectLst/>
                        <a:latin typeface="Calibri"/>
                      </a:endParaRPr>
                    </a:p>
                  </a:txBody>
                  <a:tcPr marL="8344" marR="8344" marT="8344" marB="0" anchor="ctr"/>
                </a:tc>
                <a:tc>
                  <a:txBody>
                    <a:bodyPr/>
                    <a:lstStyle/>
                    <a:p>
                      <a:pPr algn="r" fontAlgn="t"/>
                      <a:r>
                        <a:rPr lang="en-US" sz="1400" b="0" i="0" u="none" strike="noStrike">
                          <a:solidFill>
                            <a:srgbClr val="000000"/>
                          </a:solidFill>
                          <a:effectLst/>
                          <a:latin typeface="Calibri"/>
                        </a:rPr>
                        <a:t>94.86</a:t>
                      </a:r>
                    </a:p>
                  </a:txBody>
                  <a:tcPr marL="9525" marR="9525" marT="9525" marB="0" anchor="ctr"/>
                </a:tc>
                <a:tc>
                  <a:txBody>
                    <a:bodyPr/>
                    <a:lstStyle/>
                    <a:p>
                      <a:pPr algn="r" fontAlgn="b"/>
                      <a:r>
                        <a:rPr lang="en-US" sz="1400" b="0" i="0" u="none" strike="noStrike" dirty="0">
                          <a:solidFill>
                            <a:srgbClr val="000000"/>
                          </a:solidFill>
                          <a:effectLst/>
                          <a:latin typeface="Calibri"/>
                        </a:rPr>
                        <a:t>5.79</a:t>
                      </a:r>
                    </a:p>
                  </a:txBody>
                  <a:tcPr marL="9525" marR="9525" marT="9525" marB="0" anchor="ctr"/>
                </a:tc>
                <a:tc>
                  <a:txBody>
                    <a:bodyPr/>
                    <a:lstStyle/>
                    <a:p>
                      <a:pPr algn="r" fontAlgn="b"/>
                      <a:r>
                        <a:rPr lang="en-US" sz="1400" b="0" i="0" u="none" strike="noStrike" dirty="0">
                          <a:solidFill>
                            <a:srgbClr val="000000"/>
                          </a:solidFill>
                          <a:effectLst/>
                          <a:latin typeface="Calibri"/>
                        </a:rPr>
                        <a:t> </a:t>
                      </a:r>
                    </a:p>
                  </a:txBody>
                  <a:tcPr marL="9525" marR="9525" marT="9525" marB="0" anchor="ctr"/>
                </a:tc>
              </a:tr>
              <a:tr h="182880">
                <a:tc>
                  <a:txBody>
                    <a:bodyPr/>
                    <a:lstStyle/>
                    <a:p>
                      <a:pPr algn="l" fontAlgn="t"/>
                      <a:r>
                        <a:rPr lang="en-US" sz="1400" u="none" strike="noStrike" dirty="0">
                          <a:effectLst/>
                        </a:rPr>
                        <a:t>Total to Market</a:t>
                      </a:r>
                      <a:endParaRPr lang="en-US" sz="1400" b="1" i="0" u="none" strike="noStrike" dirty="0">
                        <a:solidFill>
                          <a:srgbClr val="000000"/>
                        </a:solidFill>
                        <a:effectLst/>
                        <a:latin typeface="Calibri"/>
                      </a:endParaRPr>
                    </a:p>
                  </a:txBody>
                  <a:tcPr marL="8344" marR="8344" marT="8344" marB="0" anchor="ctr"/>
                </a:tc>
                <a:tc>
                  <a:txBody>
                    <a:bodyPr/>
                    <a:lstStyle/>
                    <a:p>
                      <a:pPr algn="r" fontAlgn="t"/>
                      <a:r>
                        <a:rPr lang="en-US" sz="1400" b="0" i="0" u="none" strike="noStrike" dirty="0" smtClean="0">
                          <a:solidFill>
                            <a:srgbClr val="000000"/>
                          </a:solidFill>
                          <a:effectLst/>
                          <a:latin typeface="Calibri"/>
                        </a:rPr>
                        <a:t>3551.30</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b="0" i="0" u="none" strike="noStrike" dirty="0">
                          <a:solidFill>
                            <a:srgbClr val="000000"/>
                          </a:solidFill>
                          <a:effectLst/>
                          <a:latin typeface="Calibri"/>
                        </a:rPr>
                        <a:t>216.69</a:t>
                      </a:r>
                    </a:p>
                  </a:txBody>
                  <a:tcPr marL="9525" marR="9525" marT="9525" marB="0" anchor="ctr"/>
                </a:tc>
                <a:tc>
                  <a:txBody>
                    <a:bodyPr/>
                    <a:lstStyle/>
                    <a:p>
                      <a:pPr algn="r" fontAlgn="b"/>
                      <a:r>
                        <a:rPr lang="en-US" sz="1400" b="0" i="0" u="none" strike="noStrike" dirty="0">
                          <a:solidFill>
                            <a:srgbClr val="000000"/>
                          </a:solidFill>
                          <a:effectLst/>
                          <a:latin typeface="Calibri"/>
                        </a:rPr>
                        <a:t>-3.2%</a:t>
                      </a:r>
                    </a:p>
                  </a:txBody>
                  <a:tcPr marL="9525" marR="9525" marT="9525" marB="0" anchor="ctr"/>
                </a:tc>
              </a:tr>
              <a:tr h="182880">
                <a:tc>
                  <a:txBody>
                    <a:bodyPr/>
                    <a:lstStyle/>
                    <a:p>
                      <a:pPr algn="l" fontAlgn="t"/>
                      <a:r>
                        <a:rPr lang="en-US" sz="1400" u="none" strike="noStrike" dirty="0">
                          <a:effectLst/>
                        </a:rPr>
                        <a:t>Generated</a:t>
                      </a:r>
                      <a:endParaRPr lang="en-US" sz="1400" b="0" i="0" u="none" strike="noStrike" dirty="0">
                        <a:solidFill>
                          <a:srgbClr val="000000"/>
                        </a:solidFill>
                        <a:effectLst/>
                        <a:latin typeface="Calibri"/>
                      </a:endParaRPr>
                    </a:p>
                  </a:txBody>
                  <a:tcPr marL="8344" marR="8344" marT="8344" marB="0" anchor="ctr"/>
                </a:tc>
                <a:tc>
                  <a:txBody>
                    <a:bodyPr/>
                    <a:lstStyle/>
                    <a:p>
                      <a:pPr algn="r" fontAlgn="b"/>
                      <a:r>
                        <a:rPr lang="en-US" sz="1400" b="0" i="0" u="none" strike="noStrike" dirty="0">
                          <a:solidFill>
                            <a:srgbClr val="000000"/>
                          </a:solidFill>
                          <a:effectLst/>
                          <a:latin typeface="Calibri"/>
                        </a:rPr>
                        <a:t>4038.80</a:t>
                      </a:r>
                    </a:p>
                  </a:txBody>
                  <a:tcPr marL="9525" marR="9525" marT="9525" marB="0" anchor="ctr"/>
                </a:tc>
                <a:tc>
                  <a:txBody>
                    <a:bodyPr/>
                    <a:lstStyle/>
                    <a:p>
                      <a:pPr algn="r" fontAlgn="b"/>
                      <a:r>
                        <a:rPr lang="en-US" sz="1400" b="0" i="0" u="none" strike="noStrike" dirty="0">
                          <a:solidFill>
                            <a:srgbClr val="000000"/>
                          </a:solidFill>
                          <a:effectLst/>
                          <a:latin typeface="Calibri"/>
                        </a:rPr>
                        <a:t>246.43</a:t>
                      </a:r>
                    </a:p>
                  </a:txBody>
                  <a:tcPr marL="9525" marR="9525" marT="9525" marB="0" anchor="ctr"/>
                </a:tc>
                <a:tc>
                  <a:txBody>
                    <a:bodyPr/>
                    <a:lstStyle/>
                    <a:p>
                      <a:pPr algn="r" fontAlgn="b"/>
                      <a:r>
                        <a:rPr lang="en-US" sz="1400" b="0" i="0" u="none" strike="noStrike" dirty="0">
                          <a:solidFill>
                            <a:srgbClr val="000000"/>
                          </a:solidFill>
                          <a:effectLst/>
                          <a:latin typeface="Calibri"/>
                        </a:rPr>
                        <a:t>5.6%</a:t>
                      </a:r>
                    </a:p>
                  </a:txBody>
                  <a:tcPr marL="9525" marR="9525" marT="9525" marB="0" anchor="ctr"/>
                </a:tc>
              </a:tr>
              <a:tr h="182880">
                <a:tc>
                  <a:txBody>
                    <a:bodyPr/>
                    <a:lstStyle/>
                    <a:p>
                      <a:pPr algn="l" fontAlgn="t"/>
                      <a:r>
                        <a:rPr lang="en-US" sz="1400" u="none" strike="noStrike" dirty="0">
                          <a:effectLst/>
                        </a:rPr>
                        <a:t>% to Market/Utilized</a:t>
                      </a:r>
                      <a:endParaRPr lang="en-US" sz="1400" b="1" i="0" u="none" strike="noStrike" dirty="0">
                        <a:solidFill>
                          <a:srgbClr val="000000"/>
                        </a:solidFill>
                        <a:effectLst/>
                        <a:latin typeface="Calibri"/>
                      </a:endParaRPr>
                    </a:p>
                  </a:txBody>
                  <a:tcPr marL="8344" marR="8344" marT="8344" marB="0" anchor="ctr"/>
                </a:tc>
                <a:tc>
                  <a:txBody>
                    <a:bodyPr/>
                    <a:lstStyle/>
                    <a:p>
                      <a:pPr algn="r" fontAlgn="t"/>
                      <a:r>
                        <a:rPr lang="en-US" sz="1400" b="0" i="0" u="none" strike="noStrike">
                          <a:solidFill>
                            <a:srgbClr val="000000"/>
                          </a:solidFill>
                          <a:effectLst/>
                          <a:latin typeface="Calibri"/>
                        </a:rPr>
                        <a:t>87.9%</a:t>
                      </a:r>
                    </a:p>
                  </a:txBody>
                  <a:tcPr marL="9525" marR="9525" marT="9525" marB="0" anchor="ctr"/>
                </a:tc>
                <a:tc>
                  <a:txBody>
                    <a:bodyPr/>
                    <a:lstStyle/>
                    <a:p>
                      <a:pPr algn="r" fontAlgn="t"/>
                      <a:r>
                        <a:rPr lang="en-US" sz="1400" b="0" i="0" u="none" strike="noStrike" dirty="0">
                          <a:solidFill>
                            <a:srgbClr val="000000"/>
                          </a:solidFill>
                          <a:effectLst/>
                          <a:latin typeface="Calibri"/>
                        </a:rPr>
                        <a:t>87.9%</a:t>
                      </a:r>
                    </a:p>
                  </a:txBody>
                  <a:tcPr marL="9525" marR="9525" marT="9525" marB="0" anchor="ctr"/>
                </a:tc>
                <a:tc>
                  <a:txBody>
                    <a:bodyPr/>
                    <a:lstStyle/>
                    <a:p>
                      <a:pPr algn="r" fontAlgn="b"/>
                      <a:r>
                        <a:rPr lang="en-US" sz="1400" b="0" i="0" u="none" strike="noStrike" dirty="0">
                          <a:solidFill>
                            <a:srgbClr val="000000"/>
                          </a:solidFill>
                          <a:effectLst/>
                          <a:latin typeface="Calibri"/>
                        </a:rPr>
                        <a:t>N/A</a:t>
                      </a:r>
                    </a:p>
                  </a:txBody>
                  <a:tcPr marL="9525" marR="9525" marT="9525" marB="0" anchor="ctr"/>
                </a:tc>
              </a:tr>
              <a:tr h="182880">
                <a:tc>
                  <a:txBody>
                    <a:bodyPr/>
                    <a:lstStyle/>
                    <a:p>
                      <a:pPr algn="l" fontAlgn="t"/>
                      <a:r>
                        <a:rPr lang="en-US" sz="1400" u="none" strike="noStrike">
                          <a:effectLst/>
                        </a:rPr>
                        <a:t>Land Disposed</a:t>
                      </a:r>
                      <a:endParaRPr lang="en-US" sz="1400" b="0" i="0" u="none" strike="noStrike">
                        <a:solidFill>
                          <a:srgbClr val="000000"/>
                        </a:solidFill>
                        <a:effectLst/>
                        <a:latin typeface="Calibri"/>
                      </a:endParaRPr>
                    </a:p>
                  </a:txBody>
                  <a:tcPr marL="8344" marR="8344" marT="8344" marB="0" anchor="ctr"/>
                </a:tc>
                <a:tc>
                  <a:txBody>
                    <a:bodyPr/>
                    <a:lstStyle/>
                    <a:p>
                      <a:pPr algn="r" fontAlgn="b"/>
                      <a:r>
                        <a:rPr lang="en-US" sz="1400" b="0" i="0" u="none" strike="noStrike">
                          <a:solidFill>
                            <a:srgbClr val="000000"/>
                          </a:solidFill>
                          <a:effectLst/>
                          <a:latin typeface="Calibri"/>
                        </a:rPr>
                        <a:t>451.40</a:t>
                      </a:r>
                    </a:p>
                  </a:txBody>
                  <a:tcPr marL="9525" marR="9525" marT="9525" marB="0" anchor="ctr"/>
                </a:tc>
                <a:tc>
                  <a:txBody>
                    <a:bodyPr/>
                    <a:lstStyle/>
                    <a:p>
                      <a:pPr algn="r" fontAlgn="b"/>
                      <a:r>
                        <a:rPr lang="en-US" sz="1400" b="0" i="0" u="none" strike="noStrike">
                          <a:solidFill>
                            <a:srgbClr val="000000"/>
                          </a:solidFill>
                          <a:effectLst/>
                          <a:latin typeface="Calibri"/>
                        </a:rPr>
                        <a:t>27.54</a:t>
                      </a:r>
                    </a:p>
                  </a:txBody>
                  <a:tcPr marL="9525" marR="9525" marT="9525" marB="0" anchor="ctr"/>
                </a:tc>
                <a:tc>
                  <a:txBody>
                    <a:bodyPr/>
                    <a:lstStyle/>
                    <a:p>
                      <a:pPr algn="r" fontAlgn="b"/>
                      <a:r>
                        <a:rPr lang="en-US" sz="1400" b="0" i="0" u="none" strike="noStrike" dirty="0">
                          <a:solidFill>
                            <a:srgbClr val="000000"/>
                          </a:solidFill>
                          <a:effectLst/>
                          <a:latin typeface="Calibri"/>
                        </a:rPr>
                        <a:t>37.7%</a:t>
                      </a:r>
                    </a:p>
                  </a:txBody>
                  <a:tcPr marL="9525" marR="9525" marT="9525" marB="0" anchor="ctr"/>
                </a:tc>
              </a:tr>
              <a:tr h="342117">
                <a:tc>
                  <a:txBody>
                    <a:bodyPr/>
                    <a:lstStyle/>
                    <a:p>
                      <a:pPr algn="l" fontAlgn="t"/>
                      <a:r>
                        <a:rPr lang="en-US" sz="1400" u="none" strike="noStrike" dirty="0">
                          <a:effectLst/>
                        </a:rPr>
                        <a:t>% Managed </a:t>
                      </a:r>
                      <a:endParaRPr lang="en-US" sz="1400" u="none" strike="noStrike" dirty="0" smtClean="0">
                        <a:effectLst/>
                      </a:endParaRPr>
                    </a:p>
                    <a:p>
                      <a:pPr algn="l" fontAlgn="t"/>
                      <a:r>
                        <a:rPr lang="en-US" sz="1200" u="none" strike="noStrike" dirty="0" smtClean="0">
                          <a:effectLst/>
                        </a:rPr>
                        <a:t>(</a:t>
                      </a:r>
                      <a:r>
                        <a:rPr lang="en-US" sz="1200" u="none" strike="noStrike" dirty="0">
                          <a:effectLst/>
                        </a:rPr>
                        <a:t>includes Markets, Baled and Landfill)</a:t>
                      </a:r>
                      <a:endParaRPr lang="en-US" sz="1200" b="0" i="1" u="none" strike="noStrike" dirty="0">
                        <a:solidFill>
                          <a:srgbClr val="000000"/>
                        </a:solidFill>
                        <a:effectLst/>
                        <a:latin typeface="Calibri"/>
                      </a:endParaRPr>
                    </a:p>
                  </a:txBody>
                  <a:tcPr marL="8344" marR="8344" marT="8344" marB="0" anchor="ctr"/>
                </a:tc>
                <a:tc>
                  <a:txBody>
                    <a:bodyPr/>
                    <a:lstStyle/>
                    <a:p>
                      <a:pPr algn="r" fontAlgn="t"/>
                      <a:r>
                        <a:rPr lang="en-US" sz="1400" b="0" i="0" u="none" strike="noStrike" dirty="0" smtClean="0">
                          <a:solidFill>
                            <a:srgbClr val="000000"/>
                          </a:solidFill>
                          <a:effectLst/>
                          <a:latin typeface="Calibri"/>
                        </a:rPr>
                        <a:t>99.1%</a:t>
                      </a:r>
                      <a:endParaRPr lang="en-US" sz="1400" b="0" i="0" u="none" strike="noStrike" dirty="0">
                        <a:solidFill>
                          <a:srgbClr val="000000"/>
                        </a:solidFill>
                        <a:effectLst/>
                        <a:latin typeface="Calibri"/>
                      </a:endParaRPr>
                    </a:p>
                  </a:txBody>
                  <a:tcPr marL="9525" marR="9525" marT="9525" marB="0" anchor="ctr"/>
                </a:tc>
                <a:tc>
                  <a:txBody>
                    <a:bodyPr/>
                    <a:lstStyle/>
                    <a:p>
                      <a:pPr algn="r" fontAlgn="t"/>
                      <a:r>
                        <a:rPr lang="en-US" sz="1400" b="0" i="0" u="none" strike="noStrike" dirty="0" smtClean="0">
                          <a:solidFill>
                            <a:srgbClr val="000000"/>
                          </a:solidFill>
                          <a:effectLst/>
                          <a:latin typeface="Calibri"/>
                        </a:rPr>
                        <a:t>99.1%</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b="0" i="0" u="none" strike="noStrike" dirty="0">
                          <a:solidFill>
                            <a:srgbClr val="000000"/>
                          </a:solidFill>
                          <a:effectLst/>
                          <a:latin typeface="Calibri"/>
                        </a:rPr>
                        <a:t>N/A</a:t>
                      </a:r>
                    </a:p>
                  </a:txBody>
                  <a:tcPr marL="9525" marR="9525" marT="9525" marB="0" anchor="ctr"/>
                </a:tc>
              </a:tr>
            </a:tbl>
          </a:graphicData>
        </a:graphic>
      </p:graphicFrame>
    </p:spTree>
    <p:extLst>
      <p:ext uri="{BB962C8B-B14F-4D97-AF65-F5344CB8AC3E}">
        <p14:creationId xmlns:p14="http://schemas.microsoft.com/office/powerpoint/2010/main" val="45664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021692"/>
              </p:ext>
            </p:extLst>
          </p:nvPr>
        </p:nvGraphicFramePr>
        <p:xfrm>
          <a:off x="609600" y="914400"/>
          <a:ext cx="7848600" cy="5599187"/>
        </p:xfrm>
        <a:graphic>
          <a:graphicData uri="http://schemas.openxmlformats.org/drawingml/2006/table">
            <a:tbl>
              <a:tblPr firstRow="1" bandRow="1">
                <a:tableStyleId>{6E25E649-3F16-4E02-A733-19D2CDBF48F0}</a:tableStyleId>
              </a:tblPr>
              <a:tblGrid>
                <a:gridCol w="2638184"/>
                <a:gridCol w="923365"/>
                <a:gridCol w="1121229"/>
                <a:gridCol w="1055274"/>
                <a:gridCol w="1055274"/>
                <a:gridCol w="1055274"/>
              </a:tblGrid>
              <a:tr h="262692">
                <a:tc>
                  <a:txBody>
                    <a:bodyPr/>
                    <a:lstStyle/>
                    <a:p>
                      <a:pPr algn="l" fontAlgn="t"/>
                      <a:r>
                        <a:rPr lang="en-US" sz="1800" u="none" strike="noStrike" baseline="0" dirty="0" smtClean="0"/>
                        <a:t>Market or Disposition</a:t>
                      </a:r>
                      <a:endParaRPr lang="en-US" sz="1800" b="1" i="0" u="none" strike="noStrike" baseline="0" dirty="0">
                        <a:solidFill>
                          <a:schemeClr val="bg1"/>
                        </a:solidFill>
                        <a:latin typeface="Calibri"/>
                      </a:endParaRPr>
                    </a:p>
                  </a:txBody>
                  <a:tcPr marL="0" marR="0" marT="0" marB="0" anchor="ctr"/>
                </a:tc>
                <a:tc>
                  <a:txBody>
                    <a:bodyPr/>
                    <a:lstStyle/>
                    <a:p>
                      <a:pPr algn="r" fontAlgn="t"/>
                      <a:r>
                        <a:rPr lang="en-US" sz="2000" u="none" strike="noStrike" dirty="0" smtClean="0"/>
                        <a:t>2007</a:t>
                      </a:r>
                      <a:endParaRPr lang="en-US" sz="2000" b="1" i="0" u="none" strike="noStrike" dirty="0">
                        <a:solidFill>
                          <a:schemeClr val="bg1"/>
                        </a:solidFill>
                        <a:latin typeface="Calibri"/>
                      </a:endParaRPr>
                    </a:p>
                  </a:txBody>
                  <a:tcPr marL="0" marR="0" marT="0" marB="0" anchor="ctr"/>
                </a:tc>
                <a:tc>
                  <a:txBody>
                    <a:bodyPr/>
                    <a:lstStyle/>
                    <a:p>
                      <a:pPr algn="r" fontAlgn="t"/>
                      <a:r>
                        <a:rPr lang="en-US" sz="2000" u="none" strike="noStrike" dirty="0" smtClean="0"/>
                        <a:t>2009</a:t>
                      </a:r>
                      <a:endParaRPr lang="en-US" sz="2000" b="1" i="0" u="none" strike="noStrike" dirty="0">
                        <a:solidFill>
                          <a:schemeClr val="bg1"/>
                        </a:solidFill>
                        <a:latin typeface="Calibri"/>
                      </a:endParaRPr>
                    </a:p>
                  </a:txBody>
                  <a:tcPr marL="0" marR="0" marT="0" marB="0" anchor="ctr"/>
                </a:tc>
                <a:tc>
                  <a:txBody>
                    <a:bodyPr/>
                    <a:lstStyle/>
                    <a:p>
                      <a:pPr algn="r" fontAlgn="t"/>
                      <a:r>
                        <a:rPr lang="en-US" sz="2000" u="none" strike="noStrike" dirty="0" smtClean="0"/>
                        <a:t>2011</a:t>
                      </a:r>
                      <a:endParaRPr lang="en-US" sz="2000" b="1" i="0" u="none" strike="noStrike" dirty="0">
                        <a:solidFill>
                          <a:schemeClr val="bg1"/>
                        </a:solidFill>
                        <a:latin typeface="Calibri"/>
                      </a:endParaRPr>
                    </a:p>
                  </a:txBody>
                  <a:tcPr marL="0" marR="0" marT="0" marB="0" anchor="ctr"/>
                </a:tc>
                <a:tc>
                  <a:txBody>
                    <a:bodyPr/>
                    <a:lstStyle/>
                    <a:p>
                      <a:pPr algn="r" fontAlgn="t"/>
                      <a:r>
                        <a:rPr lang="en-US" sz="2000" u="none" strike="noStrike" dirty="0" smtClean="0"/>
                        <a:t>2013</a:t>
                      </a:r>
                      <a:endParaRPr lang="en-US" sz="2000" b="1" i="0" u="none" strike="noStrike" dirty="0">
                        <a:solidFill>
                          <a:schemeClr val="bg1"/>
                        </a:solidFill>
                        <a:latin typeface="Calibri"/>
                      </a:endParaRPr>
                    </a:p>
                  </a:txBody>
                  <a:tcPr marL="0" marR="0" marT="0" marB="0" anchor="ctr"/>
                </a:tc>
                <a:tc>
                  <a:txBody>
                    <a:bodyPr/>
                    <a:lstStyle/>
                    <a:p>
                      <a:pPr algn="r" fontAlgn="t"/>
                      <a:r>
                        <a:rPr lang="en-US" sz="2000" u="none" strike="noStrike" dirty="0" smtClean="0"/>
                        <a:t>2015</a:t>
                      </a:r>
                      <a:endParaRPr lang="en-US" sz="2000" b="1" i="0" u="none" strike="noStrike" dirty="0">
                        <a:solidFill>
                          <a:schemeClr val="bg1"/>
                        </a:solidFill>
                        <a:latin typeface="Calibri"/>
                      </a:endParaRPr>
                    </a:p>
                  </a:txBody>
                  <a:tcPr marL="0" marR="0" marT="0" marB="0" anchor="ctr"/>
                </a:tc>
              </a:tr>
              <a:tr h="260499">
                <a:tc>
                  <a:txBody>
                    <a:bodyPr/>
                    <a:lstStyle/>
                    <a:p>
                      <a:pPr algn="l" fontAlgn="t"/>
                      <a:r>
                        <a:rPr lang="en-US" sz="1400" u="none" strike="noStrike" dirty="0"/>
                        <a:t>Tire-Derived Fuel</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2484.36</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2084.75</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1427.03</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2120.29</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a:solidFill>
                            <a:srgbClr val="000000"/>
                          </a:solidFill>
                          <a:effectLst/>
                          <a:latin typeface="Calibri"/>
                        </a:rPr>
                        <a:t>1922.67</a:t>
                      </a:r>
                    </a:p>
                  </a:txBody>
                  <a:tcPr marL="9525" marR="9525" marT="9525" marB="0" anchor="ctr"/>
                </a:tc>
              </a:tr>
              <a:tr h="260499">
                <a:tc>
                  <a:txBody>
                    <a:bodyPr/>
                    <a:lstStyle/>
                    <a:p>
                      <a:pPr algn="l" fontAlgn="t"/>
                      <a:r>
                        <a:rPr lang="en-US" sz="1400" u="none" strike="noStrike" dirty="0"/>
                        <a:t>Ground Rubber</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789.09</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1354.17</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1093.50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975.00</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a:solidFill>
                            <a:srgbClr val="000000"/>
                          </a:solidFill>
                          <a:effectLst/>
                          <a:latin typeface="Calibri"/>
                        </a:rPr>
                        <a:t>1020.75</a:t>
                      </a:r>
                    </a:p>
                  </a:txBody>
                  <a:tcPr marL="9525" marR="9525" marT="9525" marB="0" anchor="ctr"/>
                </a:tc>
              </a:tr>
              <a:tr h="260499">
                <a:tc>
                  <a:txBody>
                    <a:bodyPr/>
                    <a:lstStyle/>
                    <a:p>
                      <a:pPr algn="l" fontAlgn="t"/>
                      <a:r>
                        <a:rPr lang="en-US" sz="1400" u="none" strike="noStrike" dirty="0"/>
                        <a:t>Land Disposed</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593.98</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653.38</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491.65</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327.78</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smtClean="0">
                          <a:solidFill>
                            <a:srgbClr val="000000"/>
                          </a:solidFill>
                          <a:effectLst/>
                          <a:latin typeface="Calibri"/>
                        </a:rPr>
                        <a:t>451.40</a:t>
                      </a:r>
                      <a:endParaRPr lang="en-US" sz="1400" b="0" i="0" u="none" strike="noStrike" dirty="0">
                        <a:solidFill>
                          <a:srgbClr val="000000"/>
                        </a:solidFill>
                        <a:effectLst/>
                        <a:latin typeface="Calibri"/>
                      </a:endParaRPr>
                    </a:p>
                  </a:txBody>
                  <a:tcPr marL="9525" marR="9525" marT="9525" marB="0" anchor="ctr"/>
                </a:tc>
              </a:tr>
              <a:tr h="260499">
                <a:tc>
                  <a:txBody>
                    <a:bodyPr/>
                    <a:lstStyle/>
                    <a:p>
                      <a:pPr algn="l" fontAlgn="t"/>
                      <a:r>
                        <a:rPr lang="en-US" sz="1400" u="none" strike="noStrike" dirty="0" smtClean="0"/>
                        <a:t>Exported</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102.08</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102.10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302.48</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245.84</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smtClean="0">
                          <a:solidFill>
                            <a:srgbClr val="000000"/>
                          </a:solidFill>
                          <a:effectLst/>
                          <a:latin typeface="Calibri"/>
                        </a:rPr>
                        <a:t>102.07</a:t>
                      </a:r>
                      <a:endParaRPr lang="en-US" sz="1400" b="0" i="0" u="none" strike="noStrike" dirty="0">
                        <a:solidFill>
                          <a:srgbClr val="000000"/>
                        </a:solidFill>
                        <a:effectLst/>
                        <a:latin typeface="Calibri"/>
                      </a:endParaRPr>
                    </a:p>
                  </a:txBody>
                  <a:tcPr marL="9525" marR="9525" marT="9525" marB="0" anchor="ctr"/>
                </a:tc>
              </a:tr>
              <a:tr h="260499">
                <a:tc>
                  <a:txBody>
                    <a:bodyPr/>
                    <a:lstStyle/>
                    <a:p>
                      <a:pPr algn="l" fontAlgn="t"/>
                      <a:r>
                        <a:rPr lang="en-US" sz="1400" u="none" strike="noStrike" dirty="0"/>
                        <a:t>Civil Engineering</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561.56</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284.92</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294.99</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172.00</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smtClean="0">
                          <a:solidFill>
                            <a:srgbClr val="000000"/>
                          </a:solidFill>
                          <a:effectLst/>
                          <a:latin typeface="Calibri"/>
                        </a:rPr>
                        <a:t>274.92</a:t>
                      </a:r>
                      <a:endParaRPr lang="en-US" sz="1400" b="0" i="0" u="none" strike="noStrike" dirty="0">
                        <a:solidFill>
                          <a:srgbClr val="000000"/>
                        </a:solidFill>
                        <a:effectLst/>
                        <a:latin typeface="Calibri"/>
                      </a:endParaRPr>
                    </a:p>
                  </a:txBody>
                  <a:tcPr marL="9525" marR="9525" marT="9525" marB="0" anchor="ctr"/>
                </a:tc>
              </a:tr>
              <a:tr h="260499">
                <a:tc>
                  <a:txBody>
                    <a:bodyPr/>
                    <a:lstStyle/>
                    <a:p>
                      <a:pPr algn="l" fontAlgn="t"/>
                      <a:r>
                        <a:rPr lang="en-US" sz="1400" u="none" strike="noStrike" dirty="0"/>
                        <a:t>Reclamation Projects</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132.58</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130.00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54.29</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49.17</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a:solidFill>
                            <a:srgbClr val="000000"/>
                          </a:solidFill>
                          <a:effectLst/>
                          <a:latin typeface="Calibri"/>
                        </a:rPr>
                        <a:t>52.54</a:t>
                      </a:r>
                    </a:p>
                  </a:txBody>
                  <a:tcPr marL="9525" marR="9525" marT="9525" marB="0" anchor="ctr"/>
                </a:tc>
              </a:tr>
              <a:tr h="260499">
                <a:tc>
                  <a:txBody>
                    <a:bodyPr/>
                    <a:lstStyle/>
                    <a:p>
                      <a:pPr algn="l" fontAlgn="t"/>
                      <a:r>
                        <a:rPr lang="en-US" sz="1400" u="none" strike="noStrike" dirty="0"/>
                        <a:t>Electric Arc Furnace</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27.14</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27.10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65.55</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65.56</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a:solidFill>
                            <a:srgbClr val="000000"/>
                          </a:solidFill>
                          <a:effectLst/>
                          <a:latin typeface="Calibri"/>
                        </a:rPr>
                        <a:t>26.00</a:t>
                      </a:r>
                    </a:p>
                  </a:txBody>
                  <a:tcPr marL="9525" marR="9525" marT="9525" marB="0" anchor="ctr"/>
                </a:tc>
              </a:tr>
              <a:tr h="260499">
                <a:tc>
                  <a:txBody>
                    <a:bodyPr/>
                    <a:lstStyle/>
                    <a:p>
                      <a:pPr algn="l" fontAlgn="t"/>
                      <a:r>
                        <a:rPr lang="en-US" sz="1400" u="none" strike="noStrike" dirty="0"/>
                        <a:t>Baled Tires/market</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UNK</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27.76</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1.92</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30.00</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smtClean="0">
                          <a:solidFill>
                            <a:srgbClr val="000000"/>
                          </a:solidFill>
                          <a:effectLst/>
                          <a:latin typeface="Calibri"/>
                        </a:rPr>
                        <a:t>9.19</a:t>
                      </a:r>
                      <a:endParaRPr lang="en-US" sz="1400" b="0" i="0" u="none" strike="noStrike" dirty="0">
                        <a:solidFill>
                          <a:srgbClr val="000000"/>
                        </a:solidFill>
                        <a:effectLst/>
                        <a:latin typeface="Calibri"/>
                      </a:endParaRPr>
                    </a:p>
                  </a:txBody>
                  <a:tcPr marL="9525" marR="9525" marT="9525" marB="0" anchor="ctr"/>
                </a:tc>
              </a:tr>
              <a:tr h="260499">
                <a:tc>
                  <a:txBody>
                    <a:bodyPr/>
                    <a:lstStyle/>
                    <a:p>
                      <a:pPr algn="l" fontAlgn="t"/>
                      <a:r>
                        <a:rPr lang="en-US" sz="1400" u="none" strike="noStrike" dirty="0"/>
                        <a:t>Agricultural</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7.13</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7.10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7.10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7.10</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a:solidFill>
                            <a:srgbClr val="000000"/>
                          </a:solidFill>
                          <a:effectLst/>
                          <a:latin typeface="Calibri"/>
                        </a:rPr>
                        <a:t>7.10</a:t>
                      </a:r>
                    </a:p>
                  </a:txBody>
                  <a:tcPr marL="9525" marR="9525" marT="9525" marB="0" anchor="ctr"/>
                </a:tc>
              </a:tr>
              <a:tr h="260499">
                <a:tc>
                  <a:txBody>
                    <a:bodyPr/>
                    <a:lstStyle/>
                    <a:p>
                      <a:pPr algn="l" fontAlgn="t"/>
                      <a:r>
                        <a:rPr lang="en-US" sz="1400" u="none" strike="noStrike" dirty="0"/>
                        <a:t>Punched/ Stamped</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a:t>1.85</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a:t>1.90</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dirty="0" smtClean="0"/>
                        <a:t>1.90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1.90</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a:solidFill>
                            <a:srgbClr val="000000"/>
                          </a:solidFill>
                          <a:effectLst/>
                          <a:latin typeface="Calibri"/>
                        </a:rPr>
                        <a:t>41.20</a:t>
                      </a:r>
                    </a:p>
                  </a:txBody>
                  <a:tcPr marL="9525" marR="9525" marT="9525" marB="0" anchor="ctr"/>
                </a:tc>
              </a:tr>
              <a:tr h="260499">
                <a:tc>
                  <a:txBody>
                    <a:bodyPr/>
                    <a:lstStyle/>
                    <a:p>
                      <a:pPr algn="l" fontAlgn="t"/>
                      <a:r>
                        <a:rPr lang="en-US" sz="1400" u="none" strike="noStrike" dirty="0"/>
                        <a:t>Baled/no market</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9.31</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15.57</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32.78</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No data</a:t>
                      </a:r>
                      <a:endParaRPr lang="en-US" sz="1400" b="0" i="0" u="none" strike="noStrike" dirty="0">
                        <a:solidFill>
                          <a:srgbClr val="000000"/>
                        </a:solidFill>
                        <a:latin typeface="Calibri"/>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u="none" strike="noStrike" dirty="0" smtClean="0"/>
                        <a:t>No data</a:t>
                      </a:r>
                      <a:endParaRPr lang="en-US" sz="1400" dirty="0"/>
                    </a:p>
                  </a:txBody>
                  <a:tcPr marL="0" marR="0" marT="0" marB="0" anchor="ctr"/>
                </a:tc>
              </a:tr>
              <a:tr h="260499">
                <a:tc>
                  <a:txBody>
                    <a:bodyPr/>
                    <a:lstStyle/>
                    <a:p>
                      <a:pPr algn="l" fontAlgn="t"/>
                      <a:r>
                        <a:rPr lang="en-US" sz="1400" u="none" strike="noStrike" dirty="0"/>
                        <a:t>Used </a:t>
                      </a:r>
                      <a:r>
                        <a:rPr lang="en-US" sz="1400" u="none" strike="noStrike" dirty="0" smtClean="0"/>
                        <a:t>Tires</a:t>
                      </a:r>
                      <a:r>
                        <a:rPr lang="en-US" sz="1400" u="none" strike="noStrike" baseline="30000" dirty="0" smtClean="0"/>
                        <a:t>1</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n/a</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371.25</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smtClean="0">
                          <a:solidFill>
                            <a:schemeClr val="dk1"/>
                          </a:solidFill>
                          <a:latin typeface="+mn-lt"/>
                        </a:rPr>
                        <a:t>n/a</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smtClean="0">
                          <a:solidFill>
                            <a:srgbClr val="000000"/>
                          </a:solidFill>
                          <a:latin typeface="Calibri"/>
                        </a:rPr>
                        <a:t>n/a</a:t>
                      </a:r>
                    </a:p>
                  </a:txBody>
                  <a:tcPr marL="0" marR="0" marT="0" marB="0" anchor="ctr"/>
                </a:tc>
                <a:tc>
                  <a:txBody>
                    <a:bodyPr/>
                    <a:lstStyle/>
                    <a:p>
                      <a:pPr algn="r" fontAlgn="t"/>
                      <a:r>
                        <a:rPr lang="en-US" sz="1400" b="0" i="0" u="none" strike="noStrike" dirty="0" smtClean="0">
                          <a:solidFill>
                            <a:srgbClr val="000000"/>
                          </a:solidFill>
                          <a:latin typeface="+mn-lt"/>
                        </a:rPr>
                        <a:t>n/a</a:t>
                      </a:r>
                    </a:p>
                  </a:txBody>
                  <a:tcPr marL="0" marR="0" marT="0" marB="0" anchor="ctr"/>
                </a:tc>
              </a:tr>
              <a:tr h="226812">
                <a:tc>
                  <a:txBody>
                    <a:bodyPr/>
                    <a:lstStyle/>
                    <a:p>
                      <a:pPr algn="l" fontAlgn="t"/>
                      <a:r>
                        <a:rPr lang="en-US" sz="1400" b="0" i="0" u="none" strike="noStrike" dirty="0" smtClean="0">
                          <a:solidFill>
                            <a:srgbClr val="000000"/>
                          </a:solidFill>
                          <a:latin typeface="Calibri"/>
                        </a:rPr>
                        <a:t>Other</a:t>
                      </a:r>
                      <a:endParaRPr lang="en-US" sz="1400" b="0" i="0" u="none" strike="noStrike" dirty="0">
                        <a:solidFill>
                          <a:srgbClr val="000000"/>
                        </a:solidFill>
                        <a:latin typeface="Calibri"/>
                      </a:endParaRPr>
                    </a:p>
                  </a:txBody>
                  <a:tcPr marL="0" marR="0" marT="0" marB="0" anchor="ctr"/>
                </a:tc>
                <a:tc>
                  <a:txBody>
                    <a:bodyPr/>
                    <a:lstStyle/>
                    <a:p>
                      <a:pPr algn="r" fontAlgn="t"/>
                      <a:endParaRPr lang="en-US" sz="1400" b="0" i="0" u="none" strike="noStrike" dirty="0">
                        <a:solidFill>
                          <a:srgbClr val="000000"/>
                        </a:solidFill>
                        <a:latin typeface="Calibri"/>
                      </a:endParaRPr>
                    </a:p>
                  </a:txBody>
                  <a:tcPr marL="0" marR="0" marT="0" marB="0" anchor="ctr"/>
                </a:tc>
                <a:tc>
                  <a:txBody>
                    <a:bodyPr/>
                    <a:lstStyle/>
                    <a:p>
                      <a:pPr algn="r" fontAlgn="t"/>
                      <a:endParaRPr lang="en-US" sz="1400" b="0" i="0" u="none" strike="noStrike" dirty="0">
                        <a:solidFill>
                          <a:srgbClr val="000000"/>
                        </a:solidFill>
                        <a:latin typeface="Calibri"/>
                      </a:endParaRPr>
                    </a:p>
                  </a:txBody>
                  <a:tcPr marL="0" marR="0" marT="0" marB="0" anchor="ctr"/>
                </a:tc>
                <a:tc>
                  <a:txBody>
                    <a:bodyPr/>
                    <a:lstStyle/>
                    <a:p>
                      <a:pPr algn="r" fontAlgn="t"/>
                      <a:endParaRPr lang="en-US" sz="1400" b="0" i="0" u="none" strike="noStrike" dirty="0">
                        <a:solidFill>
                          <a:srgbClr val="000000"/>
                        </a:solidFill>
                        <a:latin typeface="Calibri"/>
                      </a:endParaRPr>
                    </a:p>
                  </a:txBody>
                  <a:tcPr marL="0" marR="0" marT="0" marB="0" anchor="ctr"/>
                </a:tc>
                <a:tc>
                  <a:txBody>
                    <a:bodyPr/>
                    <a:lstStyle/>
                    <a:p>
                      <a:pPr algn="r" fontAlgn="t"/>
                      <a:endParaRPr lang="en-US" sz="1400" b="0" i="0" u="none" strike="noStrike" dirty="0" smtClean="0">
                        <a:solidFill>
                          <a:srgbClr val="000000"/>
                        </a:solidFill>
                        <a:latin typeface="Calibri"/>
                      </a:endParaRPr>
                    </a:p>
                  </a:txBody>
                  <a:tcPr marL="0" marR="0" marT="0" marB="0" anchor="ctr"/>
                </a:tc>
                <a:tc>
                  <a:txBody>
                    <a:bodyPr/>
                    <a:lstStyle/>
                    <a:p>
                      <a:pPr algn="r" fontAlgn="t"/>
                      <a:r>
                        <a:rPr lang="en-US" sz="1400" b="0" i="0" u="none" strike="noStrike" dirty="0" smtClean="0">
                          <a:solidFill>
                            <a:srgbClr val="000000"/>
                          </a:solidFill>
                          <a:latin typeface="+mn-lt"/>
                        </a:rPr>
                        <a:t>94.86</a:t>
                      </a:r>
                    </a:p>
                  </a:txBody>
                  <a:tcPr marL="0" marR="0" marT="0" marB="0" anchor="ctr"/>
                </a:tc>
              </a:tr>
              <a:tr h="260499">
                <a:tc>
                  <a:txBody>
                    <a:bodyPr/>
                    <a:lstStyle/>
                    <a:p>
                      <a:pPr algn="l" fontAlgn="t"/>
                      <a:r>
                        <a:rPr lang="en-US" sz="1400" u="none" strike="noStrike" dirty="0"/>
                        <a:t>Total to Market</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a:t>4105.79</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dirty="0"/>
                        <a:t>4391.05</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3083.76</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3666.85</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smtClean="0">
                          <a:solidFill>
                            <a:srgbClr val="000000"/>
                          </a:solidFill>
                          <a:effectLst/>
                          <a:latin typeface="Calibri"/>
                        </a:rPr>
                        <a:t>3551.30</a:t>
                      </a:r>
                      <a:endParaRPr lang="en-US" sz="1400" b="0" i="0" u="none" strike="noStrike" dirty="0">
                        <a:solidFill>
                          <a:srgbClr val="000000"/>
                        </a:solidFill>
                        <a:effectLst/>
                        <a:latin typeface="Calibri"/>
                      </a:endParaRPr>
                    </a:p>
                  </a:txBody>
                  <a:tcPr marL="9525" marR="9525" marT="9525" marB="0" anchor="ctr"/>
                </a:tc>
              </a:tr>
              <a:tr h="260499">
                <a:tc>
                  <a:txBody>
                    <a:bodyPr/>
                    <a:lstStyle/>
                    <a:p>
                      <a:pPr algn="l" fontAlgn="t"/>
                      <a:r>
                        <a:rPr lang="en-US" sz="1400" u="none" strike="noStrike" dirty="0" smtClean="0"/>
                        <a:t>Generated</a:t>
                      </a:r>
                      <a:r>
                        <a:rPr lang="en-US" sz="1400" u="none" strike="noStrike" baseline="30000" dirty="0" smtClean="0"/>
                        <a:t>2</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a:t>4595.72</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a:t>5170.50</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dirty="0" smtClean="0"/>
                        <a:t>3781.00</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3824.26</a:t>
                      </a:r>
                      <a:endParaRPr lang="en-US" sz="1400" b="0" i="0" u="none" strike="noStrike" dirty="0">
                        <a:solidFill>
                          <a:srgbClr val="000000"/>
                        </a:solidFill>
                        <a:latin typeface="Calibri"/>
                      </a:endParaRPr>
                    </a:p>
                  </a:txBody>
                  <a:tcPr marL="0" marR="0" marT="0" marB="0" anchor="ctr"/>
                </a:tc>
                <a:tc>
                  <a:txBody>
                    <a:bodyPr/>
                    <a:lstStyle/>
                    <a:p>
                      <a:pPr algn="r" fontAlgn="b"/>
                      <a:r>
                        <a:rPr lang="en-US" sz="1400" b="0" i="0" u="none" strike="noStrike" dirty="0">
                          <a:solidFill>
                            <a:srgbClr val="000000"/>
                          </a:solidFill>
                          <a:effectLst/>
                          <a:latin typeface="Calibri"/>
                        </a:rPr>
                        <a:t>4038.80</a:t>
                      </a:r>
                    </a:p>
                  </a:txBody>
                  <a:tcPr marL="9525" marR="9525" marT="9525" marB="0" anchor="ctr"/>
                </a:tc>
              </a:tr>
              <a:tr h="260499">
                <a:tc>
                  <a:txBody>
                    <a:bodyPr/>
                    <a:lstStyle/>
                    <a:p>
                      <a:pPr algn="l" fontAlgn="t"/>
                      <a:r>
                        <a:rPr lang="en-US" sz="1400" u="none" strike="noStrike"/>
                        <a:t>% to Market/Utilized</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a:t>89.3%</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a:t>84.9%</a:t>
                      </a:r>
                      <a:endParaRPr lang="en-US" sz="1400" b="0" i="0" u="none" strike="noStrike">
                        <a:solidFill>
                          <a:srgbClr val="000000"/>
                        </a:solidFill>
                        <a:latin typeface="Calibri"/>
                      </a:endParaRPr>
                    </a:p>
                  </a:txBody>
                  <a:tcPr marL="0" marR="0" marT="0" marB="0" anchor="ctr"/>
                </a:tc>
                <a:tc>
                  <a:txBody>
                    <a:bodyPr/>
                    <a:lstStyle/>
                    <a:p>
                      <a:pPr algn="r" fontAlgn="t"/>
                      <a:r>
                        <a:rPr lang="en-US" sz="1400" u="none" strike="noStrike" dirty="0" smtClean="0"/>
                        <a:t>81.6%</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95.9%</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a:solidFill>
                            <a:srgbClr val="000000"/>
                          </a:solidFill>
                          <a:effectLst/>
                          <a:latin typeface="Calibri"/>
                        </a:rPr>
                        <a:t>87.9%</a:t>
                      </a:r>
                    </a:p>
                  </a:txBody>
                  <a:tcPr marL="9525" marR="9525" marT="9525" marB="0" anchor="ctr"/>
                </a:tc>
              </a:tr>
              <a:tr h="285303">
                <a:tc>
                  <a:txBody>
                    <a:bodyPr/>
                    <a:lstStyle/>
                    <a:p>
                      <a:pPr algn="l" fontAlgn="t"/>
                      <a:r>
                        <a:rPr lang="en-US" sz="1400" u="none" strike="noStrike" dirty="0"/>
                        <a:t>% </a:t>
                      </a:r>
                      <a:r>
                        <a:rPr lang="en-US" sz="1400" u="none" strike="noStrike" baseline="0" dirty="0" smtClean="0"/>
                        <a:t>Managed</a:t>
                      </a:r>
                      <a:r>
                        <a:rPr lang="en-US" sz="1050" u="none" strike="noStrike" baseline="0" dirty="0" smtClean="0"/>
                        <a:t>(incl. baled </a:t>
                      </a:r>
                      <a:r>
                        <a:rPr lang="en-US" sz="1050" u="none" strike="noStrike" baseline="0" dirty="0"/>
                        <a:t>and </a:t>
                      </a:r>
                      <a:r>
                        <a:rPr lang="en-US" sz="1050" u="none" strike="noStrike" baseline="0" dirty="0" smtClean="0"/>
                        <a:t>landfilled tires)</a:t>
                      </a:r>
                      <a:endParaRPr lang="en-US" sz="1050" b="0" i="0" u="none" strike="noStrike" baseline="0" dirty="0">
                        <a:solidFill>
                          <a:srgbClr val="000000"/>
                        </a:solidFill>
                        <a:latin typeface="Calibri"/>
                      </a:endParaRPr>
                    </a:p>
                  </a:txBody>
                  <a:tcPr marL="0" marR="0" marT="0" marB="0" anchor="ctr"/>
                </a:tc>
                <a:tc>
                  <a:txBody>
                    <a:bodyPr/>
                    <a:lstStyle/>
                    <a:p>
                      <a:pPr algn="r" fontAlgn="t"/>
                      <a:r>
                        <a:rPr lang="en-US" sz="1400" u="none" strike="noStrike" dirty="0"/>
                        <a:t>102.5%</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a:t>97.9%</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95.4%</a:t>
                      </a:r>
                      <a:endParaRPr lang="en-US" sz="1400" b="0" i="0" u="none" strike="noStrike" dirty="0">
                        <a:solidFill>
                          <a:srgbClr val="000000"/>
                        </a:solidFill>
                        <a:latin typeface="Calibri"/>
                      </a:endParaRPr>
                    </a:p>
                  </a:txBody>
                  <a:tcPr marL="0" marR="0" marT="0" marB="0" anchor="ctr"/>
                </a:tc>
                <a:tc>
                  <a:txBody>
                    <a:bodyPr/>
                    <a:lstStyle/>
                    <a:p>
                      <a:pPr algn="r" fontAlgn="t"/>
                      <a:r>
                        <a:rPr lang="en-US" sz="1400" u="none" strike="noStrike" dirty="0" smtClean="0"/>
                        <a:t>104.5%</a:t>
                      </a:r>
                      <a:endParaRPr lang="en-US" sz="1400" b="0" i="0" u="none" strike="noStrike" dirty="0">
                        <a:solidFill>
                          <a:srgbClr val="000000"/>
                        </a:solidFill>
                        <a:latin typeface="Calibri"/>
                      </a:endParaRPr>
                    </a:p>
                  </a:txBody>
                  <a:tcPr marL="0" marR="0" marT="0" marB="0" anchor="ctr"/>
                </a:tc>
                <a:tc>
                  <a:txBody>
                    <a:bodyPr/>
                    <a:lstStyle/>
                    <a:p>
                      <a:pPr algn="r" fontAlgn="t"/>
                      <a:r>
                        <a:rPr lang="en-US" sz="1400" b="0" i="0" u="none" strike="noStrike" dirty="0" smtClean="0">
                          <a:solidFill>
                            <a:srgbClr val="000000"/>
                          </a:solidFill>
                          <a:effectLst/>
                          <a:latin typeface="Calibri"/>
                        </a:rPr>
                        <a:t>99.1%</a:t>
                      </a:r>
                      <a:endParaRPr lang="en-US" sz="1400" b="0" i="0" u="none" strike="noStrike" dirty="0">
                        <a:solidFill>
                          <a:srgbClr val="000000"/>
                        </a:solidFill>
                        <a:effectLst/>
                        <a:latin typeface="Calibri"/>
                      </a:endParaRPr>
                    </a:p>
                  </a:txBody>
                  <a:tcPr marL="9525" marR="9525" marT="9525" marB="0" anchor="ctr"/>
                </a:tc>
              </a:tr>
              <a:tr h="519735">
                <a:tc gridSpan="6">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u="none" strike="noStrike" baseline="30000" dirty="0" smtClean="0"/>
                        <a:t>1</a:t>
                      </a:r>
                      <a:r>
                        <a:rPr lang="en-US" sz="1050" u="none" strike="noStrike" dirty="0" smtClean="0"/>
                        <a:t>RMA began tracking tires culled from scrap tire collection entering domestic used passenger and light truck used tire markets in 2009.	RMA changed the</a:t>
                      </a:r>
                      <a:r>
                        <a:rPr lang="en-US" sz="1050" u="none" strike="noStrike" baseline="0" dirty="0" smtClean="0"/>
                        <a:t> way it incorporated estimates of tires entering used tire markets between 2009 and 2011</a:t>
                      </a:r>
                      <a:r>
                        <a:rPr lang="en-US" sz="1050" u="none" strike="noStrike" dirty="0" smtClean="0"/>
                        <a:t>.  In 2009, RMA included used tires as a market</a:t>
                      </a:r>
                      <a:r>
                        <a:rPr lang="en-US" sz="1050" u="none" strike="noStrike" baseline="0" dirty="0" smtClean="0"/>
                        <a:t> for scrap tires.  In 2011 and 2013, RMA subtracted used tires from the total tires hauled to calculate total net scrap tire generation.</a:t>
                      </a:r>
                      <a:endParaRPr lang="en-US" sz="1050" b="0" i="0" u="none" strike="noStrike" dirty="0" smtClean="0">
                        <a:solidFill>
                          <a:srgbClr val="000000"/>
                        </a:solidFill>
                        <a:latin typeface="+mn-lt"/>
                      </a:endParaRPr>
                    </a:p>
                  </a:txBody>
                  <a:tcPr marL="0" marR="0" marT="0" marB="0"/>
                </a:tc>
                <a:tc hMerge="1">
                  <a:txBody>
                    <a:bodyPr/>
                    <a:lstStyle/>
                    <a:p>
                      <a:pPr algn="r" fontAlgn="t"/>
                      <a:endParaRPr lang="en-US" sz="1400" b="0" i="0" u="none" strike="noStrike" dirty="0">
                        <a:solidFill>
                          <a:srgbClr val="000000"/>
                        </a:solidFill>
                        <a:latin typeface="Calibri"/>
                      </a:endParaRPr>
                    </a:p>
                  </a:txBody>
                  <a:tcPr marL="0" marR="0" marT="0" marB="0"/>
                </a:tc>
                <a:tc hMerge="1">
                  <a:txBody>
                    <a:bodyPr/>
                    <a:lstStyle/>
                    <a:p>
                      <a:pPr algn="r" fontAlgn="t"/>
                      <a:endParaRPr lang="en-US" sz="1400" b="0" i="0" u="none" strike="noStrike" dirty="0">
                        <a:solidFill>
                          <a:srgbClr val="000000"/>
                        </a:solidFill>
                        <a:latin typeface="Calibri"/>
                      </a:endParaRPr>
                    </a:p>
                  </a:txBody>
                  <a:tcPr marL="0" marR="0" marT="0" marB="0"/>
                </a:tc>
                <a:tc hMerge="1">
                  <a:txBody>
                    <a:bodyPr/>
                    <a:lstStyle/>
                    <a:p>
                      <a:pPr algn="r" fontAlgn="t"/>
                      <a:endParaRPr lang="en-US" sz="1400" b="0" i="0" u="none" strike="noStrike" dirty="0">
                        <a:solidFill>
                          <a:srgbClr val="000000"/>
                        </a:solidFill>
                        <a:latin typeface="Calibri"/>
                      </a:endParaRPr>
                    </a:p>
                  </a:txBody>
                  <a:tcPr marL="0" marR="0" marT="0" marB="0"/>
                </a:tc>
                <a:tc hMerge="1">
                  <a:txBody>
                    <a:bodyPr/>
                    <a:lstStyle/>
                    <a:p>
                      <a:pPr algn="l" fontAlgn="t"/>
                      <a:endParaRPr lang="en-US" sz="1200" b="0" i="0" u="none" strike="noStrike" dirty="0" smtClean="0">
                        <a:solidFill>
                          <a:srgbClr val="000000"/>
                        </a:solidFill>
                        <a:latin typeface="+mn-lt"/>
                      </a:endParaRPr>
                    </a:p>
                  </a:txBody>
                  <a:tcPr marL="0" marR="0" marT="0" marB="0"/>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latin typeface="+mn-lt"/>
                      </a:endParaRPr>
                    </a:p>
                  </a:txBody>
                  <a:tcPr marL="0" marR="0" marT="0" marB="0"/>
                </a:tc>
              </a:tr>
              <a:tr h="355052">
                <a:tc gridSpan="6">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u="none" strike="noStrike" baseline="30000" dirty="0" smtClean="0"/>
                        <a:t>2</a:t>
                      </a:r>
                      <a:r>
                        <a:rPr lang="en-US" sz="1050" u="none" strike="noStrike" dirty="0" smtClean="0"/>
                        <a:t>RMA changed the basis for reporting scrap tire generated annually from state-provided</a:t>
                      </a:r>
                      <a:r>
                        <a:rPr lang="en-US" sz="1050" u="none" strike="noStrike" baseline="0" dirty="0" smtClean="0"/>
                        <a:t> data</a:t>
                      </a:r>
                      <a:r>
                        <a:rPr lang="en-US" sz="1050" u="none" strike="noStrike" dirty="0" smtClean="0"/>
                        <a:t> in</a:t>
                      </a:r>
                      <a:r>
                        <a:rPr lang="en-US" sz="1050" u="none" strike="noStrike" baseline="0" dirty="0" smtClean="0"/>
                        <a:t> </a:t>
                      </a:r>
                      <a:r>
                        <a:rPr lang="en-US" sz="1050" u="none" strike="noStrike" dirty="0" smtClean="0"/>
                        <a:t>2005-2007 to a calculation of replacement market tires sold and vehicles scrapped for</a:t>
                      </a:r>
                      <a:r>
                        <a:rPr lang="en-US" sz="1050" u="none" strike="noStrike" baseline="0" dirty="0" smtClean="0"/>
                        <a:t> reports issued 2009 and after.</a:t>
                      </a:r>
                      <a:endParaRPr lang="en-US" sz="1050" b="0" i="0" u="none" strike="noStrike" dirty="0" smtClean="0">
                        <a:solidFill>
                          <a:srgbClr val="000000"/>
                        </a:solidFill>
                        <a:latin typeface="+mn-l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latin typeface="+mn-lt"/>
                      </a:endParaRPr>
                    </a:p>
                  </a:txBody>
                  <a:tcPr marL="0" marR="0" marT="0" marB="0"/>
                </a:tc>
              </a:tr>
            </a:tbl>
          </a:graphicData>
        </a:graphic>
      </p:graphicFrame>
      <p:sp>
        <p:nvSpPr>
          <p:cNvPr id="5" name="Title 6"/>
          <p:cNvSpPr>
            <a:spLocks noGrp="1"/>
          </p:cNvSpPr>
          <p:nvPr>
            <p:ph type="title"/>
          </p:nvPr>
        </p:nvSpPr>
        <p:spPr>
          <a:xfrm>
            <a:off x="304800" y="228600"/>
            <a:ext cx="8382000" cy="685800"/>
          </a:xfrm>
        </p:spPr>
        <p:txBody>
          <a:bodyPr>
            <a:noAutofit/>
          </a:bodyPr>
          <a:lstStyle/>
          <a:p>
            <a:r>
              <a:rPr lang="en-US" sz="3200" dirty="0" smtClean="0"/>
              <a:t>U.S. Scrap Tire Market Summary (2007 – 2015)</a:t>
            </a:r>
            <a:br>
              <a:rPr lang="en-US" sz="3200" dirty="0" smtClean="0"/>
            </a:br>
            <a:r>
              <a:rPr lang="en-US" sz="1800" dirty="0" smtClean="0"/>
              <a:t>(in Thousands of Tons)</a:t>
            </a:r>
            <a:endParaRPr lang="en-US" sz="1800" dirty="0"/>
          </a:p>
        </p:txBody>
      </p:sp>
      <p:sp>
        <p:nvSpPr>
          <p:cNvPr id="6" name="Slide Number Placeholder 5"/>
          <p:cNvSpPr>
            <a:spLocks noGrp="1"/>
          </p:cNvSpPr>
          <p:nvPr>
            <p:ph type="sldNum" sz="quarter" idx="12"/>
          </p:nvPr>
        </p:nvSpPr>
        <p:spPr/>
        <p:txBody>
          <a:bodyPr/>
          <a:lstStyle/>
          <a:p>
            <a:fld id="{84DB358C-A58E-4306-A530-34847723B3EF}" type="slidenum">
              <a:rPr lang="en-US" smtClean="0"/>
              <a:t>3</a:t>
            </a:fld>
            <a:endParaRPr lang="en-US"/>
          </a:p>
        </p:txBody>
      </p:sp>
    </p:spTree>
    <p:extLst>
      <p:ext uri="{BB962C8B-B14F-4D97-AF65-F5344CB8AC3E}">
        <p14:creationId xmlns:p14="http://schemas.microsoft.com/office/powerpoint/2010/main" val="3563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U.S. Scrap Tire Generation 2015</a:t>
            </a:r>
            <a:endParaRPr lang="en-US" dirty="0"/>
          </a:p>
        </p:txBody>
      </p:sp>
      <p:sp>
        <p:nvSpPr>
          <p:cNvPr id="3" name="Slide Number Placeholder 2"/>
          <p:cNvSpPr>
            <a:spLocks noGrp="1"/>
          </p:cNvSpPr>
          <p:nvPr>
            <p:ph type="sldNum" sz="quarter" idx="12"/>
          </p:nvPr>
        </p:nvSpPr>
        <p:spPr/>
        <p:txBody>
          <a:bodyPr/>
          <a:lstStyle/>
          <a:p>
            <a:fld id="{84DB358C-A58E-4306-A530-34847723B3EF}" type="slidenum">
              <a:rPr lang="en-US" smtClean="0"/>
              <a:t>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9671871"/>
              </p:ext>
            </p:extLst>
          </p:nvPr>
        </p:nvGraphicFramePr>
        <p:xfrm>
          <a:off x="685800" y="1219201"/>
          <a:ext cx="8000999" cy="5029195"/>
        </p:xfrm>
        <a:graphic>
          <a:graphicData uri="http://schemas.openxmlformats.org/drawingml/2006/table">
            <a:tbl>
              <a:tblPr firstRow="1" bandRow="1">
                <a:tableStyleId>{6E25E649-3F16-4E02-A733-19D2CDBF48F0}</a:tableStyleId>
              </a:tblPr>
              <a:tblGrid>
                <a:gridCol w="2666999"/>
                <a:gridCol w="1454727"/>
                <a:gridCol w="1400603"/>
                <a:gridCol w="1239335"/>
                <a:gridCol w="1239335"/>
              </a:tblGrid>
              <a:tr h="604149">
                <a:tc>
                  <a:txBody>
                    <a:bodyPr/>
                    <a:lstStyle/>
                    <a:p>
                      <a:pPr algn="l" fontAlgn="t"/>
                      <a:r>
                        <a:rPr lang="en-US" sz="1600" u="none" strike="noStrike" dirty="0">
                          <a:effectLst/>
                        </a:rPr>
                        <a:t>Tire Class</a:t>
                      </a:r>
                      <a:endParaRPr lang="en-US" sz="1600" b="1" i="0" u="none" strike="noStrike" dirty="0">
                        <a:solidFill>
                          <a:srgbClr val="000000"/>
                        </a:solidFill>
                        <a:effectLst/>
                        <a:latin typeface="Calibri"/>
                      </a:endParaRPr>
                    </a:p>
                  </a:txBody>
                  <a:tcPr marL="9525" marR="9525" marT="9525" marB="0"/>
                </a:tc>
                <a:tc>
                  <a:txBody>
                    <a:bodyPr/>
                    <a:lstStyle/>
                    <a:p>
                      <a:pPr algn="l" fontAlgn="t"/>
                      <a:r>
                        <a:rPr lang="en-US" sz="1600" u="none" strike="noStrike" dirty="0">
                          <a:effectLst/>
                        </a:rPr>
                        <a:t>Millions of Tires</a:t>
                      </a:r>
                      <a:endParaRPr lang="en-US" sz="1600" b="1" i="0" u="none" strike="noStrike" dirty="0">
                        <a:solidFill>
                          <a:srgbClr val="000000"/>
                        </a:solidFill>
                        <a:effectLst/>
                        <a:latin typeface="Calibri"/>
                      </a:endParaRPr>
                    </a:p>
                  </a:txBody>
                  <a:tcPr marL="9525" marR="9525" marT="9525" marB="0"/>
                </a:tc>
                <a:tc>
                  <a:txBody>
                    <a:bodyPr/>
                    <a:lstStyle/>
                    <a:p>
                      <a:pPr algn="l" fontAlgn="t"/>
                      <a:r>
                        <a:rPr lang="en-US" sz="1600" u="none" strike="noStrike" dirty="0">
                          <a:effectLst/>
                        </a:rPr>
                        <a:t>Market %</a:t>
                      </a:r>
                      <a:endParaRPr lang="en-US" sz="1600" b="1" i="0" u="none" strike="noStrike" dirty="0">
                        <a:solidFill>
                          <a:srgbClr val="000000"/>
                        </a:solidFill>
                        <a:effectLst/>
                        <a:latin typeface="Calibri"/>
                      </a:endParaRPr>
                    </a:p>
                  </a:txBody>
                  <a:tcPr marL="9525" marR="9525" marT="9525" marB="0"/>
                </a:tc>
                <a:tc>
                  <a:txBody>
                    <a:bodyPr/>
                    <a:lstStyle/>
                    <a:p>
                      <a:pPr algn="l" fontAlgn="t"/>
                      <a:r>
                        <a:rPr lang="en-US" sz="1600" u="none" strike="noStrike" dirty="0">
                          <a:effectLst/>
                        </a:rPr>
                        <a:t>Average Weight (</a:t>
                      </a:r>
                      <a:r>
                        <a:rPr lang="en-US" sz="1600" u="none" strike="noStrike" dirty="0" err="1">
                          <a:effectLst/>
                        </a:rPr>
                        <a:t>lbs</a:t>
                      </a:r>
                      <a:r>
                        <a:rPr lang="en-US" sz="1600" u="none" strike="noStrike" dirty="0">
                          <a:effectLst/>
                        </a:rPr>
                        <a:t>)</a:t>
                      </a:r>
                      <a:endParaRPr lang="en-US" sz="1600" b="1" i="0" u="none" strike="noStrike" dirty="0">
                        <a:solidFill>
                          <a:srgbClr val="000000"/>
                        </a:solidFill>
                        <a:effectLst/>
                        <a:latin typeface="Calibri"/>
                      </a:endParaRPr>
                    </a:p>
                  </a:txBody>
                  <a:tcPr marL="9525" marR="9525" marT="9525" marB="0"/>
                </a:tc>
                <a:tc>
                  <a:txBody>
                    <a:bodyPr/>
                    <a:lstStyle/>
                    <a:p>
                      <a:pPr algn="l" fontAlgn="t"/>
                      <a:r>
                        <a:rPr lang="en-US" sz="1600" u="none" strike="noStrike" dirty="0">
                          <a:effectLst/>
                        </a:rPr>
                        <a:t>Weight </a:t>
                      </a:r>
                      <a:endParaRPr lang="en-US" sz="1600" u="none" strike="noStrike" dirty="0" smtClean="0">
                        <a:effectLst/>
                      </a:endParaRPr>
                    </a:p>
                    <a:p>
                      <a:pPr algn="l" fontAlgn="t"/>
                      <a:r>
                        <a:rPr lang="en-US" sz="1100" u="none" strike="noStrike" dirty="0" smtClean="0">
                          <a:effectLst/>
                        </a:rPr>
                        <a:t>(thousands of tons)</a:t>
                      </a:r>
                      <a:endParaRPr lang="en-US" sz="1100" b="1" i="0" u="none" strike="noStrike" dirty="0">
                        <a:solidFill>
                          <a:srgbClr val="000000"/>
                        </a:solidFill>
                        <a:effectLst/>
                        <a:latin typeface="Calibri"/>
                      </a:endParaRPr>
                    </a:p>
                  </a:txBody>
                  <a:tcPr marL="9525" marR="9525" marT="9525" marB="0"/>
                </a:tc>
              </a:tr>
              <a:tr h="307860">
                <a:tc>
                  <a:txBody>
                    <a:bodyPr/>
                    <a:lstStyle/>
                    <a:p>
                      <a:pPr algn="l" fontAlgn="t"/>
                      <a:r>
                        <a:rPr lang="en-US" sz="1600" u="none" strike="noStrike">
                          <a:effectLst/>
                        </a:rPr>
                        <a:t>Light Duty Tires</a:t>
                      </a:r>
                      <a:endParaRPr lang="en-US" sz="1600" b="1" i="0" u="none" strike="noStrike">
                        <a:solidFill>
                          <a:srgbClr val="000000"/>
                        </a:solidFill>
                        <a:effectLst/>
                        <a:latin typeface="Calibri"/>
                      </a:endParaRPr>
                    </a:p>
                  </a:txBody>
                  <a:tcPr marL="9525" marR="9525" marT="9525" marB="0"/>
                </a:tc>
                <a:tc>
                  <a:txBody>
                    <a:bodyPr/>
                    <a:lstStyle/>
                    <a:p>
                      <a:pPr algn="r" fontAlgn="t"/>
                      <a:r>
                        <a:rPr lang="en-US" sz="1600" b="1" i="0" u="none" strike="noStrike">
                          <a:solidFill>
                            <a:srgbClr val="000000"/>
                          </a:solidFill>
                          <a:effectLst/>
                          <a:latin typeface="Calibri"/>
                        </a:rPr>
                        <a:t>248.8</a:t>
                      </a:r>
                    </a:p>
                  </a:txBody>
                  <a:tcPr marL="9525" marR="9525" marT="9525" marB="0"/>
                </a:tc>
                <a:tc>
                  <a:txBody>
                    <a:bodyPr/>
                    <a:lstStyle/>
                    <a:p>
                      <a:pPr algn="r" fontAlgn="t"/>
                      <a:r>
                        <a:rPr lang="en-US" sz="1600" b="1" i="0" u="none" strike="noStrike">
                          <a:solidFill>
                            <a:srgbClr val="000000"/>
                          </a:solidFill>
                          <a:effectLst/>
                          <a:latin typeface="Calibri"/>
                        </a:rPr>
                        <a:t>89.0%</a:t>
                      </a:r>
                    </a:p>
                  </a:txBody>
                  <a:tcPr marL="9525" marR="9525" marT="9525" marB="0"/>
                </a:tc>
                <a:tc>
                  <a:txBody>
                    <a:bodyPr/>
                    <a:lstStyle/>
                    <a:p>
                      <a:pPr algn="r" fontAlgn="t"/>
                      <a:r>
                        <a:rPr lang="en-US" sz="1600" b="1" i="0" u="none" strike="noStrike">
                          <a:solidFill>
                            <a:srgbClr val="000000"/>
                          </a:solidFill>
                          <a:effectLst/>
                          <a:latin typeface="Calibri"/>
                        </a:rPr>
                        <a:t>22.5</a:t>
                      </a:r>
                    </a:p>
                  </a:txBody>
                  <a:tcPr marL="9525" marR="9525" marT="9525" marB="0"/>
                </a:tc>
                <a:tc>
                  <a:txBody>
                    <a:bodyPr/>
                    <a:lstStyle/>
                    <a:p>
                      <a:pPr algn="r" fontAlgn="t"/>
                      <a:r>
                        <a:rPr lang="en-US" sz="1600" b="1" i="0" u="none" strike="noStrike">
                          <a:solidFill>
                            <a:srgbClr val="000000"/>
                          </a:solidFill>
                          <a:effectLst/>
                          <a:latin typeface="Calibri"/>
                        </a:rPr>
                        <a:t>2799.0</a:t>
                      </a:r>
                    </a:p>
                  </a:txBody>
                  <a:tcPr marL="9525" marR="9525" marT="9525" marB="0"/>
                </a:tc>
              </a:tr>
              <a:tr h="307860">
                <a:tc>
                  <a:txBody>
                    <a:bodyPr/>
                    <a:lstStyle/>
                    <a:p>
                      <a:pPr algn="l" fontAlgn="t"/>
                      <a:r>
                        <a:rPr lang="en-US" sz="1200" u="none" strike="noStrike">
                          <a:effectLst/>
                        </a:rPr>
                        <a:t>Passenger tire replacements</a:t>
                      </a:r>
                      <a:r>
                        <a:rPr lang="en-US" sz="1200" u="none" strike="noStrike" baseline="30000">
                          <a:effectLst/>
                        </a:rPr>
                        <a:t>1</a:t>
                      </a:r>
                      <a:endParaRPr lang="en-US" sz="1200" b="0" i="1" u="none" strike="noStrike">
                        <a:solidFill>
                          <a:srgbClr val="000000"/>
                        </a:solidFill>
                        <a:effectLst/>
                        <a:latin typeface="Calibri"/>
                      </a:endParaRPr>
                    </a:p>
                  </a:txBody>
                  <a:tcPr marL="9525" marR="9525" marT="9525" marB="0"/>
                </a:tc>
                <a:tc>
                  <a:txBody>
                    <a:bodyPr/>
                    <a:lstStyle/>
                    <a:p>
                      <a:pPr algn="r" fontAlgn="t"/>
                      <a:r>
                        <a:rPr lang="en-US" sz="1600" b="0" i="0" u="none" strike="noStrike">
                          <a:solidFill>
                            <a:srgbClr val="000000"/>
                          </a:solidFill>
                          <a:effectLst/>
                          <a:latin typeface="Calibri"/>
                        </a:rPr>
                        <a:t>206.1</a:t>
                      </a:r>
                    </a:p>
                  </a:txBody>
                  <a:tcPr marL="9525" marR="9525" marT="9525" marB="0"/>
                </a:tc>
                <a:tc>
                  <a:txBody>
                    <a:bodyPr/>
                    <a:lstStyle/>
                    <a:p>
                      <a:pPr algn="r" fontAlgn="t"/>
                      <a:r>
                        <a:rPr lang="en-US" sz="1600" b="0" i="1" u="none" strike="noStrike">
                          <a:solidFill>
                            <a:srgbClr val="000000"/>
                          </a:solidFill>
                          <a:effectLst/>
                          <a:latin typeface="Calibri"/>
                        </a:rPr>
                        <a:t>73.7%</a:t>
                      </a:r>
                    </a:p>
                  </a:txBody>
                  <a:tcPr marL="9525" marR="9525" marT="9525" marB="0"/>
                </a:tc>
                <a:tc>
                  <a:txBody>
                    <a:bodyPr/>
                    <a:lstStyle/>
                    <a:p>
                      <a:pPr algn="l" fontAlgn="t"/>
                      <a:r>
                        <a:rPr lang="en-US" sz="1600" b="0" i="0" u="none" strike="noStrike">
                          <a:solidFill>
                            <a:srgbClr val="000000"/>
                          </a:solidFill>
                          <a:effectLst/>
                          <a:latin typeface="Calibri"/>
                        </a:rPr>
                        <a:t> </a:t>
                      </a:r>
                    </a:p>
                  </a:txBody>
                  <a:tcPr marL="9525" marR="9525" marT="9525" marB="0"/>
                </a:tc>
                <a:tc>
                  <a:txBody>
                    <a:bodyPr/>
                    <a:lstStyle/>
                    <a:p>
                      <a:pPr algn="l" fontAlgn="t"/>
                      <a:r>
                        <a:rPr lang="en-US" sz="1600" b="1" i="0" u="none" strike="noStrike">
                          <a:solidFill>
                            <a:srgbClr val="000000"/>
                          </a:solidFill>
                          <a:effectLst/>
                          <a:latin typeface="Calibri"/>
                        </a:rPr>
                        <a:t> </a:t>
                      </a:r>
                    </a:p>
                  </a:txBody>
                  <a:tcPr marL="9525" marR="9525" marT="9525" marB="0"/>
                </a:tc>
              </a:tr>
              <a:tr h="307860">
                <a:tc>
                  <a:txBody>
                    <a:bodyPr/>
                    <a:lstStyle/>
                    <a:p>
                      <a:pPr algn="l" fontAlgn="t"/>
                      <a:r>
                        <a:rPr lang="en-US" sz="1200" u="none" strike="noStrike">
                          <a:effectLst/>
                        </a:rPr>
                        <a:t>Light truck tire replacements</a:t>
                      </a:r>
                      <a:r>
                        <a:rPr lang="en-US" sz="1200" u="none" strike="noStrike" baseline="30000">
                          <a:effectLst/>
                        </a:rPr>
                        <a:t>1</a:t>
                      </a:r>
                      <a:endParaRPr lang="en-US" sz="1200" b="0" i="1" u="none" strike="noStrike">
                        <a:solidFill>
                          <a:srgbClr val="000000"/>
                        </a:solidFill>
                        <a:effectLst/>
                        <a:latin typeface="Calibri"/>
                      </a:endParaRPr>
                    </a:p>
                  </a:txBody>
                  <a:tcPr marL="9525" marR="9525" marT="9525" marB="0"/>
                </a:tc>
                <a:tc>
                  <a:txBody>
                    <a:bodyPr/>
                    <a:lstStyle/>
                    <a:p>
                      <a:pPr algn="r" fontAlgn="t"/>
                      <a:r>
                        <a:rPr lang="en-US" sz="1600" b="0" i="0" u="none" strike="noStrike">
                          <a:solidFill>
                            <a:srgbClr val="000000"/>
                          </a:solidFill>
                          <a:effectLst/>
                          <a:latin typeface="Calibri"/>
                        </a:rPr>
                        <a:t>29.1</a:t>
                      </a:r>
                    </a:p>
                  </a:txBody>
                  <a:tcPr marL="9525" marR="9525" marT="9525" marB="0"/>
                </a:tc>
                <a:tc>
                  <a:txBody>
                    <a:bodyPr/>
                    <a:lstStyle/>
                    <a:p>
                      <a:pPr algn="r" fontAlgn="t"/>
                      <a:r>
                        <a:rPr lang="en-US" sz="1600" b="0" i="1" u="none" strike="noStrike">
                          <a:solidFill>
                            <a:srgbClr val="000000"/>
                          </a:solidFill>
                          <a:effectLst/>
                          <a:latin typeface="Calibri"/>
                        </a:rPr>
                        <a:t>10.4%</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r>
              <a:tr h="307860">
                <a:tc>
                  <a:txBody>
                    <a:bodyPr/>
                    <a:lstStyle/>
                    <a:p>
                      <a:pPr algn="l" fontAlgn="t"/>
                      <a:r>
                        <a:rPr lang="en-US" sz="1200" u="none" strike="noStrike">
                          <a:effectLst/>
                        </a:rPr>
                        <a:t>Tires from scrapped cars</a:t>
                      </a:r>
                      <a:r>
                        <a:rPr lang="en-US" sz="1200" u="none" strike="noStrike" baseline="30000">
                          <a:effectLst/>
                        </a:rPr>
                        <a:t>2</a:t>
                      </a:r>
                      <a:endParaRPr lang="en-US" sz="1200" b="0" i="1" u="none" strike="noStrike">
                        <a:solidFill>
                          <a:srgbClr val="000000"/>
                        </a:solidFill>
                        <a:effectLst/>
                        <a:latin typeface="Calibri"/>
                      </a:endParaRPr>
                    </a:p>
                  </a:txBody>
                  <a:tcPr marL="9525" marR="9525" marT="9525" marB="0"/>
                </a:tc>
                <a:tc>
                  <a:txBody>
                    <a:bodyPr/>
                    <a:lstStyle/>
                    <a:p>
                      <a:pPr algn="r" fontAlgn="t"/>
                      <a:r>
                        <a:rPr lang="en-US" sz="1600" b="0" i="0" u="none" strike="noStrike">
                          <a:solidFill>
                            <a:srgbClr val="000000"/>
                          </a:solidFill>
                          <a:effectLst/>
                          <a:latin typeface="Calibri"/>
                        </a:rPr>
                        <a:t>13.6</a:t>
                      </a:r>
                    </a:p>
                  </a:txBody>
                  <a:tcPr marL="9525" marR="9525" marT="9525" marB="0"/>
                </a:tc>
                <a:tc>
                  <a:txBody>
                    <a:bodyPr/>
                    <a:lstStyle/>
                    <a:p>
                      <a:pPr algn="r" fontAlgn="t"/>
                      <a:r>
                        <a:rPr lang="en-US" sz="1600" b="0" i="1" u="none" strike="noStrike">
                          <a:solidFill>
                            <a:srgbClr val="000000"/>
                          </a:solidFill>
                          <a:effectLst/>
                          <a:latin typeface="Calibri"/>
                        </a:rPr>
                        <a:t>4.9%</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r>
              <a:tr h="307860">
                <a:tc>
                  <a:txBody>
                    <a:bodyPr/>
                    <a:lstStyle/>
                    <a:p>
                      <a:pPr algn="l" fontAlgn="t"/>
                      <a:r>
                        <a:rPr lang="en-US" sz="1600" u="none" strike="noStrike">
                          <a:effectLst/>
                        </a:rPr>
                        <a:t>Commercial Tires</a:t>
                      </a:r>
                      <a:endParaRPr lang="en-US" sz="1600" b="1" i="0" u="none" strike="noStrike">
                        <a:solidFill>
                          <a:srgbClr val="000000"/>
                        </a:solidFill>
                        <a:effectLst/>
                        <a:latin typeface="Calibri"/>
                      </a:endParaRPr>
                    </a:p>
                  </a:txBody>
                  <a:tcPr marL="9525" marR="9525" marT="9525" marB="0"/>
                </a:tc>
                <a:tc>
                  <a:txBody>
                    <a:bodyPr/>
                    <a:lstStyle/>
                    <a:p>
                      <a:pPr algn="r" fontAlgn="t"/>
                      <a:r>
                        <a:rPr lang="en-US" sz="1600" b="1" i="0" u="none" strike="noStrike">
                          <a:solidFill>
                            <a:srgbClr val="000000"/>
                          </a:solidFill>
                          <a:effectLst/>
                          <a:latin typeface="Calibri"/>
                        </a:rPr>
                        <a:t>30.9</a:t>
                      </a:r>
                    </a:p>
                  </a:txBody>
                  <a:tcPr marL="9525" marR="9525" marT="9525" marB="0"/>
                </a:tc>
                <a:tc>
                  <a:txBody>
                    <a:bodyPr/>
                    <a:lstStyle/>
                    <a:p>
                      <a:pPr algn="r" fontAlgn="t"/>
                      <a:r>
                        <a:rPr lang="en-US" sz="1600" b="1" i="0" u="none" strike="noStrike">
                          <a:solidFill>
                            <a:srgbClr val="000000"/>
                          </a:solidFill>
                          <a:effectLst/>
                          <a:latin typeface="Calibri"/>
                        </a:rPr>
                        <a:t>11.0%</a:t>
                      </a:r>
                    </a:p>
                  </a:txBody>
                  <a:tcPr marL="9525" marR="9525" marT="9525" marB="0"/>
                </a:tc>
                <a:tc>
                  <a:txBody>
                    <a:bodyPr/>
                    <a:lstStyle/>
                    <a:p>
                      <a:pPr algn="r" fontAlgn="t"/>
                      <a:r>
                        <a:rPr lang="en-US" sz="1600" b="1" i="0" u="none" strike="noStrike">
                          <a:solidFill>
                            <a:srgbClr val="000000"/>
                          </a:solidFill>
                          <a:effectLst/>
                          <a:latin typeface="Calibri"/>
                        </a:rPr>
                        <a:t>120.0</a:t>
                      </a:r>
                    </a:p>
                  </a:txBody>
                  <a:tcPr marL="9525" marR="9525" marT="9525" marB="0"/>
                </a:tc>
                <a:tc>
                  <a:txBody>
                    <a:bodyPr/>
                    <a:lstStyle/>
                    <a:p>
                      <a:pPr algn="r" fontAlgn="t"/>
                      <a:r>
                        <a:rPr lang="en-US" sz="1600" b="1" i="0" u="none" strike="noStrike">
                          <a:solidFill>
                            <a:srgbClr val="000000"/>
                          </a:solidFill>
                          <a:effectLst/>
                          <a:latin typeface="Calibri"/>
                        </a:rPr>
                        <a:t>1854.0</a:t>
                      </a:r>
                    </a:p>
                  </a:txBody>
                  <a:tcPr marL="9525" marR="9525" marT="9525" marB="0"/>
                </a:tc>
              </a:tr>
              <a:tr h="456005">
                <a:tc>
                  <a:txBody>
                    <a:bodyPr/>
                    <a:lstStyle/>
                    <a:p>
                      <a:pPr algn="l" fontAlgn="t"/>
                      <a:r>
                        <a:rPr lang="en-US" sz="1200" u="none" strike="noStrike" dirty="0">
                          <a:effectLst/>
                        </a:rPr>
                        <a:t>Medium, wide base, heavy truck replacement tires</a:t>
                      </a:r>
                      <a:r>
                        <a:rPr lang="en-US" sz="1200" u="none" strike="noStrike" baseline="30000" dirty="0">
                          <a:effectLst/>
                        </a:rPr>
                        <a:t>1</a:t>
                      </a:r>
                      <a:endParaRPr lang="en-US" sz="1200" b="0" i="1" u="none" strike="noStrike" dirty="0">
                        <a:solidFill>
                          <a:srgbClr val="000000"/>
                        </a:solidFill>
                        <a:effectLst/>
                        <a:latin typeface="Calibri"/>
                      </a:endParaRPr>
                    </a:p>
                  </a:txBody>
                  <a:tcPr marL="9525" marR="9525" marT="9525" marB="0"/>
                </a:tc>
                <a:tc>
                  <a:txBody>
                    <a:bodyPr/>
                    <a:lstStyle/>
                    <a:p>
                      <a:pPr algn="r" fontAlgn="t"/>
                      <a:r>
                        <a:rPr lang="en-US" sz="1600" b="0" i="1" u="none" strike="noStrike">
                          <a:solidFill>
                            <a:srgbClr val="000000"/>
                          </a:solidFill>
                          <a:effectLst/>
                          <a:latin typeface="Calibri"/>
                        </a:rPr>
                        <a:t>17.9</a:t>
                      </a:r>
                    </a:p>
                  </a:txBody>
                  <a:tcPr marL="9525" marR="9525" marT="9525" marB="0"/>
                </a:tc>
                <a:tc>
                  <a:txBody>
                    <a:bodyPr/>
                    <a:lstStyle/>
                    <a:p>
                      <a:pPr algn="r" fontAlgn="t"/>
                      <a:r>
                        <a:rPr lang="en-US" sz="1600" b="0" i="1" u="none" strike="noStrike">
                          <a:solidFill>
                            <a:srgbClr val="000000"/>
                          </a:solidFill>
                          <a:effectLst/>
                          <a:latin typeface="Calibri"/>
                        </a:rPr>
                        <a:t>6.4%</a:t>
                      </a:r>
                    </a:p>
                  </a:txBody>
                  <a:tcPr marL="9525" marR="9525" marT="9525" marB="0"/>
                </a:tc>
                <a:tc>
                  <a:txBody>
                    <a:bodyPr/>
                    <a:lstStyle/>
                    <a:p>
                      <a:pPr algn="l" fontAlgn="t"/>
                      <a:r>
                        <a:rPr lang="en-US" sz="1600" b="0" i="0" u="none" strike="noStrike">
                          <a:solidFill>
                            <a:srgbClr val="000000"/>
                          </a:solidFill>
                          <a:effectLst/>
                          <a:latin typeface="Calibri"/>
                        </a:rPr>
                        <a:t> </a:t>
                      </a:r>
                    </a:p>
                  </a:txBody>
                  <a:tcPr marL="9525" marR="9525" marT="9525" marB="0"/>
                </a:tc>
                <a:tc>
                  <a:txBody>
                    <a:bodyPr/>
                    <a:lstStyle/>
                    <a:p>
                      <a:pPr algn="l" fontAlgn="t"/>
                      <a:r>
                        <a:rPr lang="en-US" sz="1600" b="0" i="0" u="none" strike="noStrike">
                          <a:solidFill>
                            <a:srgbClr val="000000"/>
                          </a:solidFill>
                          <a:effectLst/>
                          <a:latin typeface="Calibri"/>
                        </a:rPr>
                        <a:t> </a:t>
                      </a:r>
                    </a:p>
                  </a:txBody>
                  <a:tcPr marL="9525" marR="9525" marT="9525" marB="0"/>
                </a:tc>
              </a:tr>
              <a:tr h="360824">
                <a:tc>
                  <a:txBody>
                    <a:bodyPr/>
                    <a:lstStyle/>
                    <a:p>
                      <a:pPr algn="l" fontAlgn="t"/>
                      <a:r>
                        <a:rPr lang="en-US" sz="1200" u="none" strike="noStrike" dirty="0">
                          <a:effectLst/>
                        </a:rPr>
                        <a:t>Tires from scrapped trucks and buses</a:t>
                      </a:r>
                      <a:r>
                        <a:rPr lang="en-US" sz="1200" u="none" strike="noStrike" baseline="30000" dirty="0">
                          <a:effectLst/>
                        </a:rPr>
                        <a:t>2</a:t>
                      </a:r>
                      <a:endParaRPr lang="en-US" sz="1200" b="0" i="1" u="none" strike="noStrike" dirty="0">
                        <a:solidFill>
                          <a:srgbClr val="000000"/>
                        </a:solidFill>
                        <a:effectLst/>
                        <a:latin typeface="Calibri"/>
                      </a:endParaRPr>
                    </a:p>
                  </a:txBody>
                  <a:tcPr marL="9525" marR="9525" marT="9525" marB="0"/>
                </a:tc>
                <a:tc>
                  <a:txBody>
                    <a:bodyPr/>
                    <a:lstStyle/>
                    <a:p>
                      <a:pPr algn="r" fontAlgn="t"/>
                      <a:r>
                        <a:rPr lang="en-US" sz="1600" b="0" i="1" u="none" strike="noStrike">
                          <a:solidFill>
                            <a:srgbClr val="000000"/>
                          </a:solidFill>
                          <a:effectLst/>
                          <a:latin typeface="Calibri"/>
                        </a:rPr>
                        <a:t>13.0</a:t>
                      </a:r>
                    </a:p>
                  </a:txBody>
                  <a:tcPr marL="9525" marR="9525" marT="9525" marB="0"/>
                </a:tc>
                <a:tc>
                  <a:txBody>
                    <a:bodyPr/>
                    <a:lstStyle/>
                    <a:p>
                      <a:pPr algn="r" fontAlgn="t"/>
                      <a:r>
                        <a:rPr lang="en-US" sz="1600" b="0" i="1" u="none" strike="noStrike">
                          <a:solidFill>
                            <a:srgbClr val="000000"/>
                          </a:solidFill>
                          <a:effectLst/>
                          <a:latin typeface="Calibri"/>
                        </a:rPr>
                        <a:t>4.6%</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r>
              <a:tr h="307860">
                <a:tc>
                  <a:txBody>
                    <a:bodyPr/>
                    <a:lstStyle/>
                    <a:p>
                      <a:pPr algn="l" fontAlgn="t"/>
                      <a:r>
                        <a:rPr lang="en-US" sz="1600" u="none" strike="noStrike">
                          <a:effectLst/>
                        </a:rPr>
                        <a:t>Total tires hauled</a:t>
                      </a:r>
                      <a:endParaRPr lang="en-US" sz="1600" b="1" i="0" u="none" strike="noStrike">
                        <a:solidFill>
                          <a:srgbClr val="000000"/>
                        </a:solidFill>
                        <a:effectLst/>
                        <a:latin typeface="Calibri"/>
                      </a:endParaRPr>
                    </a:p>
                  </a:txBody>
                  <a:tcPr marL="9525" marR="9525" marT="9525" marB="0"/>
                </a:tc>
                <a:tc>
                  <a:txBody>
                    <a:bodyPr/>
                    <a:lstStyle/>
                    <a:p>
                      <a:pPr algn="r" fontAlgn="t"/>
                      <a:r>
                        <a:rPr lang="en-US" sz="1600" b="1" i="0" u="none" strike="noStrike">
                          <a:solidFill>
                            <a:srgbClr val="000000"/>
                          </a:solidFill>
                          <a:effectLst/>
                          <a:latin typeface="Calibri"/>
                        </a:rPr>
                        <a:t>279.7</a:t>
                      </a:r>
                    </a:p>
                  </a:txBody>
                  <a:tcPr marL="9525" marR="9525" marT="9525" marB="0"/>
                </a:tc>
                <a:tc>
                  <a:txBody>
                    <a:bodyPr/>
                    <a:lstStyle/>
                    <a:p>
                      <a:pPr algn="r" fontAlgn="t"/>
                      <a:r>
                        <a:rPr lang="en-US" sz="1600" b="1" i="0" u="none" strike="noStrike">
                          <a:solidFill>
                            <a:srgbClr val="000000"/>
                          </a:solidFill>
                          <a:effectLst/>
                          <a:latin typeface="Calibri"/>
                        </a:rPr>
                        <a:t>100.0%</a:t>
                      </a:r>
                    </a:p>
                  </a:txBody>
                  <a:tcPr marL="9525" marR="9525" marT="9525" marB="0"/>
                </a:tc>
                <a:tc>
                  <a:txBody>
                    <a:bodyPr/>
                    <a:lstStyle/>
                    <a:p>
                      <a:pPr algn="r" fontAlgn="t"/>
                      <a:r>
                        <a:rPr lang="en-US" sz="1600" b="1" i="0" u="none" strike="noStrike">
                          <a:solidFill>
                            <a:srgbClr val="000000"/>
                          </a:solidFill>
                          <a:effectLst/>
                          <a:latin typeface="Calibri"/>
                        </a:rPr>
                        <a:t>33.3</a:t>
                      </a:r>
                    </a:p>
                  </a:txBody>
                  <a:tcPr marL="9525" marR="9525" marT="9525" marB="0"/>
                </a:tc>
                <a:tc>
                  <a:txBody>
                    <a:bodyPr/>
                    <a:lstStyle/>
                    <a:p>
                      <a:pPr algn="r" fontAlgn="t"/>
                      <a:r>
                        <a:rPr lang="en-US" sz="1600" b="1" i="0" u="none" strike="noStrike">
                          <a:solidFill>
                            <a:srgbClr val="000000"/>
                          </a:solidFill>
                          <a:effectLst/>
                          <a:latin typeface="Calibri"/>
                        </a:rPr>
                        <a:t>4653.0</a:t>
                      </a:r>
                    </a:p>
                  </a:txBody>
                  <a:tcPr marL="9525" marR="9525" marT="9525" marB="0"/>
                </a:tc>
              </a:tr>
              <a:tr h="307860">
                <a:tc>
                  <a:txBody>
                    <a:bodyPr/>
                    <a:lstStyle/>
                    <a:p>
                      <a:pPr algn="l" fontAlgn="t"/>
                      <a:r>
                        <a:rPr lang="en-US" sz="1600" u="none" strike="noStrike" dirty="0">
                          <a:effectLst/>
                        </a:rPr>
                        <a:t>Used tires culled</a:t>
                      </a:r>
                      <a:endParaRPr lang="en-US" sz="1600" b="1" i="0" u="none" strike="noStrike" dirty="0">
                        <a:solidFill>
                          <a:srgbClr val="000000"/>
                        </a:solidFill>
                        <a:effectLst/>
                        <a:latin typeface="Calibri"/>
                      </a:endParaRPr>
                    </a:p>
                  </a:txBody>
                  <a:tcPr marL="9525" marR="9525" marT="9525" marB="0"/>
                </a:tc>
                <a:tc>
                  <a:txBody>
                    <a:bodyPr/>
                    <a:lstStyle/>
                    <a:p>
                      <a:pPr algn="r" fontAlgn="t"/>
                      <a:r>
                        <a:rPr lang="en-US" sz="1600" b="1" i="0" u="none" strike="noStrike">
                          <a:solidFill>
                            <a:srgbClr val="000000"/>
                          </a:solidFill>
                          <a:effectLst/>
                          <a:latin typeface="Calibri"/>
                        </a:rPr>
                        <a:t>36.9</a:t>
                      </a:r>
                    </a:p>
                  </a:txBody>
                  <a:tcPr marL="9525" marR="9525" marT="9525" marB="0"/>
                </a:tc>
                <a:tc>
                  <a:txBody>
                    <a:bodyPr/>
                    <a:lstStyle/>
                    <a:p>
                      <a:pPr algn="r" fontAlgn="t"/>
                      <a:r>
                        <a:rPr lang="en-US" sz="1600" b="1" i="0" u="none" strike="noStrike">
                          <a:solidFill>
                            <a:srgbClr val="000000"/>
                          </a:solidFill>
                          <a:effectLst/>
                          <a:latin typeface="Calibri"/>
                        </a:rPr>
                        <a:t>13.2%</a:t>
                      </a:r>
                    </a:p>
                  </a:txBody>
                  <a:tcPr marL="9525" marR="9525" marT="9525" marB="0"/>
                </a:tc>
                <a:tc>
                  <a:txBody>
                    <a:bodyPr/>
                    <a:lstStyle/>
                    <a:p>
                      <a:pPr algn="r" fontAlgn="t"/>
                      <a:r>
                        <a:rPr lang="en-US" sz="1600" b="1" i="0" u="none" strike="noStrike">
                          <a:solidFill>
                            <a:srgbClr val="000000"/>
                          </a:solidFill>
                          <a:effectLst/>
                          <a:latin typeface="Calibri"/>
                        </a:rPr>
                        <a:t>33.3</a:t>
                      </a:r>
                    </a:p>
                  </a:txBody>
                  <a:tcPr marL="9525" marR="9525" marT="9525" marB="0"/>
                </a:tc>
                <a:tc>
                  <a:txBody>
                    <a:bodyPr/>
                    <a:lstStyle/>
                    <a:p>
                      <a:pPr algn="r" fontAlgn="t"/>
                      <a:r>
                        <a:rPr lang="en-US" sz="1600" b="1" i="0" u="none" strike="noStrike">
                          <a:solidFill>
                            <a:srgbClr val="000000"/>
                          </a:solidFill>
                          <a:effectLst/>
                          <a:latin typeface="Calibri"/>
                        </a:rPr>
                        <a:t>614.2</a:t>
                      </a:r>
                    </a:p>
                  </a:txBody>
                  <a:tcPr marL="9525" marR="9525" marT="9525" marB="0"/>
                </a:tc>
              </a:tr>
              <a:tr h="307860">
                <a:tc>
                  <a:txBody>
                    <a:bodyPr/>
                    <a:lstStyle/>
                    <a:p>
                      <a:pPr algn="l" fontAlgn="t"/>
                      <a:r>
                        <a:rPr lang="en-US" sz="1600" u="none" strike="noStrike">
                          <a:effectLst/>
                        </a:rPr>
                        <a:t>Net scrap tires</a:t>
                      </a:r>
                      <a:endParaRPr lang="en-US" sz="1600" b="1" i="0" u="none" strike="noStrike">
                        <a:solidFill>
                          <a:srgbClr val="000000"/>
                        </a:solidFill>
                        <a:effectLst/>
                        <a:latin typeface="Calibri"/>
                      </a:endParaRPr>
                    </a:p>
                  </a:txBody>
                  <a:tcPr marL="9525" marR="9525" marT="9525" marB="0"/>
                </a:tc>
                <a:tc>
                  <a:txBody>
                    <a:bodyPr/>
                    <a:lstStyle/>
                    <a:p>
                      <a:pPr algn="r" fontAlgn="t"/>
                      <a:r>
                        <a:rPr lang="en-US" sz="1600" b="1" i="0" u="none" strike="noStrike">
                          <a:solidFill>
                            <a:srgbClr val="000000"/>
                          </a:solidFill>
                          <a:effectLst/>
                          <a:latin typeface="Calibri"/>
                        </a:rPr>
                        <a:t>242.8</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c>
                  <a:txBody>
                    <a:bodyPr/>
                    <a:lstStyle/>
                    <a:p>
                      <a:pPr algn="r" fontAlgn="t"/>
                      <a:r>
                        <a:rPr lang="en-US" sz="1600" b="1" i="0" u="none" strike="noStrike">
                          <a:solidFill>
                            <a:srgbClr val="000000"/>
                          </a:solidFill>
                          <a:effectLst/>
                          <a:latin typeface="Calibri"/>
                        </a:rPr>
                        <a:t> </a:t>
                      </a:r>
                    </a:p>
                  </a:txBody>
                  <a:tcPr marL="9525" marR="9525" marT="9525" marB="0"/>
                </a:tc>
                <a:tc>
                  <a:txBody>
                    <a:bodyPr/>
                    <a:lstStyle/>
                    <a:p>
                      <a:pPr algn="r" fontAlgn="t"/>
                      <a:r>
                        <a:rPr lang="en-US" sz="1600" b="1" i="0" u="none" strike="noStrike" dirty="0">
                          <a:solidFill>
                            <a:srgbClr val="000000"/>
                          </a:solidFill>
                          <a:effectLst/>
                          <a:latin typeface="Calibri"/>
                        </a:rPr>
                        <a:t>4038.8</a:t>
                      </a:r>
                    </a:p>
                  </a:txBody>
                  <a:tcPr marL="9525" marR="9525" marT="9525" marB="0"/>
                </a:tc>
              </a:tr>
              <a:tr h="318974">
                <a:tc gridSpan="5">
                  <a:txBody>
                    <a:bodyPr/>
                    <a:lstStyle/>
                    <a:p>
                      <a:pPr algn="l" fontAlgn="t"/>
                      <a:r>
                        <a:rPr lang="en-US" sz="1100" u="none" strike="noStrike" baseline="30000">
                          <a:effectLst/>
                        </a:rPr>
                        <a:t>1</a:t>
                      </a:r>
                      <a:r>
                        <a:rPr lang="en-US" sz="1100" u="none" strike="noStrike">
                          <a:effectLst/>
                        </a:rPr>
                        <a:t>Factbook 2014: U.S. Tire Shipment/Activity Report for Statistical Year 2013, Rubber Manufacturers Association.</a:t>
                      </a:r>
                      <a:endParaRPr lang="en-US" sz="1100" b="1" i="0" u="none" strike="noStrike">
                        <a:solidFill>
                          <a:srgbClr val="000000"/>
                        </a:solidFill>
                        <a:effectLst/>
                        <a:latin typeface="Calibri"/>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6363">
                <a:tc gridSpan="5">
                  <a:txBody>
                    <a:bodyPr/>
                    <a:lstStyle/>
                    <a:p>
                      <a:pPr algn="l" fontAlgn="t"/>
                      <a:r>
                        <a:rPr lang="en-US" sz="1100" u="none" strike="noStrike" baseline="30000" dirty="0">
                          <a:effectLst/>
                        </a:rPr>
                        <a:t>2</a:t>
                      </a:r>
                      <a:r>
                        <a:rPr lang="en-US" sz="1100" u="sng" strike="noStrike" dirty="0">
                          <a:effectLst/>
                        </a:rPr>
                        <a:t> Ward's Motor Vehicle Facts and Figures</a:t>
                      </a:r>
                      <a:r>
                        <a:rPr lang="en-US" sz="1100" u="none" strike="noStrike" dirty="0">
                          <a:effectLst/>
                        </a:rPr>
                        <a:t>, 2014.  Includes the total number of vehicles removed from service in 2013.  In 2013, Ward's did not publish vehicles retired from service separated for the car and truck/bus category.  Instead, it only published total vehicles scrapped from service.  RMA estimated the split between cars and trucks/buses based on the average of the split from 2002 - 2012.  Assumes two tires scrapped from light duty vehicles and 2.5 tires scrapped from trucks and buses.</a:t>
                      </a:r>
                      <a:endParaRPr lang="en-US" sz="1100" b="0" i="0" u="none" strike="noStrike" dirty="0">
                        <a:solidFill>
                          <a:srgbClr val="000000"/>
                        </a:solidFill>
                        <a:effectLst/>
                        <a:latin typeface="Calibri"/>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05908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lstStyle/>
          <a:p>
            <a:r>
              <a:rPr lang="en-US" dirty="0" smtClean="0"/>
              <a:t>U.S. Scrap Tire Trends 2007 - 2015</a:t>
            </a:r>
            <a:endParaRPr lang="en-US" dirty="0"/>
          </a:p>
        </p:txBody>
      </p:sp>
      <p:sp>
        <p:nvSpPr>
          <p:cNvPr id="3" name="Slide Number Placeholder 2"/>
          <p:cNvSpPr>
            <a:spLocks noGrp="1"/>
          </p:cNvSpPr>
          <p:nvPr>
            <p:ph type="sldNum" sz="quarter" idx="12"/>
          </p:nvPr>
        </p:nvSpPr>
        <p:spPr/>
        <p:txBody>
          <a:bodyPr/>
          <a:lstStyle/>
          <a:p>
            <a:fld id="{84DB358C-A58E-4306-A530-34847723B3EF}" type="slidenum">
              <a:rPr lang="en-US" smtClean="0"/>
              <a:t>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946729581"/>
              </p:ext>
            </p:extLst>
          </p:nvPr>
        </p:nvGraphicFramePr>
        <p:xfrm>
          <a:off x="304800" y="609600"/>
          <a:ext cx="84582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6761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fontScale="90000"/>
          </a:bodyPr>
          <a:lstStyle/>
          <a:p>
            <a:r>
              <a:rPr lang="en-US" dirty="0" smtClean="0"/>
              <a:t>U.S. Scrap Tire Market Trends </a:t>
            </a:r>
            <a:br>
              <a:rPr lang="en-US" dirty="0" smtClean="0"/>
            </a:br>
            <a:r>
              <a:rPr lang="en-US" dirty="0" smtClean="0"/>
              <a:t>2005 – 2015</a:t>
            </a:r>
            <a:endParaRPr lang="en-US" dirty="0"/>
          </a:p>
        </p:txBody>
      </p:sp>
      <p:sp>
        <p:nvSpPr>
          <p:cNvPr id="8" name="TextBox 7"/>
          <p:cNvSpPr txBox="1"/>
          <p:nvPr/>
        </p:nvSpPr>
        <p:spPr>
          <a:xfrm>
            <a:off x="685800" y="5943600"/>
            <a:ext cx="8229600" cy="577081"/>
          </a:xfrm>
          <a:prstGeom prst="rect">
            <a:avLst/>
          </a:prstGeom>
          <a:noFill/>
        </p:spPr>
        <p:txBody>
          <a:bodyPr wrap="square" rtlCol="0">
            <a:spAutoFit/>
          </a:bodyPr>
          <a:lstStyle/>
          <a:p>
            <a:r>
              <a:rPr lang="en-US" sz="1050" dirty="0" smtClean="0"/>
              <a:t>Please note:  RMA </a:t>
            </a:r>
            <a:r>
              <a:rPr lang="en-US" sz="1050" dirty="0"/>
              <a:t>began tracking tires culled from scrap tire collection entering domestic used passenger and light truck used tire markets in </a:t>
            </a:r>
            <a:r>
              <a:rPr lang="en-US" sz="1050" dirty="0" smtClean="0"/>
              <a:t>2009.  RMA </a:t>
            </a:r>
            <a:r>
              <a:rPr lang="en-US" sz="1050" dirty="0"/>
              <a:t>changed the way it incorporated estimates of tires entering used tire markets between 2009 and 2011.  In 2009, RMA included used tires as a market for scrap tires.  In </a:t>
            </a:r>
            <a:r>
              <a:rPr lang="en-US" sz="1050" dirty="0" smtClean="0"/>
              <a:t>2011 and later, </a:t>
            </a:r>
            <a:r>
              <a:rPr lang="en-US" sz="1050" dirty="0"/>
              <a:t>RMA subtracted used tires from the total tires hauled to calculate total net scrap tire generation</a:t>
            </a:r>
            <a:r>
              <a:rPr lang="en-US" sz="1050" dirty="0" smtClean="0"/>
              <a:t>.</a:t>
            </a:r>
            <a:endParaRPr lang="en-US" sz="1050" dirty="0"/>
          </a:p>
        </p:txBody>
      </p:sp>
      <p:sp>
        <p:nvSpPr>
          <p:cNvPr id="9" name="Slide Number Placeholder 8"/>
          <p:cNvSpPr>
            <a:spLocks noGrp="1"/>
          </p:cNvSpPr>
          <p:nvPr>
            <p:ph type="sldNum" sz="quarter" idx="12"/>
          </p:nvPr>
        </p:nvSpPr>
        <p:spPr/>
        <p:txBody>
          <a:bodyPr/>
          <a:lstStyle/>
          <a:p>
            <a:fld id="{84DB358C-A58E-4306-A530-34847723B3EF}" type="slidenum">
              <a:rPr lang="en-US" smtClean="0"/>
              <a:t>6</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3342284048"/>
              </p:ext>
            </p:extLst>
          </p:nvPr>
        </p:nvGraphicFramePr>
        <p:xfrm>
          <a:off x="914400" y="838200"/>
          <a:ext cx="7467600" cy="5272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6992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11" y="152400"/>
            <a:ext cx="8229600" cy="1143000"/>
          </a:xfrm>
        </p:spPr>
        <p:txBody>
          <a:bodyPr>
            <a:normAutofit fontScale="90000"/>
          </a:bodyPr>
          <a:lstStyle/>
          <a:p>
            <a:r>
              <a:rPr lang="en-US" dirty="0" smtClean="0"/>
              <a:t>U.S. Scrap Tire Disposition 2015</a:t>
            </a:r>
            <a:br>
              <a:rPr lang="en-US" dirty="0" smtClean="0"/>
            </a:br>
            <a:r>
              <a:rPr lang="en-US" sz="3100" dirty="0" smtClean="0"/>
              <a:t>(percent of total tons generated annually)</a:t>
            </a:r>
            <a:endParaRPr lang="en-US" sz="3100" dirty="0"/>
          </a:p>
        </p:txBody>
      </p:sp>
      <p:sp>
        <p:nvSpPr>
          <p:cNvPr id="5" name="TextBox 4"/>
          <p:cNvSpPr txBox="1"/>
          <p:nvPr/>
        </p:nvSpPr>
        <p:spPr>
          <a:xfrm>
            <a:off x="5334000" y="5716706"/>
            <a:ext cx="3469411" cy="338554"/>
          </a:xfrm>
          <a:prstGeom prst="rect">
            <a:avLst/>
          </a:prstGeom>
          <a:noFill/>
        </p:spPr>
        <p:txBody>
          <a:bodyPr wrap="none" rtlCol="0">
            <a:spAutoFit/>
          </a:bodyPr>
          <a:lstStyle/>
          <a:p>
            <a:pPr algn="r"/>
            <a:r>
              <a:rPr lang="en-US" sz="1600" dirty="0" smtClean="0"/>
              <a:t>Numbers may not add due to rounding.</a:t>
            </a:r>
            <a:endParaRPr lang="en-US" sz="1600" dirty="0"/>
          </a:p>
        </p:txBody>
      </p:sp>
      <p:sp>
        <p:nvSpPr>
          <p:cNvPr id="3" name="Slide Number Placeholder 2"/>
          <p:cNvSpPr>
            <a:spLocks noGrp="1"/>
          </p:cNvSpPr>
          <p:nvPr>
            <p:ph type="sldNum" sz="quarter" idx="12"/>
          </p:nvPr>
        </p:nvSpPr>
        <p:spPr/>
        <p:txBody>
          <a:bodyPr/>
          <a:lstStyle/>
          <a:p>
            <a:fld id="{84DB358C-A58E-4306-A530-34847723B3EF}" type="slidenum">
              <a:rPr lang="en-US" smtClean="0"/>
              <a:t>7</a:t>
            </a:fld>
            <a:endParaRPr lang="en-US"/>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400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U.S. Tire-Derived Fuel Markets 2015</a:t>
            </a:r>
            <a:endParaRPr lang="en-US" dirty="0"/>
          </a:p>
        </p:txBody>
      </p:sp>
      <p:sp>
        <p:nvSpPr>
          <p:cNvPr id="3" name="Slide Number Placeholder 2"/>
          <p:cNvSpPr>
            <a:spLocks noGrp="1"/>
          </p:cNvSpPr>
          <p:nvPr>
            <p:ph type="sldNum" sz="quarter" idx="12"/>
          </p:nvPr>
        </p:nvSpPr>
        <p:spPr/>
        <p:txBody>
          <a:bodyPr/>
          <a:lstStyle/>
          <a:p>
            <a:fld id="{84DB358C-A58E-4306-A530-34847723B3EF}" type="slidenum">
              <a:rPr lang="en-US" smtClean="0"/>
              <a:t>8</a:t>
            </a:fld>
            <a:endParaRPr lang="en-US"/>
          </a:p>
        </p:txBody>
      </p:sp>
      <p:sp>
        <p:nvSpPr>
          <p:cNvPr id="5" name="TextBox 5"/>
          <p:cNvSpPr txBox="1"/>
          <p:nvPr/>
        </p:nvSpPr>
        <p:spPr>
          <a:xfrm>
            <a:off x="6019800" y="2514600"/>
            <a:ext cx="2438400" cy="18466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r>
              <a:rPr lang="en-US" sz="2400" i="1" dirty="0">
                <a:solidFill>
                  <a:prstClr val="black"/>
                </a:solidFill>
                <a:latin typeface="Berlin Sans FB Demi" pitchFamily="34" charset="0"/>
              </a:rPr>
              <a:t>Did you know?</a:t>
            </a:r>
          </a:p>
          <a:p>
            <a:pPr lvl="0"/>
            <a:endParaRPr lang="en-US" sz="1800" dirty="0">
              <a:solidFill>
                <a:prstClr val="black"/>
              </a:solidFill>
            </a:endParaRPr>
          </a:p>
          <a:p>
            <a:r>
              <a:rPr lang="en-US" sz="1800" dirty="0" smtClean="0"/>
              <a:t>Total scrap tires diverted to TDF market:</a:t>
            </a:r>
          </a:p>
          <a:p>
            <a:r>
              <a:rPr lang="en-US" sz="1800" dirty="0" smtClean="0"/>
              <a:t> 1,922,000  tons or over 117 million tires</a:t>
            </a:r>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962558125"/>
              </p:ext>
            </p:extLst>
          </p:nvPr>
        </p:nvGraphicFramePr>
        <p:xfrm>
          <a:off x="990600" y="1600200"/>
          <a:ext cx="4772025" cy="4635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6553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Tire-Derived Fuel Market Trends</a:t>
            </a:r>
            <a:br>
              <a:rPr lang="en-US" dirty="0" smtClean="0"/>
            </a:br>
            <a:r>
              <a:rPr lang="en-US" dirty="0" smtClean="0"/>
              <a:t>2005 – 2015</a:t>
            </a:r>
            <a:endParaRPr lang="en-US" dirty="0"/>
          </a:p>
        </p:txBody>
      </p:sp>
      <p:sp>
        <p:nvSpPr>
          <p:cNvPr id="3" name="Slide Number Placeholder 2"/>
          <p:cNvSpPr>
            <a:spLocks noGrp="1"/>
          </p:cNvSpPr>
          <p:nvPr>
            <p:ph type="sldNum" sz="quarter" idx="12"/>
          </p:nvPr>
        </p:nvSpPr>
        <p:spPr/>
        <p:txBody>
          <a:bodyPr/>
          <a:lstStyle/>
          <a:p>
            <a:fld id="{84DB358C-A58E-4306-A530-34847723B3EF}" type="slidenum">
              <a:rPr lang="en-US" smtClean="0"/>
              <a:t>9</a:t>
            </a:fld>
            <a:endParaRPr lang="en-US"/>
          </a:p>
        </p:txBody>
      </p:sp>
      <p:graphicFrame>
        <p:nvGraphicFramePr>
          <p:cNvPr id="6" name="Chart 5"/>
          <p:cNvGraphicFramePr>
            <a:graphicFrameLocks/>
          </p:cNvGraphicFramePr>
          <p:nvPr>
            <p:extLst>
              <p:ext uri="{D42A27DB-BD31-4B8C-83A1-F6EECF244321}">
                <p14:modId xmlns:p14="http://schemas.microsoft.com/office/powerpoint/2010/main" val="4097171226"/>
              </p:ext>
            </p:extLst>
          </p:nvPr>
        </p:nvGraphicFramePr>
        <p:xfrm>
          <a:off x="685800" y="1524000"/>
          <a:ext cx="7839075" cy="4651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043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1219</Words>
  <Application>Microsoft Office PowerPoint</Application>
  <PresentationFormat>On-screen Show (4:3)</PresentationFormat>
  <Paragraphs>353</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Paint Shop Pro Image</vt:lpstr>
      <vt:lpstr>2015 U.S. Scrap Tire Management Summary</vt:lpstr>
      <vt:lpstr>U.S. Scrap Tire Disposition 2015</vt:lpstr>
      <vt:lpstr>U.S. Scrap Tire Market Summary (2007 – 2015) (in Thousands of Tons)</vt:lpstr>
      <vt:lpstr>U.S. Scrap Tire Generation 2015</vt:lpstr>
      <vt:lpstr>U.S. Scrap Tire Trends 2007 - 2015</vt:lpstr>
      <vt:lpstr>U.S. Scrap Tire Market Trends  2005 – 2015</vt:lpstr>
      <vt:lpstr>U.S. Scrap Tire Disposition 2015 (percent of total tons generated annually)</vt:lpstr>
      <vt:lpstr>U.S. Tire-Derived Fuel Markets 2015</vt:lpstr>
      <vt:lpstr>U.S. Tire-Derived Fuel Market Trends 2005 – 2015</vt:lpstr>
      <vt:lpstr>U.S. Ground Rubber Markets 2015 (percent of total pounds of ground rubber consumed in market)</vt:lpstr>
      <vt:lpstr>U.S. Ground Rubber Market Distribution 2007 - 2015</vt:lpstr>
      <vt:lpstr>U.S. Civil Engineering Markets 2005 - 2015</vt:lpstr>
      <vt:lpstr>U.S. Stockpiled Scrap Tires 1990 - 2015</vt:lpstr>
      <vt:lpstr>Where are scrap tires  still in stockpiles?</vt:lpstr>
      <vt:lpstr>Overview of Current State Programs</vt:lpstr>
      <vt:lpstr>Overview of Current State Programs</vt:lpstr>
      <vt:lpstr>Overview of Current State Programs</vt:lpstr>
      <vt:lpstr>Overview of Current State Programs</vt:lpstr>
      <vt:lpstr>About the Rubber Manufacturers Association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2014-11-06T17:14:15Z</dcterms:created>
  <dcterms:modified xsi:type="dcterms:W3CDTF">2016-08-22T18:10:49Z</dcterms:modified>
</cp:coreProperties>
</file>