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01" y="-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F6B20-0743-4CA5-9875-7A709242D0A9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09D36-1362-45A4-922B-2C3223F8D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3368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894B-D1C3-435A-9E4D-8BB97BD561D8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2DE9E-D23C-4FB7-946F-7CF9F62AC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457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4006F-C33C-4B57-AF07-A39FDB1BE2A6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8D00-1AB2-44FF-B42C-BF7C5B1C1A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0265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9DF3E-08A1-47BE-9216-F2299AC92617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4A5D-236D-448D-813A-116586909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0810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E3015-5F3E-4CAD-BF5B-BC3C19BFB492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327B-5D81-4FA8-9BBB-864A2555B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5587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7BF1C-F122-4AF0-94D7-51E41DE8917B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241BA-56EA-4CE2-9698-D7F73A9DA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7694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63407-F465-4119-B207-D9CBF2C6A7BF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0A78A-CC59-4D81-89E8-C02D8A824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3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15FE-8FE8-40B0-AE80-5AB6EE491C4D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52F77-1EE5-48DD-8F9C-63270BEE9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516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66B3B-2B14-409D-BB54-86F0BBBC8659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3CC5A-7DA4-4E30-A6A2-75C2B1D72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7920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78023-66DE-402F-9AA3-713105E4A050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BC03-A59B-47CD-8DD2-E85FBF9B3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2773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80F92-2238-4E8A-A234-C5EDAA50E681}" type="datetimeFigureOut">
              <a:rPr lang="en-US"/>
              <a:pPr>
                <a:defRPr/>
              </a:pPr>
              <a:t>3/30/2016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E162-B3EE-48F7-8721-582DA5B3BA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376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33"/>
          <p:cNvSpPr>
            <a:spLocks/>
          </p:cNvSpPr>
          <p:nvPr userDrawn="1"/>
        </p:nvSpPr>
        <p:spPr bwMode="invGray">
          <a:xfrm>
            <a:off x="0" y="1676401"/>
            <a:ext cx="12192000" cy="854075"/>
          </a:xfrm>
          <a:custGeom>
            <a:avLst/>
            <a:gdLst>
              <a:gd name="T0" fmla="*/ 0 w 5760"/>
              <a:gd name="T1" fmla="*/ 2147483646 h 538"/>
              <a:gd name="T2" fmla="*/ 0 w 5760"/>
              <a:gd name="T3" fmla="*/ 2147483646 h 538"/>
              <a:gd name="T4" fmla="*/ 2147483646 w 5760"/>
              <a:gd name="T5" fmla="*/ 2147483646 h 538"/>
              <a:gd name="T6" fmla="*/ 2147483646 w 5760"/>
              <a:gd name="T7" fmla="*/ 2147483646 h 538"/>
              <a:gd name="T8" fmla="*/ 2147483646 w 5760"/>
              <a:gd name="T9" fmla="*/ 2147483646 h 538"/>
              <a:gd name="T10" fmla="*/ 2147483646 w 5760"/>
              <a:gd name="T11" fmla="*/ 2147483646 h 538"/>
              <a:gd name="T12" fmla="*/ 2147483646 w 5760"/>
              <a:gd name="T13" fmla="*/ 2147483646 h 538"/>
              <a:gd name="T14" fmla="*/ 2147483646 w 5760"/>
              <a:gd name="T15" fmla="*/ 2147483646 h 538"/>
              <a:gd name="T16" fmla="*/ 0 w 5760"/>
              <a:gd name="T17" fmla="*/ 2147483646 h 5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50000">
                <a:srgbClr val="003366"/>
              </a:gs>
              <a:gs pos="100000">
                <a:srgbClr val="0033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CC"/>
              </a:solidFill>
              <a:latin typeface="Lucida Sans" pitchFamily="34" charset="0"/>
              <a:cs typeface="Arial" panose="020B0604020202020204" pitchFamily="34" charset="0"/>
            </a:endParaRPr>
          </a:p>
        </p:txBody>
      </p:sp>
      <p:sp>
        <p:nvSpPr>
          <p:cNvPr id="121888" name="Freeform 32"/>
          <p:cNvSpPr>
            <a:spLocks/>
          </p:cNvSpPr>
          <p:nvPr userDrawn="1"/>
        </p:nvSpPr>
        <p:spPr bwMode="invGray">
          <a:xfrm>
            <a:off x="0" y="6172200"/>
            <a:ext cx="12192000" cy="685800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CC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1028" name="Freeform 29"/>
          <p:cNvSpPr>
            <a:spLocks/>
          </p:cNvSpPr>
          <p:nvPr userDrawn="1"/>
        </p:nvSpPr>
        <p:spPr bwMode="hidden">
          <a:xfrm>
            <a:off x="0" y="2435226"/>
            <a:ext cx="12192000" cy="1069975"/>
          </a:xfrm>
          <a:custGeom>
            <a:avLst/>
            <a:gdLst>
              <a:gd name="T0" fmla="*/ 0 w 5760"/>
              <a:gd name="T1" fmla="*/ 2147483646 h 674"/>
              <a:gd name="T2" fmla="*/ 0 w 5760"/>
              <a:gd name="T3" fmla="*/ 2147483646 h 674"/>
              <a:gd name="T4" fmla="*/ 2147483646 w 5760"/>
              <a:gd name="T5" fmla="*/ 2147483646 h 674"/>
              <a:gd name="T6" fmla="*/ 2147483646 w 5760"/>
              <a:gd name="T7" fmla="*/ 2147483646 h 674"/>
              <a:gd name="T8" fmla="*/ 2147483646 w 5760"/>
              <a:gd name="T9" fmla="*/ 2147483646 h 674"/>
              <a:gd name="T10" fmla="*/ 2147483646 w 5760"/>
              <a:gd name="T11" fmla="*/ 2147483646 h 674"/>
              <a:gd name="T12" fmla="*/ 2147483646 w 5760"/>
              <a:gd name="T13" fmla="*/ 2147483646 h 674"/>
              <a:gd name="T14" fmla="*/ 2147483646 w 5760"/>
              <a:gd name="T15" fmla="*/ 2147483646 h 674"/>
              <a:gd name="T16" fmla="*/ 2147483646 w 5760"/>
              <a:gd name="T17" fmla="*/ 2147483646 h 674"/>
              <a:gd name="T18" fmla="*/ 0 w 5760"/>
              <a:gd name="T19" fmla="*/ 2147483646 h 6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rgbClr val="003366"/>
              </a:gs>
              <a:gs pos="50000">
                <a:srgbClr val="003399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CC"/>
              </a:solidFill>
              <a:latin typeface="Lucida Sans" pitchFamily="34" charset="0"/>
              <a:cs typeface="Arial" panose="020B0604020202020204" pitchFamily="34" charset="0"/>
            </a:endParaRPr>
          </a:p>
        </p:txBody>
      </p:sp>
      <p:sp>
        <p:nvSpPr>
          <p:cNvPr id="1029" name="Freeform 12"/>
          <p:cNvSpPr>
            <a:spLocks/>
          </p:cNvSpPr>
          <p:nvPr userDrawn="1"/>
        </p:nvSpPr>
        <p:spPr bwMode="hidden">
          <a:xfrm>
            <a:off x="1" y="0"/>
            <a:ext cx="12187767" cy="2895600"/>
          </a:xfrm>
          <a:custGeom>
            <a:avLst/>
            <a:gdLst>
              <a:gd name="T0" fmla="*/ 0 w 5740"/>
              <a:gd name="T1" fmla="*/ 0 h 1906"/>
              <a:gd name="T2" fmla="*/ 0 w 5740"/>
              <a:gd name="T3" fmla="*/ 2147483646 h 1906"/>
              <a:gd name="T4" fmla="*/ 2147483646 w 5740"/>
              <a:gd name="T5" fmla="*/ 2147483646 h 1906"/>
              <a:gd name="T6" fmla="*/ 2147483646 w 5740"/>
              <a:gd name="T7" fmla="*/ 0 h 1906"/>
              <a:gd name="T8" fmla="*/ 0 w 5740"/>
              <a:gd name="T9" fmla="*/ 0 h 1906"/>
              <a:gd name="T10" fmla="*/ 0 w 5740"/>
              <a:gd name="T11" fmla="*/ 0 h 19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40"/>
              <a:gd name="T19" fmla="*/ 0 h 1906"/>
              <a:gd name="T20" fmla="*/ 5740 w 5740"/>
              <a:gd name="T21" fmla="*/ 1906 h 19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40" h="1906">
                <a:moveTo>
                  <a:pt x="0" y="0"/>
                </a:moveTo>
                <a:lnTo>
                  <a:pt x="0" y="1906"/>
                </a:lnTo>
                <a:lnTo>
                  <a:pt x="5740" y="1906"/>
                </a:lnTo>
                <a:lnTo>
                  <a:pt x="574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1D7A40"/>
              </a:gs>
              <a:gs pos="100000">
                <a:srgbClr val="273367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CC"/>
              </a:solidFill>
              <a:latin typeface="Lucida Sans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 Narrow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94326-0F41-4E1C-BC43-E0E5C86275DB}" type="datetimeFigureOut">
              <a:rPr lang="en-US">
                <a:solidFill>
                  <a:srgbClr val="FFFF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3/30/2016</a:t>
            </a:fld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F3DEA22-57B7-44FE-9623-BDC7FCA3E5E0}" type="slidenum">
              <a:rPr lang="en-US" altLang="en-US">
                <a:solidFill>
                  <a:srgbClr val="FFFFCC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CC"/>
              </a:solidFill>
              <a:cs typeface="Arial" panose="020B0604020202020204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 userDrawn="1"/>
        </p:nvSpPr>
        <p:spPr bwMode="invGray">
          <a:xfrm>
            <a:off x="0" y="0"/>
            <a:ext cx="12192000" cy="374650"/>
          </a:xfrm>
          <a:prstGeom prst="rect">
            <a:avLst/>
          </a:prstGeom>
          <a:solidFill>
            <a:srgbClr val="1D3367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smtClean="0"/>
          </a:p>
        </p:txBody>
      </p:sp>
      <p:sp>
        <p:nvSpPr>
          <p:cNvPr id="1034" name="Freeform 31"/>
          <p:cNvSpPr>
            <a:spLocks/>
          </p:cNvSpPr>
          <p:nvPr userDrawn="1"/>
        </p:nvSpPr>
        <p:spPr bwMode="invGray">
          <a:xfrm>
            <a:off x="0" y="3200400"/>
            <a:ext cx="12192000" cy="3055938"/>
          </a:xfrm>
          <a:custGeom>
            <a:avLst/>
            <a:gdLst>
              <a:gd name="T0" fmla="*/ 0 w 5760"/>
              <a:gd name="T1" fmla="*/ 2147483646 h 1925"/>
              <a:gd name="T2" fmla="*/ 0 w 5760"/>
              <a:gd name="T3" fmla="*/ 2147483646 h 1925"/>
              <a:gd name="T4" fmla="*/ 2147483646 w 5760"/>
              <a:gd name="T5" fmla="*/ 2147483646 h 1925"/>
              <a:gd name="T6" fmla="*/ 2147483646 w 5760"/>
              <a:gd name="T7" fmla="*/ 2147483646 h 1925"/>
              <a:gd name="T8" fmla="*/ 2147483646 w 5760"/>
              <a:gd name="T9" fmla="*/ 2147483646 h 1925"/>
              <a:gd name="T10" fmla="*/ 2147483646 w 5760"/>
              <a:gd name="T11" fmla="*/ 2147483646 h 1925"/>
              <a:gd name="T12" fmla="*/ 2147483646 w 5760"/>
              <a:gd name="T13" fmla="*/ 2147483646 h 1925"/>
              <a:gd name="T14" fmla="*/ 2147483646 w 5760"/>
              <a:gd name="T15" fmla="*/ 2147483646 h 1925"/>
              <a:gd name="T16" fmla="*/ 0 w 5760"/>
              <a:gd name="T17" fmla="*/ 2147483646 h 19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1">
            <a:gsLst>
              <a:gs pos="0">
                <a:srgbClr val="003366"/>
              </a:gs>
              <a:gs pos="100000">
                <a:srgbClr val="0033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CC"/>
              </a:solidFill>
              <a:latin typeface="Lucida Sans" pitchFamily="34" charset="0"/>
              <a:cs typeface="Arial" panose="020B0604020202020204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 userDrawn="1"/>
        </p:nvSpPr>
        <p:spPr bwMode="invGray">
          <a:xfrm>
            <a:off x="0" y="6594476"/>
            <a:ext cx="12192000" cy="263525"/>
          </a:xfrm>
          <a:prstGeom prst="rect">
            <a:avLst/>
          </a:prstGeom>
          <a:solidFill>
            <a:srgbClr val="0066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smtClean="0"/>
          </a:p>
        </p:txBody>
      </p:sp>
      <p:sp>
        <p:nvSpPr>
          <p:cNvPr id="1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7" name="Picture 37" descr="ACAA_40thLogo(white)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800" y="5486400"/>
            <a:ext cx="1244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40"/>
          <p:cNvSpPr txBox="1">
            <a:spLocks noChangeArrowheads="1"/>
          </p:cNvSpPr>
          <p:nvPr userDrawn="1"/>
        </p:nvSpPr>
        <p:spPr bwMode="auto">
          <a:xfrm>
            <a:off x="6400800" y="6172200"/>
            <a:ext cx="447040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CC"/>
                </a:solidFill>
                <a:latin typeface="Lucida Sans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mtClean="0">
                <a:latin typeface="Century Gothic" panose="020B0502020202020204" pitchFamily="34" charset="0"/>
              </a:rPr>
              <a:t>American Coal Ash Association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8462488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610600" cy="1143000"/>
          </a:xfrm>
        </p:spPr>
        <p:txBody>
          <a:bodyPr/>
          <a:lstStyle/>
          <a:p>
            <a:pPr algn="ctr"/>
            <a:r>
              <a:rPr lang="en-US" altLang="en-US" sz="4000" dirty="0"/>
              <a:t>Outlook for Future Ash Supply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724025" y="1371600"/>
            <a:ext cx="8572500" cy="4114800"/>
          </a:xfrm>
        </p:spPr>
        <p:txBody>
          <a:bodyPr/>
          <a:lstStyle/>
          <a:p>
            <a:r>
              <a:rPr lang="en-US" altLang="en-US" sz="2000" dirty="0"/>
              <a:t>Despite closure of coal-fueled power plants in response to environmental regulations and competition from other energy sources, coal is expected to remain a major source of U.S. electricity</a:t>
            </a:r>
          </a:p>
          <a:p>
            <a:r>
              <a:rPr lang="en-US" altLang="en-US" sz="2000" dirty="0"/>
              <a:t>https://www.acaa-usa.org/About-Coal-Ash/A-Sustainable-Future</a:t>
            </a:r>
          </a:p>
          <a:p>
            <a:endParaRPr lang="en-US" altLang="en-US" sz="2400" dirty="0"/>
          </a:p>
        </p:txBody>
      </p:sp>
      <p:pic>
        <p:nvPicPr>
          <p:cNvPr id="3379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" t="13615" r="23334" b="30508"/>
          <a:stretch>
            <a:fillRect/>
          </a:stretch>
        </p:blipFill>
        <p:spPr bwMode="auto">
          <a:xfrm>
            <a:off x="2590800" y="2971800"/>
            <a:ext cx="6400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5393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TORY">
  <a:themeElements>
    <a:clrScheme name="1_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1_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48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Lucida San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48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Lucida Sans" pitchFamily="34" charset="0"/>
            <a:cs typeface="Arial" charset="0"/>
          </a:defRPr>
        </a:defPPr>
      </a:lstStyle>
    </a:lnDef>
  </a:objectDefaults>
  <a:extraClrSchemeLst>
    <a:extraClrScheme>
      <a:clrScheme name="1_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CTOR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1_FACTORY</vt:lpstr>
      <vt:lpstr>Outlook for Future Ash Supply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Outlook for Future Ash Supply</dc:title>
  <dc:creator>John Ward</dc:creator>
  <cp:lastModifiedBy>Lia Parisien</cp:lastModifiedBy>
  <cp:revision>1</cp:revision>
  <dcterms:created xsi:type="dcterms:W3CDTF">2016-03-28T15:26:26Z</dcterms:created>
  <dcterms:modified xsi:type="dcterms:W3CDTF">2016-03-30T18:37:02Z</dcterms:modified>
</cp:coreProperties>
</file>