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01" y="-451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AF6B20-0743-4CA5-9875-7A709242D0A9}" type="datetimeFigureOut">
              <a:rPr lang="en-US"/>
              <a:pPr>
                <a:defRPr/>
              </a:pPr>
              <a:t>3/30/2016</a:t>
            </a:fld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709D36-1362-45A4-922B-2C3223F8D7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33686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F894B-D1C3-435A-9E4D-8BB97BD561D8}" type="datetimeFigureOut">
              <a:rPr lang="en-US"/>
              <a:pPr>
                <a:defRPr/>
              </a:pPr>
              <a:t>3/30/2016</a:t>
            </a:fld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02DE9E-D23C-4FB7-946F-7CF9F62ACC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6457175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94800" y="304800"/>
            <a:ext cx="25908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22400" y="304800"/>
            <a:ext cx="75692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D44006F-C33C-4B57-AF07-A39FDB1BE2A6}" type="datetimeFigureOut">
              <a:rPr lang="en-US"/>
              <a:pPr>
                <a:defRPr/>
              </a:pPr>
              <a:t>3/30/2016</a:t>
            </a:fld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1D8D00-1AB2-44FF-B42C-BF7C5B1C1A2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302650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E9DF3E-08A1-47BE-9216-F2299AC92617}" type="datetimeFigureOut">
              <a:rPr lang="en-US"/>
              <a:pPr>
                <a:defRPr/>
              </a:pPr>
              <a:t>3/30/2016</a:t>
            </a:fld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4D4A5D-236D-448D-813A-11658690983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36081096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4E3015-5F3E-4CAD-BF5B-BC3C19BFB492}" type="datetimeFigureOut">
              <a:rPr lang="en-US"/>
              <a:pPr>
                <a:defRPr/>
              </a:pPr>
              <a:t>3/30/2016</a:t>
            </a:fld>
            <a:endParaRPr lang="en-US" dirty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25327B-5D81-4FA8-9BBB-864A2555BA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955872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22400" y="16764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05600" y="16764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F7BF1C-F122-4AF0-94D7-51E41DE8917B}" type="datetimeFigureOut">
              <a:rPr lang="en-US"/>
              <a:pPr>
                <a:defRPr/>
              </a:pPr>
              <a:t>3/30/2016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F241BA-56EA-4CE2-9698-D7F73A9DAE9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676948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363407-F465-4119-B207-D9CBF2C6A7BF}" type="datetimeFigureOut">
              <a:rPr lang="en-US"/>
              <a:pPr>
                <a:defRPr/>
              </a:pPr>
              <a:t>3/30/2016</a:t>
            </a:fld>
            <a:endParaRPr lang="en-US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A0A78A-CC59-4D81-89E8-C02D8A8241D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543984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7715FE-8FE8-40B0-AE80-5AB6EE491C4D}" type="datetimeFigureOut">
              <a:rPr lang="en-US"/>
              <a:pPr>
                <a:defRPr/>
              </a:pPr>
              <a:t>3/30/2016</a:t>
            </a:fld>
            <a:endParaRPr lang="en-US" dirty="0"/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652F77-1EE5-48DD-8F9C-63270BEE94C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1251688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66B3B-2B14-409D-BB54-86F0BBBC8659}" type="datetimeFigureOut">
              <a:rPr lang="en-US"/>
              <a:pPr>
                <a:defRPr/>
              </a:pPr>
              <a:t>3/30/2016</a:t>
            </a:fld>
            <a:endParaRPr lang="en-US" dirty="0"/>
          </a:p>
        </p:txBody>
      </p:sp>
      <p:sp>
        <p:nvSpPr>
          <p:cNvPr id="3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F3CC5A-7DA4-4E30-A6A2-75C2B1D729D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26792026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78023-66DE-402F-9AA3-713105E4A050}" type="datetimeFigureOut">
              <a:rPr lang="en-US"/>
              <a:pPr>
                <a:defRPr/>
              </a:pPr>
              <a:t>3/30/2016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23BC03-A59B-47CD-8DD2-E85FBF9B393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1127730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380F92-2238-4E8A-A234-C5EDAA50E681}" type="datetimeFigureOut">
              <a:rPr lang="en-US"/>
              <a:pPr>
                <a:defRPr/>
              </a:pPr>
              <a:t>3/30/2016</a:t>
            </a:fld>
            <a:endParaRPr lang="en-US" dirty="0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703E162-B3EE-48F7-8721-582DA5B3BA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xmlns="" val="40376249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rotWithShape="0">
          <a:gsLst>
            <a:gs pos="0">
              <a:schemeClr val="bg2"/>
            </a:gs>
            <a:gs pos="50000">
              <a:schemeClr val="bg1"/>
            </a:gs>
            <a:gs pos="100000">
              <a:schemeClr val="bg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Freeform 33"/>
          <p:cNvSpPr>
            <a:spLocks/>
          </p:cNvSpPr>
          <p:nvPr userDrawn="1"/>
        </p:nvSpPr>
        <p:spPr bwMode="invGray">
          <a:xfrm>
            <a:off x="0" y="1676401"/>
            <a:ext cx="12192000" cy="854075"/>
          </a:xfrm>
          <a:custGeom>
            <a:avLst/>
            <a:gdLst>
              <a:gd name="T0" fmla="*/ 0 w 5760"/>
              <a:gd name="T1" fmla="*/ 2147483646 h 538"/>
              <a:gd name="T2" fmla="*/ 0 w 5760"/>
              <a:gd name="T3" fmla="*/ 2147483646 h 538"/>
              <a:gd name="T4" fmla="*/ 2147483646 w 5760"/>
              <a:gd name="T5" fmla="*/ 2147483646 h 538"/>
              <a:gd name="T6" fmla="*/ 2147483646 w 5760"/>
              <a:gd name="T7" fmla="*/ 2147483646 h 538"/>
              <a:gd name="T8" fmla="*/ 2147483646 w 5760"/>
              <a:gd name="T9" fmla="*/ 2147483646 h 538"/>
              <a:gd name="T10" fmla="*/ 2147483646 w 5760"/>
              <a:gd name="T11" fmla="*/ 2147483646 h 538"/>
              <a:gd name="T12" fmla="*/ 2147483646 w 5760"/>
              <a:gd name="T13" fmla="*/ 2147483646 h 538"/>
              <a:gd name="T14" fmla="*/ 2147483646 w 5760"/>
              <a:gd name="T15" fmla="*/ 2147483646 h 538"/>
              <a:gd name="T16" fmla="*/ 0 w 5760"/>
              <a:gd name="T17" fmla="*/ 2147483646 h 53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760" h="538">
                <a:moveTo>
                  <a:pt x="0" y="163"/>
                </a:moveTo>
                <a:lnTo>
                  <a:pt x="0" y="403"/>
                </a:lnTo>
                <a:cubicBezTo>
                  <a:pt x="295" y="450"/>
                  <a:pt x="1011" y="481"/>
                  <a:pt x="1773" y="443"/>
                </a:cubicBezTo>
                <a:cubicBezTo>
                  <a:pt x="2535" y="405"/>
                  <a:pt x="3909" y="161"/>
                  <a:pt x="4573" y="176"/>
                </a:cubicBezTo>
                <a:cubicBezTo>
                  <a:pt x="5237" y="191"/>
                  <a:pt x="5562" y="538"/>
                  <a:pt x="5760" y="536"/>
                </a:cubicBezTo>
                <a:lnTo>
                  <a:pt x="5760" y="163"/>
                </a:lnTo>
                <a:cubicBezTo>
                  <a:pt x="5560" y="79"/>
                  <a:pt x="5189" y="0"/>
                  <a:pt x="4560" y="29"/>
                </a:cubicBezTo>
                <a:cubicBezTo>
                  <a:pt x="3931" y="58"/>
                  <a:pt x="2747" y="314"/>
                  <a:pt x="1987" y="336"/>
                </a:cubicBezTo>
                <a:cubicBezTo>
                  <a:pt x="1227" y="358"/>
                  <a:pt x="414" y="199"/>
                  <a:pt x="0" y="163"/>
                </a:cubicBezTo>
                <a:close/>
              </a:path>
            </a:pathLst>
          </a:custGeom>
          <a:gradFill rotWithShape="0">
            <a:gsLst>
              <a:gs pos="0">
                <a:srgbClr val="003399"/>
              </a:gs>
              <a:gs pos="50000">
                <a:srgbClr val="003366"/>
              </a:gs>
              <a:gs pos="100000">
                <a:srgbClr val="003399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FFFFCC"/>
              </a:solidFill>
              <a:latin typeface="Lucida Sans" pitchFamily="34" charset="0"/>
              <a:cs typeface="Arial" panose="020B0604020202020204" pitchFamily="34" charset="0"/>
            </a:endParaRPr>
          </a:p>
        </p:txBody>
      </p:sp>
      <p:sp>
        <p:nvSpPr>
          <p:cNvPr id="121888" name="Freeform 32"/>
          <p:cNvSpPr>
            <a:spLocks/>
          </p:cNvSpPr>
          <p:nvPr userDrawn="1"/>
        </p:nvSpPr>
        <p:spPr bwMode="invGray">
          <a:xfrm>
            <a:off x="0" y="6172200"/>
            <a:ext cx="12192000" cy="685800"/>
          </a:xfrm>
          <a:custGeom>
            <a:avLst/>
            <a:gdLst/>
            <a:ahLst/>
            <a:cxnLst>
              <a:cxn ang="0">
                <a:pos x="0" y="582"/>
              </a:cxn>
              <a:cxn ang="0">
                <a:pos x="2640" y="267"/>
              </a:cxn>
              <a:cxn ang="0">
                <a:pos x="3373" y="160"/>
              </a:cxn>
              <a:cxn ang="0">
                <a:pos x="5760" y="358"/>
              </a:cxn>
              <a:cxn ang="0">
                <a:pos x="5760" y="3587"/>
              </a:cxn>
              <a:cxn ang="0">
                <a:pos x="0" y="3587"/>
              </a:cxn>
              <a:cxn ang="0">
                <a:pos x="0" y="582"/>
              </a:cxn>
            </a:cxnLst>
            <a:rect l="0" t="0" r="r" b="b"/>
            <a:pathLst>
              <a:path w="5760" h="3587">
                <a:moveTo>
                  <a:pt x="0" y="582"/>
                </a:moveTo>
                <a:cubicBezTo>
                  <a:pt x="1027" y="680"/>
                  <a:pt x="1960" y="387"/>
                  <a:pt x="2640" y="267"/>
                </a:cubicBezTo>
                <a:cubicBezTo>
                  <a:pt x="2640" y="267"/>
                  <a:pt x="3268" y="180"/>
                  <a:pt x="3373" y="160"/>
                </a:cubicBezTo>
                <a:cubicBezTo>
                  <a:pt x="4120" y="0"/>
                  <a:pt x="5280" y="358"/>
                  <a:pt x="5760" y="358"/>
                </a:cubicBezTo>
                <a:lnTo>
                  <a:pt x="5760" y="3587"/>
                </a:lnTo>
                <a:lnTo>
                  <a:pt x="0" y="3587"/>
                </a:lnTo>
                <a:cubicBezTo>
                  <a:pt x="0" y="3587"/>
                  <a:pt x="0" y="582"/>
                  <a:pt x="0" y="582"/>
                </a:cubicBezTo>
                <a:close/>
              </a:path>
            </a:pathLst>
          </a:custGeom>
          <a:gradFill rotWithShape="0">
            <a:gsLst>
              <a:gs pos="0">
                <a:schemeClr val="bg2"/>
              </a:gs>
              <a:gs pos="50000">
                <a:schemeClr val="bg1"/>
              </a:gs>
              <a:gs pos="100000">
                <a:schemeClr val="bg2"/>
              </a:gs>
            </a:gsLst>
            <a:lin ang="0" scaled="1"/>
          </a:gradFill>
          <a:ln w="9525" cap="flat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2800" dirty="0">
              <a:solidFill>
                <a:srgbClr val="FFFFCC"/>
              </a:solidFill>
              <a:latin typeface="Lucida Sans" pitchFamily="34" charset="0"/>
              <a:cs typeface="Arial" charset="0"/>
            </a:endParaRPr>
          </a:p>
        </p:txBody>
      </p:sp>
      <p:sp>
        <p:nvSpPr>
          <p:cNvPr id="1028" name="Freeform 29"/>
          <p:cNvSpPr>
            <a:spLocks/>
          </p:cNvSpPr>
          <p:nvPr userDrawn="1"/>
        </p:nvSpPr>
        <p:spPr bwMode="hidden">
          <a:xfrm>
            <a:off x="0" y="2435226"/>
            <a:ext cx="12192000" cy="1069975"/>
          </a:xfrm>
          <a:custGeom>
            <a:avLst/>
            <a:gdLst>
              <a:gd name="T0" fmla="*/ 0 w 5760"/>
              <a:gd name="T1" fmla="*/ 2147483646 h 674"/>
              <a:gd name="T2" fmla="*/ 0 w 5760"/>
              <a:gd name="T3" fmla="*/ 2147483646 h 674"/>
              <a:gd name="T4" fmla="*/ 2147483646 w 5760"/>
              <a:gd name="T5" fmla="*/ 2147483646 h 674"/>
              <a:gd name="T6" fmla="*/ 2147483646 w 5760"/>
              <a:gd name="T7" fmla="*/ 2147483646 h 674"/>
              <a:gd name="T8" fmla="*/ 2147483646 w 5760"/>
              <a:gd name="T9" fmla="*/ 2147483646 h 674"/>
              <a:gd name="T10" fmla="*/ 2147483646 w 5760"/>
              <a:gd name="T11" fmla="*/ 2147483646 h 674"/>
              <a:gd name="T12" fmla="*/ 2147483646 w 5760"/>
              <a:gd name="T13" fmla="*/ 2147483646 h 674"/>
              <a:gd name="T14" fmla="*/ 2147483646 w 5760"/>
              <a:gd name="T15" fmla="*/ 2147483646 h 674"/>
              <a:gd name="T16" fmla="*/ 2147483646 w 5760"/>
              <a:gd name="T17" fmla="*/ 2147483646 h 674"/>
              <a:gd name="T18" fmla="*/ 0 w 5760"/>
              <a:gd name="T19" fmla="*/ 2147483646 h 674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</a:gdLst>
            <a:ahLst/>
            <a:cxnLst>
              <a:cxn ang="T20">
                <a:pos x="T0" y="T1"/>
              </a:cxn>
              <a:cxn ang="T21">
                <a:pos x="T2" y="T3"/>
              </a:cxn>
              <a:cxn ang="T22">
                <a:pos x="T4" y="T5"/>
              </a:cxn>
              <a:cxn ang="T23">
                <a:pos x="T6" y="T7"/>
              </a:cxn>
              <a:cxn ang="T24">
                <a:pos x="T8" y="T9"/>
              </a:cxn>
              <a:cxn ang="T25">
                <a:pos x="T10" y="T11"/>
              </a:cxn>
              <a:cxn ang="T26">
                <a:pos x="T12" y="T13"/>
              </a:cxn>
              <a:cxn ang="T27">
                <a:pos x="T14" y="T15"/>
              </a:cxn>
              <a:cxn ang="T28">
                <a:pos x="T16" y="T17"/>
              </a:cxn>
              <a:cxn ang="T29">
                <a:pos x="T18" y="T19"/>
              </a:cxn>
            </a:cxnLst>
            <a:rect l="0" t="0" r="r" b="b"/>
            <a:pathLst>
              <a:path w="5760" h="674">
                <a:moveTo>
                  <a:pt x="0" y="246"/>
                </a:moveTo>
                <a:lnTo>
                  <a:pt x="0" y="406"/>
                </a:lnTo>
                <a:cubicBezTo>
                  <a:pt x="213" y="463"/>
                  <a:pt x="1009" y="616"/>
                  <a:pt x="1280" y="645"/>
                </a:cubicBezTo>
                <a:cubicBezTo>
                  <a:pt x="1551" y="674"/>
                  <a:pt x="1092" y="669"/>
                  <a:pt x="1627" y="580"/>
                </a:cubicBezTo>
                <a:cubicBezTo>
                  <a:pt x="2162" y="491"/>
                  <a:pt x="3804" y="109"/>
                  <a:pt x="4493" y="113"/>
                </a:cubicBezTo>
                <a:cubicBezTo>
                  <a:pt x="5182" y="117"/>
                  <a:pt x="5549" y="586"/>
                  <a:pt x="5760" y="606"/>
                </a:cubicBezTo>
                <a:lnTo>
                  <a:pt x="5760" y="233"/>
                </a:lnTo>
                <a:cubicBezTo>
                  <a:pt x="5471" y="158"/>
                  <a:pt x="4818" y="0"/>
                  <a:pt x="4040" y="33"/>
                </a:cubicBezTo>
                <a:cubicBezTo>
                  <a:pt x="3262" y="66"/>
                  <a:pt x="1766" y="398"/>
                  <a:pt x="1093" y="433"/>
                </a:cubicBezTo>
                <a:cubicBezTo>
                  <a:pt x="420" y="468"/>
                  <a:pt x="228" y="285"/>
                  <a:pt x="0" y="246"/>
                </a:cubicBezTo>
                <a:close/>
              </a:path>
            </a:pathLst>
          </a:custGeom>
          <a:gradFill rotWithShape="0">
            <a:gsLst>
              <a:gs pos="0">
                <a:srgbClr val="003366"/>
              </a:gs>
              <a:gs pos="50000">
                <a:srgbClr val="003399"/>
              </a:gs>
              <a:gs pos="100000">
                <a:srgbClr val="003366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FFFFCC"/>
              </a:solidFill>
              <a:latin typeface="Lucida Sans" pitchFamily="34" charset="0"/>
              <a:cs typeface="Arial" panose="020B0604020202020204" pitchFamily="34" charset="0"/>
            </a:endParaRPr>
          </a:p>
        </p:txBody>
      </p:sp>
      <p:sp>
        <p:nvSpPr>
          <p:cNvPr id="1029" name="Freeform 12"/>
          <p:cNvSpPr>
            <a:spLocks/>
          </p:cNvSpPr>
          <p:nvPr userDrawn="1"/>
        </p:nvSpPr>
        <p:spPr bwMode="hidden">
          <a:xfrm>
            <a:off x="1" y="0"/>
            <a:ext cx="12187767" cy="2895600"/>
          </a:xfrm>
          <a:custGeom>
            <a:avLst/>
            <a:gdLst>
              <a:gd name="T0" fmla="*/ 0 w 5740"/>
              <a:gd name="T1" fmla="*/ 0 h 1906"/>
              <a:gd name="T2" fmla="*/ 0 w 5740"/>
              <a:gd name="T3" fmla="*/ 2147483646 h 1906"/>
              <a:gd name="T4" fmla="*/ 2147483646 w 5740"/>
              <a:gd name="T5" fmla="*/ 2147483646 h 1906"/>
              <a:gd name="T6" fmla="*/ 2147483646 w 5740"/>
              <a:gd name="T7" fmla="*/ 0 h 1906"/>
              <a:gd name="T8" fmla="*/ 0 w 5740"/>
              <a:gd name="T9" fmla="*/ 0 h 1906"/>
              <a:gd name="T10" fmla="*/ 0 w 5740"/>
              <a:gd name="T11" fmla="*/ 0 h 190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  <a:gd name="T18" fmla="*/ 0 w 5740"/>
              <a:gd name="T19" fmla="*/ 0 h 1906"/>
              <a:gd name="T20" fmla="*/ 5740 w 5740"/>
              <a:gd name="T21" fmla="*/ 1906 h 190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5740" h="1906">
                <a:moveTo>
                  <a:pt x="0" y="0"/>
                </a:moveTo>
                <a:lnTo>
                  <a:pt x="0" y="1906"/>
                </a:lnTo>
                <a:lnTo>
                  <a:pt x="5740" y="1906"/>
                </a:lnTo>
                <a:lnTo>
                  <a:pt x="5740" y="0"/>
                </a:lnTo>
                <a:lnTo>
                  <a:pt x="0" y="0"/>
                </a:lnTo>
                <a:close/>
              </a:path>
            </a:pathLst>
          </a:custGeom>
          <a:gradFill rotWithShape="1">
            <a:gsLst>
              <a:gs pos="0">
                <a:srgbClr val="1D7A40"/>
              </a:gs>
              <a:gs pos="100000">
                <a:srgbClr val="273367">
                  <a:alpha val="0"/>
                </a:srgbClr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FFFFCC"/>
              </a:solidFill>
              <a:latin typeface="Lucida Sans" pitchFamily="34" charset="0"/>
              <a:cs typeface="Arial" panose="020B0604020202020204" pitchFamily="34" charset="0"/>
            </a:endParaRPr>
          </a:p>
        </p:txBody>
      </p:sp>
      <p:sp>
        <p:nvSpPr>
          <p:cNvPr id="1030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422400" y="304800"/>
            <a:ext cx="103632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2186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4224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 eaLnBrk="0" hangingPunct="0">
              <a:defRPr sz="1400">
                <a:latin typeface="Arial Narrow" pitchFamily="34" charset="0"/>
                <a:cs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9994326-0F41-4E1C-BC43-E0E5C86275DB}" type="datetimeFigureOut">
              <a:rPr lang="en-US">
                <a:solidFill>
                  <a:srgbClr val="FFFFCC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3/30/2016</a:t>
            </a:fld>
            <a:endParaRPr lang="en-US" dirty="0">
              <a:solidFill>
                <a:srgbClr val="FFFFCC"/>
              </a:solidFill>
            </a:endParaRPr>
          </a:p>
        </p:txBody>
      </p:sp>
      <p:sp>
        <p:nvSpPr>
          <p:cNvPr id="12186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9245600" y="6324600"/>
            <a:ext cx="2540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 Narrow" panose="020B0606020202030204" pitchFamily="34" charset="0"/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1F3DEA22-57B7-44FE-9623-BDC7FCA3E5E0}" type="slidenum">
              <a:rPr lang="en-US" altLang="en-US">
                <a:solidFill>
                  <a:srgbClr val="FFFFCC"/>
                </a:solidFill>
                <a:cs typeface="Arial" panose="020B0604020202020204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solidFill>
                <a:srgbClr val="FFFFCC"/>
              </a:solidFill>
              <a:cs typeface="Arial" panose="020B0604020202020204" pitchFamily="34" charset="0"/>
            </a:endParaRPr>
          </a:p>
        </p:txBody>
      </p:sp>
      <p:sp>
        <p:nvSpPr>
          <p:cNvPr id="1033" name="Rectangle 27"/>
          <p:cNvSpPr>
            <a:spLocks noChangeArrowheads="1"/>
          </p:cNvSpPr>
          <p:nvPr userDrawn="1"/>
        </p:nvSpPr>
        <p:spPr bwMode="invGray">
          <a:xfrm>
            <a:off x="0" y="0"/>
            <a:ext cx="12192000" cy="374650"/>
          </a:xfrm>
          <a:prstGeom prst="rect">
            <a:avLst/>
          </a:prstGeom>
          <a:solidFill>
            <a:srgbClr val="1D3367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800" smtClean="0"/>
          </a:p>
        </p:txBody>
      </p:sp>
      <p:sp>
        <p:nvSpPr>
          <p:cNvPr id="1034" name="Freeform 31"/>
          <p:cNvSpPr>
            <a:spLocks/>
          </p:cNvSpPr>
          <p:nvPr userDrawn="1"/>
        </p:nvSpPr>
        <p:spPr bwMode="invGray">
          <a:xfrm>
            <a:off x="0" y="3200400"/>
            <a:ext cx="12192000" cy="3055938"/>
          </a:xfrm>
          <a:custGeom>
            <a:avLst/>
            <a:gdLst>
              <a:gd name="T0" fmla="*/ 0 w 5760"/>
              <a:gd name="T1" fmla="*/ 2147483646 h 1925"/>
              <a:gd name="T2" fmla="*/ 0 w 5760"/>
              <a:gd name="T3" fmla="*/ 2147483646 h 1925"/>
              <a:gd name="T4" fmla="*/ 2147483646 w 5760"/>
              <a:gd name="T5" fmla="*/ 2147483646 h 1925"/>
              <a:gd name="T6" fmla="*/ 2147483646 w 5760"/>
              <a:gd name="T7" fmla="*/ 2147483646 h 1925"/>
              <a:gd name="T8" fmla="*/ 2147483646 w 5760"/>
              <a:gd name="T9" fmla="*/ 2147483646 h 1925"/>
              <a:gd name="T10" fmla="*/ 2147483646 w 5760"/>
              <a:gd name="T11" fmla="*/ 2147483646 h 1925"/>
              <a:gd name="T12" fmla="*/ 2147483646 w 5760"/>
              <a:gd name="T13" fmla="*/ 2147483646 h 1925"/>
              <a:gd name="T14" fmla="*/ 2147483646 w 5760"/>
              <a:gd name="T15" fmla="*/ 2147483646 h 1925"/>
              <a:gd name="T16" fmla="*/ 0 w 5760"/>
              <a:gd name="T17" fmla="*/ 2147483646 h 1925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5760" h="1925">
                <a:moveTo>
                  <a:pt x="0" y="804"/>
                </a:moveTo>
                <a:lnTo>
                  <a:pt x="0" y="991"/>
                </a:lnTo>
                <a:cubicBezTo>
                  <a:pt x="258" y="1160"/>
                  <a:pt x="1005" y="1925"/>
                  <a:pt x="1547" y="1818"/>
                </a:cubicBezTo>
                <a:cubicBezTo>
                  <a:pt x="2089" y="1711"/>
                  <a:pt x="2551" y="398"/>
                  <a:pt x="3253" y="351"/>
                </a:cubicBezTo>
                <a:cubicBezTo>
                  <a:pt x="3955" y="304"/>
                  <a:pt x="5342" y="1404"/>
                  <a:pt x="5760" y="1537"/>
                </a:cubicBezTo>
                <a:lnTo>
                  <a:pt x="5760" y="1151"/>
                </a:lnTo>
                <a:cubicBezTo>
                  <a:pt x="5405" y="1124"/>
                  <a:pt x="3982" y="0"/>
                  <a:pt x="3240" y="84"/>
                </a:cubicBezTo>
                <a:cubicBezTo>
                  <a:pt x="2542" y="171"/>
                  <a:pt x="2113" y="1551"/>
                  <a:pt x="1573" y="1671"/>
                </a:cubicBezTo>
                <a:cubicBezTo>
                  <a:pt x="1033" y="1791"/>
                  <a:pt x="262" y="826"/>
                  <a:pt x="0" y="804"/>
                </a:cubicBezTo>
                <a:close/>
              </a:path>
            </a:pathLst>
          </a:custGeom>
          <a:gradFill rotWithShape="1">
            <a:gsLst>
              <a:gs pos="0">
                <a:srgbClr val="003366"/>
              </a:gs>
              <a:gs pos="100000">
                <a:srgbClr val="003399"/>
              </a:gs>
            </a:gsLst>
            <a:lin ang="540000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xmlns="" w="9525" cap="flat">
                <a:solidFill>
                  <a:srgbClr val="000000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</a:extLst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2800">
              <a:solidFill>
                <a:srgbClr val="FFFFCC"/>
              </a:solidFill>
              <a:latin typeface="Lucida Sans" pitchFamily="34" charset="0"/>
              <a:cs typeface="Arial" panose="020B0604020202020204" pitchFamily="34" charset="0"/>
            </a:endParaRPr>
          </a:p>
        </p:txBody>
      </p:sp>
      <p:sp>
        <p:nvSpPr>
          <p:cNvPr id="1035" name="Rectangle 26"/>
          <p:cNvSpPr>
            <a:spLocks noChangeArrowheads="1"/>
          </p:cNvSpPr>
          <p:nvPr userDrawn="1"/>
        </p:nvSpPr>
        <p:spPr bwMode="invGray">
          <a:xfrm>
            <a:off x="0" y="6594476"/>
            <a:ext cx="12192000" cy="263525"/>
          </a:xfrm>
          <a:prstGeom prst="rect">
            <a:avLst/>
          </a:prstGeom>
          <a:solidFill>
            <a:srgbClr val="006600"/>
          </a:solidFill>
          <a:ln>
            <a:noFill/>
          </a:ln>
          <a:extLst/>
        </p:spPr>
        <p:txBody>
          <a:bodyPr wrap="none" anchor="ctr"/>
          <a:lstStyle>
            <a:lvl1pPr eaLnBrk="0" hangingPunct="0"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en-US" sz="2800" smtClean="0"/>
          </a:p>
        </p:txBody>
      </p:sp>
      <p:sp>
        <p:nvSpPr>
          <p:cNvPr id="103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22400" y="16764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pic>
        <p:nvPicPr>
          <p:cNvPr id="1037" name="Picture 37" descr="ACAA_40thLogo(white)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464800" y="5486400"/>
            <a:ext cx="1244600" cy="95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8" name="Text Box 40"/>
          <p:cNvSpPr txBox="1">
            <a:spLocks noChangeArrowheads="1"/>
          </p:cNvSpPr>
          <p:nvPr userDrawn="1"/>
        </p:nvSpPr>
        <p:spPr bwMode="auto">
          <a:xfrm>
            <a:off x="6400800" y="6172200"/>
            <a:ext cx="4470400" cy="304800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rgbClr val="FFFFCC"/>
                </a:solidFill>
                <a:latin typeface="Lucida Sans" pitchFamily="34" charset="0"/>
                <a:cs typeface="Arial" panose="020B0604020202020204" pitchFamily="34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  <a:defRPr/>
            </a:pPr>
            <a:r>
              <a:rPr lang="en-US" sz="1400" smtClean="0">
                <a:latin typeface="Century Gothic" panose="020B0502020202020204" pitchFamily="34" charset="0"/>
              </a:rPr>
              <a:t>American Coal Ash Association</a:t>
            </a:r>
          </a:p>
        </p:txBody>
      </p:sp>
    </p:spTree>
    <p:extLst>
      <p:ext uri="{BB962C8B-B14F-4D97-AF65-F5344CB8AC3E}">
        <p14:creationId xmlns:p14="http://schemas.microsoft.com/office/powerpoint/2010/main" xmlns="" val="846248807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CC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CC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CC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CC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rgbClr val="FFFFCC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FFFFCC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FFFFCC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FFFFCC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FFFFCC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FFFFCC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800">
          <a:solidFill>
            <a:srgbClr val="FFFFCC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400">
          <a:solidFill>
            <a:srgbClr val="FFFFCC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2000">
          <a:solidFill>
            <a:srgbClr val="FFFFCC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rgbClr val="FFFFCC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rgbClr val="FFFFCC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rgbClr val="FFFFCC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rgbClr val="FFFFCC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000">
          <a:solidFill>
            <a:srgbClr val="FFFFCC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1752600" y="304800"/>
            <a:ext cx="8610600" cy="1143000"/>
          </a:xfrm>
        </p:spPr>
        <p:txBody>
          <a:bodyPr/>
          <a:lstStyle/>
          <a:p>
            <a:pPr algn="ctr"/>
            <a:r>
              <a:rPr lang="en-US" altLang="en-US" sz="4000" dirty="0"/>
              <a:t>Outlook for Future Ash Supply</a:t>
            </a:r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1724025" y="1371600"/>
            <a:ext cx="8572500" cy="4114800"/>
          </a:xfrm>
        </p:spPr>
        <p:txBody>
          <a:bodyPr/>
          <a:lstStyle/>
          <a:p>
            <a:r>
              <a:rPr lang="en-US" altLang="en-US" sz="2000" dirty="0"/>
              <a:t>Despite closure of coal-fueled power plants in response to environmental regulations and competition from other energy sources, coal is expected to remain a major source of U.S. electricity</a:t>
            </a:r>
          </a:p>
          <a:p>
            <a:r>
              <a:rPr lang="en-US" altLang="en-US" sz="2000" dirty="0"/>
              <a:t>https://www.acaa-usa.org/About-Coal-Ash/A-Sustainable-Future</a:t>
            </a:r>
          </a:p>
          <a:p>
            <a:endParaRPr lang="en-US" altLang="en-US" sz="2400" dirty="0"/>
          </a:p>
        </p:txBody>
      </p:sp>
      <p:pic>
        <p:nvPicPr>
          <p:cNvPr id="33796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5000" t="13615" r="23334" b="30508"/>
          <a:stretch>
            <a:fillRect/>
          </a:stretch>
        </p:blipFill>
        <p:spPr bwMode="auto">
          <a:xfrm>
            <a:off x="2590800" y="2971800"/>
            <a:ext cx="64008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3553937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FACTORY">
  <a:themeElements>
    <a:clrScheme name="1_FACTORY 1">
      <a:dk1>
        <a:srgbClr val="000054"/>
      </a:dk1>
      <a:lt1>
        <a:srgbClr val="EAEAEA"/>
      </a:lt1>
      <a:dk2>
        <a:srgbClr val="00007A"/>
      </a:dk2>
      <a:lt2>
        <a:srgbClr val="EBD189"/>
      </a:lt2>
      <a:accent1>
        <a:srgbClr val="FCAB40"/>
      </a:accent1>
      <a:accent2>
        <a:srgbClr val="7176BB"/>
      </a:accent2>
      <a:accent3>
        <a:srgbClr val="AAAABE"/>
      </a:accent3>
      <a:accent4>
        <a:srgbClr val="C8C8C8"/>
      </a:accent4>
      <a:accent5>
        <a:srgbClr val="FDD2AF"/>
      </a:accent5>
      <a:accent6>
        <a:srgbClr val="666AA9"/>
      </a:accent6>
      <a:hlink>
        <a:srgbClr val="B97C01"/>
      </a:hlink>
      <a:folHlink>
        <a:srgbClr val="555BAD"/>
      </a:folHlink>
    </a:clrScheme>
    <a:fontScheme name="1_FACTOR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>
            <a:alpha val="48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PerspectiveTopLeft">
            <a:rot lat="0" lon="20519999" rev="0"/>
          </a:camera>
          <a:lightRig rig="legacyHarsh3" dir="r"/>
        </a:scene3d>
        <a:sp3d extrusionH="430200" prstMaterial="legacyMatte">
          <a:bevelT w="13500" h="13500" prst="angle"/>
          <a:bevelB w="13500" h="13500" prst="angle"/>
          <a:extrusionClr>
            <a:srgbClr val="006600"/>
          </a:extrusionClr>
        </a:sp3d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FFCC"/>
            </a:solidFill>
            <a:effectLst/>
            <a:latin typeface="Lucida Sans" pitchFamily="34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hlink">
            <a:alpha val="48000"/>
          </a:schemeClr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  <a:scene3d>
          <a:camera prst="legacyPerspectiveTopLeft">
            <a:rot lat="0" lon="20519999" rev="0"/>
          </a:camera>
          <a:lightRig rig="legacyHarsh3" dir="r"/>
        </a:scene3d>
        <a:sp3d extrusionH="430200" prstMaterial="legacyMatte">
          <a:bevelT w="13500" h="13500" prst="angle"/>
          <a:bevelB w="13500" h="13500" prst="angle"/>
          <a:extrusionClr>
            <a:srgbClr val="006600"/>
          </a:extrusionClr>
        </a:sp3d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0" i="0" u="none" strike="noStrike" cap="none" normalizeH="0" baseline="0" smtClean="0">
            <a:ln>
              <a:noFill/>
            </a:ln>
            <a:solidFill>
              <a:srgbClr val="FFFFCC"/>
            </a:solidFill>
            <a:effectLst/>
            <a:latin typeface="Lucida Sans" pitchFamily="34" charset="0"/>
            <a:cs typeface="Arial" charset="0"/>
          </a:defRPr>
        </a:defPPr>
      </a:lstStyle>
    </a:lnDef>
  </a:objectDefaults>
  <a:extraClrSchemeLst>
    <a:extraClrScheme>
      <a:clrScheme name="1_FACTORY 1">
        <a:dk1>
          <a:srgbClr val="000054"/>
        </a:dk1>
        <a:lt1>
          <a:srgbClr val="EAEAEA"/>
        </a:lt1>
        <a:dk2>
          <a:srgbClr val="00007A"/>
        </a:dk2>
        <a:lt2>
          <a:srgbClr val="EBD189"/>
        </a:lt2>
        <a:accent1>
          <a:srgbClr val="FCAB40"/>
        </a:accent1>
        <a:accent2>
          <a:srgbClr val="7176BB"/>
        </a:accent2>
        <a:accent3>
          <a:srgbClr val="AAAABE"/>
        </a:accent3>
        <a:accent4>
          <a:srgbClr val="C8C8C8"/>
        </a:accent4>
        <a:accent5>
          <a:srgbClr val="FDD2AF"/>
        </a:accent5>
        <a:accent6>
          <a:srgbClr val="666AA9"/>
        </a:accent6>
        <a:hlink>
          <a:srgbClr val="B97C01"/>
        </a:hlink>
        <a:folHlink>
          <a:srgbClr val="555BA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ACTORY 2">
        <a:dk1>
          <a:srgbClr val="000000"/>
        </a:dk1>
        <a:lt1>
          <a:srgbClr val="FFFFCC"/>
        </a:lt1>
        <a:dk2>
          <a:srgbClr val="993300"/>
        </a:dk2>
        <a:lt2>
          <a:srgbClr val="EDE1AF"/>
        </a:lt2>
        <a:accent1>
          <a:srgbClr val="CAC0E2"/>
        </a:accent1>
        <a:accent2>
          <a:srgbClr val="DFC977"/>
        </a:accent2>
        <a:accent3>
          <a:srgbClr val="FFFFE2"/>
        </a:accent3>
        <a:accent4>
          <a:srgbClr val="000000"/>
        </a:accent4>
        <a:accent5>
          <a:srgbClr val="E1DCEE"/>
        </a:accent5>
        <a:accent6>
          <a:srgbClr val="CAB66B"/>
        </a:accent6>
        <a:hlink>
          <a:srgbClr val="CEA79C"/>
        </a:hlink>
        <a:folHlink>
          <a:srgbClr val="FDF1C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ACTORY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DDDDDD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AEAEAE"/>
        </a:accent6>
        <a:hlink>
          <a:srgbClr val="B2B2B2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FACTORY 4">
        <a:dk1>
          <a:srgbClr val="481800"/>
        </a:dk1>
        <a:lt1>
          <a:srgbClr val="EAEAEA"/>
        </a:lt1>
        <a:dk2>
          <a:srgbClr val="762700"/>
        </a:dk2>
        <a:lt2>
          <a:srgbClr val="EBD189"/>
        </a:lt2>
        <a:accent1>
          <a:srgbClr val="FCAB40"/>
        </a:accent1>
        <a:accent2>
          <a:srgbClr val="AD717F"/>
        </a:accent2>
        <a:accent3>
          <a:srgbClr val="BDACAA"/>
        </a:accent3>
        <a:accent4>
          <a:srgbClr val="C8C8C8"/>
        </a:accent4>
        <a:accent5>
          <a:srgbClr val="FDD2AF"/>
        </a:accent5>
        <a:accent6>
          <a:srgbClr val="9C6672"/>
        </a:accent6>
        <a:hlink>
          <a:srgbClr val="B97C01"/>
        </a:hlink>
        <a:folHlink>
          <a:srgbClr val="9E4C0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ACTORY 5">
        <a:dk1>
          <a:srgbClr val="330066"/>
        </a:dk1>
        <a:lt1>
          <a:srgbClr val="EAEAEA"/>
        </a:lt1>
        <a:dk2>
          <a:srgbClr val="4E009C"/>
        </a:dk2>
        <a:lt2>
          <a:srgbClr val="EBD189"/>
        </a:lt2>
        <a:accent1>
          <a:srgbClr val="FCAB40"/>
        </a:accent1>
        <a:accent2>
          <a:srgbClr val="8871BB"/>
        </a:accent2>
        <a:accent3>
          <a:srgbClr val="B2AACB"/>
        </a:accent3>
        <a:accent4>
          <a:srgbClr val="C8C8C8"/>
        </a:accent4>
        <a:accent5>
          <a:srgbClr val="FDD2AF"/>
        </a:accent5>
        <a:accent6>
          <a:srgbClr val="7B66A9"/>
        </a:accent6>
        <a:hlink>
          <a:srgbClr val="808000"/>
        </a:hlink>
        <a:folHlink>
          <a:srgbClr val="6856A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ACTORY 6">
        <a:dk1>
          <a:srgbClr val="454425"/>
        </a:dk1>
        <a:lt1>
          <a:srgbClr val="EAEAEA"/>
        </a:lt1>
        <a:dk2>
          <a:srgbClr val="4D6A2A"/>
        </a:dk2>
        <a:lt2>
          <a:srgbClr val="EBD189"/>
        </a:lt2>
        <a:accent1>
          <a:srgbClr val="FCAB40"/>
        </a:accent1>
        <a:accent2>
          <a:srgbClr val="A59E79"/>
        </a:accent2>
        <a:accent3>
          <a:srgbClr val="B2B9AC"/>
        </a:accent3>
        <a:accent4>
          <a:srgbClr val="C8C8C8"/>
        </a:accent4>
        <a:accent5>
          <a:srgbClr val="FDD2AF"/>
        </a:accent5>
        <a:accent6>
          <a:srgbClr val="958F6D"/>
        </a:accent6>
        <a:hlink>
          <a:srgbClr val="B97C01"/>
        </a:hlink>
        <a:folHlink>
          <a:srgbClr val="3C504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FACTORY 7">
        <a:dk1>
          <a:srgbClr val="3C2924"/>
        </a:dk1>
        <a:lt1>
          <a:srgbClr val="EAEAEA"/>
        </a:lt1>
        <a:dk2>
          <a:srgbClr val="0D0A46"/>
        </a:dk2>
        <a:lt2>
          <a:srgbClr val="EBD189"/>
        </a:lt2>
        <a:accent1>
          <a:srgbClr val="FCAB40"/>
        </a:accent1>
        <a:accent2>
          <a:srgbClr val="633D4E"/>
        </a:accent2>
        <a:accent3>
          <a:srgbClr val="AAAAB0"/>
        </a:accent3>
        <a:accent4>
          <a:srgbClr val="C8C8C8"/>
        </a:accent4>
        <a:accent5>
          <a:srgbClr val="FDD2AF"/>
        </a:accent5>
        <a:accent6>
          <a:srgbClr val="593646"/>
        </a:accent6>
        <a:hlink>
          <a:srgbClr val="B97C01"/>
        </a:hlink>
        <a:folHlink>
          <a:srgbClr val="2D3024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38</Words>
  <Application>Microsoft Office PowerPoint</Application>
  <PresentationFormat>Custom</PresentationFormat>
  <Paragraphs>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1_FACTORY</vt:lpstr>
      <vt:lpstr>Outlook for Future Ash Supply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Outlook for Future Ash Supply</dc:title>
  <dc:creator>John Ward</dc:creator>
  <cp:lastModifiedBy>Lia Parisien</cp:lastModifiedBy>
  <cp:revision>1</cp:revision>
  <dcterms:created xsi:type="dcterms:W3CDTF">2016-03-28T15:26:26Z</dcterms:created>
  <dcterms:modified xsi:type="dcterms:W3CDTF">2016-03-30T18:37:02Z</dcterms:modified>
</cp:coreProperties>
</file>