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84" r:id="rId1"/>
  </p:sldMasterIdLst>
  <p:notesMasterIdLst>
    <p:notesMasterId r:id="rId11"/>
  </p:notesMasterIdLst>
  <p:handoutMasterIdLst>
    <p:handoutMasterId r:id="rId12"/>
  </p:handoutMasterIdLst>
  <p:sldIdLst>
    <p:sldId id="829" r:id="rId2"/>
    <p:sldId id="834" r:id="rId3"/>
    <p:sldId id="833" r:id="rId4"/>
    <p:sldId id="831" r:id="rId5"/>
    <p:sldId id="835" r:id="rId6"/>
    <p:sldId id="741" r:id="rId7"/>
    <p:sldId id="778" r:id="rId8"/>
    <p:sldId id="830" r:id="rId9"/>
    <p:sldId id="832" r:id="rId10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Van Brunt" initials="mevb" lastIdx="4" clrIdx="0"/>
  <p:cmAuthor id="1" name="Cov" initials="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A"/>
    <a:srgbClr val="439539"/>
    <a:srgbClr val="0066CC"/>
    <a:srgbClr val="F78320"/>
    <a:srgbClr val="B2B2B2"/>
    <a:srgbClr val="996633"/>
    <a:srgbClr val="0033CC"/>
    <a:srgbClr val="0000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 autoAdjust="0"/>
    <p:restoredTop sz="96454" autoAdjust="0"/>
  </p:normalViewPr>
  <p:slideViewPr>
    <p:cSldViewPr snapToGrid="0">
      <p:cViewPr varScale="1">
        <p:scale>
          <a:sx n="106" d="100"/>
          <a:sy n="106" d="100"/>
        </p:scale>
        <p:origin x="28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4" tIns="45782" rIns="91564" bIns="45782" numCol="1" anchor="t" anchorCtr="0" compatLnSpc="1">
            <a:prstTxWarp prst="textNoShape">
              <a:avLst/>
            </a:prstTxWarp>
          </a:bodyPr>
          <a:lstStyle>
            <a:lvl1pPr defTabSz="914182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4" tIns="45782" rIns="91564" bIns="45782" numCol="1" anchor="t" anchorCtr="0" compatLnSpc="1">
            <a:prstTxWarp prst="textNoShape">
              <a:avLst/>
            </a:prstTxWarp>
          </a:bodyPr>
          <a:lstStyle>
            <a:lvl1pPr algn="r" defTabSz="914182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6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4" tIns="45782" rIns="91564" bIns="45782" numCol="1" anchor="b" anchorCtr="0" compatLnSpc="1">
            <a:prstTxWarp prst="textNoShape">
              <a:avLst/>
            </a:prstTxWarp>
          </a:bodyPr>
          <a:lstStyle>
            <a:lvl1pPr defTabSz="914182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6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4" tIns="45782" rIns="91564" bIns="45782" numCol="1" anchor="b" anchorCtr="0" compatLnSpc="1">
            <a:prstTxWarp prst="textNoShape">
              <a:avLst/>
            </a:prstTxWarp>
          </a:bodyPr>
          <a:lstStyle>
            <a:lvl1pPr algn="r" defTabSz="914182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fld id="{0CADE77B-DECE-4719-8C27-BAC5C6796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39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8" tIns="46569" rIns="93138" bIns="46569" numCol="1" anchor="t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12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8" tIns="46569" rIns="93138" bIns="46569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0088"/>
            <a:ext cx="4652962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733" y="4420869"/>
            <a:ext cx="5149637" cy="418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8" tIns="46569" rIns="93138" bIns="46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328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8" tIns="46569" rIns="93138" bIns="46569" numCol="1" anchor="b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121" y="8843328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8" tIns="46569" rIns="93138" bIns="46569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fld id="{08251614-AF94-4F98-B14E-E60FA0DC82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80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51614-AF94-4F98-B14E-E60FA0DC822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2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xfrm>
            <a:off x="702946" y="4422460"/>
            <a:ext cx="5617208" cy="41887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77" tIns="46387" rIns="92777" bIns="46387"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977532" y="8840150"/>
            <a:ext cx="3043979" cy="4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77" tIns="46387" rIns="92777" bIns="46387" anchor="b"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DCE7D271-004A-454B-8D55-B87E732042B7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/>
              <a:t>9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7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2743200"/>
            <a:ext cx="8534400" cy="685800"/>
          </a:xfrm>
        </p:spPr>
        <p:txBody>
          <a:bodyPr/>
          <a:lstStyle>
            <a:lvl1pPr algn="ctr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05200"/>
            <a:ext cx="8534400" cy="609600"/>
          </a:xfrm>
        </p:spPr>
        <p:txBody>
          <a:bodyPr/>
          <a:lstStyle>
            <a:lvl1pPr marL="0" indent="0" algn="ctr">
              <a:buFont typeface="Times" charset="0"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019800"/>
            <a:ext cx="1905000" cy="4572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477000"/>
            <a:ext cx="6400800" cy="457200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914400" cy="4572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A735D99-4C70-4F06-B306-3D6ACD1C44F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739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838200"/>
          </a:xfrm>
        </p:spPr>
        <p:txBody>
          <a:bodyPr/>
          <a:lstStyle>
            <a:lvl1pPr>
              <a:lnSpc>
                <a:spcPts val="3800"/>
              </a:lnSpc>
              <a:defRPr sz="3200">
                <a:solidFill>
                  <a:srgbClr val="0055A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743200"/>
            <a:ext cx="7391400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914400" cy="4572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A735D99-4C70-4F06-B306-3D6ACD1C44F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294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305800" cy="838200"/>
          </a:xfr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90C45-A239-4C59-9F81-D8A013920F27}" type="slidenum">
              <a:rPr lang="en-US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026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0"/>
            <a:ext cx="8305800" cy="838200"/>
          </a:xfrm>
        </p:spPr>
        <p:txBody>
          <a:bodyPr/>
          <a:lstStyle>
            <a:lvl1pPr algn="ctr">
              <a:defRPr sz="3800">
                <a:solidFill>
                  <a:srgbClr val="0055A4"/>
                </a:solidFill>
              </a:defRPr>
            </a:lvl1pPr>
          </a:lstStyle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712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838200"/>
          </a:xfrm>
        </p:spPr>
        <p:txBody>
          <a:bodyPr/>
          <a:lstStyle>
            <a:lvl1pPr>
              <a:lnSpc>
                <a:spcPts val="3800"/>
              </a:lnSpc>
              <a:defRPr>
                <a:solidFill>
                  <a:srgbClr val="0055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743200"/>
            <a:ext cx="4076700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743200"/>
            <a:ext cx="4076700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4B08-20F6-4E88-87A7-4C2B357A1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17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838200"/>
          </a:xfrm>
        </p:spPr>
        <p:txBody>
          <a:bodyPr/>
          <a:lstStyle>
            <a:lvl1pPr>
              <a:lnSpc>
                <a:spcPts val="3800"/>
              </a:lnSpc>
              <a:defRPr sz="3200">
                <a:solidFill>
                  <a:srgbClr val="0055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743200"/>
            <a:ext cx="8305800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762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143000" y="6477000"/>
            <a:ext cx="670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7200" y="64770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75EFB-BD7B-4501-BD37-26F2167125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300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52538"/>
            <a:ext cx="8305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286000"/>
            <a:ext cx="40767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2286000"/>
            <a:ext cx="4076700" cy="2667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8DAA2-4F57-4A10-A016-80EECF5E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476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55A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3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86000"/>
            <a:ext cx="830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50000"/>
                </a:srgb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770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>
                  <a:lumMod val="50000"/>
                </a:srgb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77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749E528-3315-461F-AB2C-42A562EABD52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ＭＳ Ｐゴシック" charset="-128"/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171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90" r:id="rId2"/>
    <p:sldLayoutId id="2147483891" r:id="rId3"/>
    <p:sldLayoutId id="2147483892" r:id="rId4"/>
    <p:sldLayoutId id="2147483894" r:id="rId5"/>
    <p:sldLayoutId id="2147483898" r:id="rId6"/>
    <p:sldLayoutId id="2147483899" r:id="rId7"/>
    <p:sldLayoutId id="2147483900" r:id="rId8"/>
  </p:sldLayoutIdLst>
  <p:transition>
    <p:fade/>
  </p:transition>
  <p:hf hdr="0" ftr="0" dt="0"/>
  <p:txStyles>
    <p:titleStyle>
      <a:lvl1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3600" b="1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3400">
          <a:solidFill>
            <a:srgbClr val="F7832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3400">
          <a:solidFill>
            <a:srgbClr val="F7832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3400">
          <a:solidFill>
            <a:srgbClr val="F7832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3400">
          <a:solidFill>
            <a:srgbClr val="F7832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3400">
          <a:solidFill>
            <a:srgbClr val="F7832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3400">
          <a:solidFill>
            <a:srgbClr val="F7832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3400">
          <a:solidFill>
            <a:srgbClr val="F7832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3400">
          <a:solidFill>
            <a:srgbClr val="F7832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lnSpc>
          <a:spcPts val="3200"/>
        </a:lnSpc>
        <a:spcBef>
          <a:spcPct val="20000"/>
        </a:spcBef>
        <a:spcAft>
          <a:spcPct val="0"/>
        </a:spcAft>
        <a:buClr>
          <a:srgbClr val="0055A5"/>
        </a:buClr>
        <a:buFont typeface="Times" charset="0"/>
        <a:buChar char="•"/>
        <a:defRPr sz="29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5A5"/>
        </a:buClr>
        <a:buChar char="–"/>
        <a:defRPr sz="2600">
          <a:solidFill>
            <a:schemeClr val="bg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55A5"/>
        </a:buClr>
        <a:buChar char="•"/>
        <a:defRPr sz="2400">
          <a:solidFill>
            <a:schemeClr val="bg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55A5"/>
        </a:buClr>
        <a:buChar char="–"/>
        <a:defRPr sz="2000">
          <a:solidFill>
            <a:schemeClr val="bg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55A5"/>
        </a:buClr>
        <a:buChar char="»"/>
        <a:defRPr sz="2000">
          <a:solidFill>
            <a:schemeClr val="bg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55A5"/>
        </a:buClr>
        <a:buChar char="»"/>
        <a:defRPr sz="2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55A5"/>
        </a:buClr>
        <a:buChar char="»"/>
        <a:defRPr sz="2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55A5"/>
        </a:buClr>
        <a:buChar char="»"/>
        <a:defRPr sz="2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55A5"/>
        </a:buClr>
        <a:buChar char="»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.google.com/imgres?imgurl=http://www.triadcouponing.com/wp-content/uploads/2011/03/walmart-logo.gif&amp;imgrefurl=http://www.triadcouponing.com/3060/walmart-freebies-3/walmart-logo/&amp;usg=__5TR5OB6s5VWWRs9jojzoHHQpCBg=&amp;h=300&amp;w=400&amp;sz=21&amp;hl=en&amp;start=1&amp;sig2=tXcFM-Nv_Pziwdlt6NISjQ&amp;zoom=1&amp;itbs=1&amp;tbnid=8P0Mm1kvBISgzM:&amp;tbnh=93&amp;tbnw=124&amp;prev=/search?q=walmart+logo&amp;hl=en&amp;biw=1259&amp;bih=621&amp;tbm=isch&amp;ei=I-M3TvSFLoy5tgeE4MSPAw" TargetMode="External"/><Relationship Id="rId13" Type="http://schemas.openxmlformats.org/officeDocument/2006/relationships/image" Target="../media/image15.jpeg"/><Relationship Id="rId18" Type="http://schemas.openxmlformats.org/officeDocument/2006/relationships/image" Target="../media/image19.emf"/><Relationship Id="rId26" Type="http://schemas.openxmlformats.org/officeDocument/2006/relationships/image" Target="../media/image23.jpeg"/><Relationship Id="rId3" Type="http://schemas.openxmlformats.org/officeDocument/2006/relationships/image" Target="../media/image10.jpeg"/><Relationship Id="rId21" Type="http://schemas.openxmlformats.org/officeDocument/2006/relationships/hyperlink" Target="https://encrypted.google.com/imgres?imgurl=http://www.healthyandgreen.org/wp-content/uploads/2010/10/burts-bees-logo.gif&amp;imgrefurl=http://www.healthyandgreen.org/all-natural-body-lotions-a-review-and-comparison/burts-bees-logo/&amp;usg=__7qutwo1yalaAOvE9Kck0m6hsVjE=&amp;h=100&amp;w=300&amp;sz=19&amp;hl=en&amp;start=1&amp;sig2=fEinF_9_XbUT-FnLPipCJQ&amp;zoom=1&amp;itbs=1&amp;tbnid=p4BwRDxus0xZ5M:&amp;tbnh=39&amp;tbnw=116&amp;prev=/search?q=burts+bees+logo&amp;hl=en&amp;biw=1259&amp;bih=621&amp;tbm=isch&amp;ei=vuU3Tqa9JsSjtgeCzZzfAg" TargetMode="External"/><Relationship Id="rId34" Type="http://schemas.openxmlformats.org/officeDocument/2006/relationships/image" Target="../media/image31.png"/><Relationship Id="rId7" Type="http://schemas.openxmlformats.org/officeDocument/2006/relationships/image" Target="../media/image12.jpeg"/><Relationship Id="rId12" Type="http://schemas.openxmlformats.org/officeDocument/2006/relationships/hyperlink" Target="https://encrypted.google.com/imgres?imgurl=http://littletechgirl.com/wp-content/uploads/ford-logo.jpg&amp;imgrefurl=http://littletechgirl.com/2011/01/08/ford-driving-green-technology-event/&amp;usg=__L8B3tBgBibbEvu0zoV8R4mH8nhU=&amp;h=960&amp;w=1280&amp;sz=85&amp;hl=en&amp;start=1&amp;sig2=NnZZ5jpcpXHFulYNENMnKA&amp;zoom=1&amp;itbs=1&amp;tbnid=yypgx0-XuY5c9M:&amp;tbnh=113&amp;tbnw=150&amp;prev=/search?q=ford&amp;hl=en&amp;sa=X&amp;biw=1259&amp;bih=621&amp;tbm=isch&amp;prmd=ivnscum&amp;ei=8uE3TtPlOsGctwfe8OyTAw" TargetMode="External"/><Relationship Id="rId17" Type="http://schemas.openxmlformats.org/officeDocument/2006/relationships/image" Target="../media/image18.jpeg"/><Relationship Id="rId25" Type="http://schemas.openxmlformats.org/officeDocument/2006/relationships/hyperlink" Target="https://encrypted.google.com/imgres?imgurl=http://theexaminer.com/sites/default/files/Dupont.gif&amp;imgrefurl=http://theexaminer.com/stories/news/dupont-worker-charged-theft&amp;usg=__x0aNNGzPTlk4rdkPslXoprblOIw=&amp;h=293&amp;w=748&amp;sz=12&amp;hl=en&amp;start=1&amp;sig2=WQ9BkBlaPP5igvlvE23HMA&amp;zoom=1&amp;itbs=1&amp;tbnid=MDyWqGTe4LUj_M:&amp;tbnh=55&amp;tbnw=141&amp;prev=/search?q=dupont&amp;hl=en&amp;sa=X&amp;biw=1259&amp;bih=621&amp;tbm=isch&amp;prmd=ivnscum&amp;ei=rSU4TqqKIdO2tweKgsH5Ag" TargetMode="External"/><Relationship Id="rId33" Type="http://schemas.openxmlformats.org/officeDocument/2006/relationships/image" Target="../media/image30.png"/><Relationship Id="rId2" Type="http://schemas.openxmlformats.org/officeDocument/2006/relationships/hyperlink" Target="https://encrypted.google.com/imgres?imgurl=http://www.bjorkaoddities.com/images/folder%20338/The%20meaning%20of%20the%20marks8.jpg&amp;imgrefurl=http://www.bjorkaoddities.com/The-meaning-of-the-marks.htm&amp;usg=__AbUGtlbEH9RPFlL_G2fcSTAzTAg=&amp;h=392&amp;w=800&amp;sz=28&amp;hl=en&amp;start=1&amp;sig2=JdfI5lPuPunEpDZzAHHQsA&amp;zoom=1&amp;itbs=1&amp;tbnid=ItyPJwSMQYHp9M:&amp;tbnh=70&amp;tbnw=143&amp;prev=/search?q=levis+strauss+logo&amp;hl=en&amp;sa=X&amp;biw=1259&amp;bih=621&amp;tbm=isch&amp;ei=RuI3TvaBKsWhtwfi17SSAw" TargetMode="External"/><Relationship Id="rId16" Type="http://schemas.openxmlformats.org/officeDocument/2006/relationships/hyperlink" Target="http://www.subaru.com/index.html" TargetMode="External"/><Relationship Id="rId20" Type="http://schemas.openxmlformats.org/officeDocument/2006/relationships/image" Target="../media/image20.jpe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rypted.google.com/imgres?imgurl=http://www.forthemommas.com/wp-content/uploads/2010/01/kraft.gif&amp;imgrefurl=http://forthemommas.com/printable-coupons-coupons/hot-new-kraft-coupons&amp;usg=__x3wTL7Lyc61-6cI6CGM_6BAOinc=&amp;h=621&amp;w=1562&amp;sz=44&amp;hl=en&amp;start=2&amp;sig2=kpujO9MwC8e8TBHo_GG5dA&amp;zoom=1&amp;itbs=1&amp;tbnid=IAz3Ea7c5OScJM:&amp;tbnh=60&amp;tbnw=150&amp;prev=/search?q=kraft&amp;hl=en&amp;biw=1259&amp;bih=621&amp;tbm=isch&amp;ei=meI3TpWvHcugtwft9-yLAw" TargetMode="External"/><Relationship Id="rId11" Type="http://schemas.openxmlformats.org/officeDocument/2006/relationships/image" Target="../media/image14.jpeg"/><Relationship Id="rId24" Type="http://schemas.openxmlformats.org/officeDocument/2006/relationships/image" Target="../media/image22.jpeg"/><Relationship Id="rId32" Type="http://schemas.openxmlformats.org/officeDocument/2006/relationships/image" Target="../media/image29.png"/><Relationship Id="rId5" Type="http://schemas.openxmlformats.org/officeDocument/2006/relationships/image" Target="../media/image11.jpeg"/><Relationship Id="rId15" Type="http://schemas.openxmlformats.org/officeDocument/2006/relationships/image" Target="../media/image17.emf"/><Relationship Id="rId23" Type="http://schemas.openxmlformats.org/officeDocument/2006/relationships/hyperlink" Target="https://encrypted.google.com/imgres?imgurl=http://media.il.edmunds-media.com/toyota/ns/toyota_bdg_ns_100410_815.jpg&amp;imgrefurl=http://www.insideline.com/toyota/photos/toyota_bdg_ns_100410.html&amp;usg=__V6XwOYO4uicQ8Sp-2u240OhMTv8=&amp;h=543&amp;w=815&amp;sz=52&amp;hl=en&amp;start=10&amp;sig2=QH9LQIC1gbb6BBZrrHCdYw&amp;zoom=1&amp;itbs=1&amp;tbnid=erL7klstVpCNnM:&amp;tbnh=96&amp;tbnw=144&amp;prev=/search?q=toyota+logo&amp;hl=en&amp;biw=1259&amp;bih=621&amp;tbm=isch&amp;ei=DeY3TuHBKNCztwen-83pAg" TargetMode="External"/><Relationship Id="rId28" Type="http://schemas.openxmlformats.org/officeDocument/2006/relationships/image" Target="../media/image25.png"/><Relationship Id="rId10" Type="http://schemas.openxmlformats.org/officeDocument/2006/relationships/hyperlink" Target="https://encrypted.google.com/imgres?imgurl=http://www.seeklogo.com/images/P/P_and_G-logo-E26FBC2148-seeklogo.com.gif&amp;imgrefurl=http://www.seeklogo.com/p-g-logo-105019.html&amp;usg=__lFquwUuVzu0O-SLwK0tvi8lbN3M=&amp;h=200&amp;w=200&amp;sz=7&amp;hl=en&amp;start=7&amp;sig2=1_BulANOTQRSzZCzEu9Eaw&amp;zoom=1&amp;itbs=1&amp;tbnid=OXKGPGSAX8KFDM:&amp;tbnh=104&amp;tbnw=104&amp;prev=/search?q=proctor+and+gamble+logo&amp;hl=en&amp;biw=1259&amp;bih=621&amp;tbm=isch&amp;ei=YuM3TtTPMIy2tgfJ7ZiPAw" TargetMode="External"/><Relationship Id="rId19" Type="http://schemas.openxmlformats.org/officeDocument/2006/relationships/hyperlink" Target="https://encrypted.google.com/imgres?imgurl=http://cdn.inquisitr.com/wp-content/general-motors-dealerships-closing-300x300.jpg&amp;imgrefurl=http://www.inquisitr.com/24097/general-motors-dealerships-closing/&amp;usg=__fFCEAGMqLkK7aJdYYzkIikbNDEA=&amp;h=300&amp;w=300&amp;sz=17&amp;hl=en&amp;start=4&amp;sig2=S5Wjs9w13V0ahkOa4BuStg&amp;zoom=1&amp;itbs=1&amp;tbnid=cU-9F9U5wdfZtM:&amp;tbnh=116&amp;tbnw=116&amp;prev=/search?q=general+motors&amp;hl=en&amp;sa=X&amp;biw=1259&amp;bih=621&amp;tbm=isch&amp;prmd=ivnsl&amp;ei=u-E3TqyXIsq_tgebwPCCAw" TargetMode="External"/><Relationship Id="rId31" Type="http://schemas.openxmlformats.org/officeDocument/2006/relationships/image" Target="../media/image28.png"/><Relationship Id="rId4" Type="http://schemas.openxmlformats.org/officeDocument/2006/relationships/hyperlink" Target="https://encrypted.google.com/imgres?imgurl=http://financial-report.info/wp-content/uploads/2010/04/Nestle.jpg&amp;imgrefurl=http://financial-report.info/tag/nestle/&amp;usg=__1aVPe9scad4IBRS09qvyaYZOD2w=&amp;h=373&amp;w=568&amp;sz=84&amp;hl=en&amp;start=1&amp;sig2=H7CRuHeHgFR0HA0ENtTQPQ&amp;zoom=1&amp;itbs=1&amp;tbnid=7Ce28GdxsOiMTM:&amp;tbnh=88&amp;tbnw=134&amp;prev=/search?q=nestle&amp;hl=en&amp;biw=1259&amp;bih=621&amp;tbm=isch&amp;ei=bOI3ToiYFpCDtgeN9KHgAg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6.jpeg"/><Relationship Id="rId22" Type="http://schemas.openxmlformats.org/officeDocument/2006/relationships/image" Target="../media/image21.jpe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4277" y="2575710"/>
            <a:ext cx="8191123" cy="68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Sustainable Waste Management: </a:t>
            </a:r>
            <a:r>
              <a:rPr lang="en-US" sz="2400" dirty="0" smtClean="0"/>
              <a:t>low hanging fruit  for businesses and States in mitigating </a:t>
            </a:r>
            <a:r>
              <a:rPr lang="en-US" sz="2400" dirty="0" err="1" smtClean="0"/>
              <a:t>GhGs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29608" y="4564455"/>
            <a:ext cx="3044982" cy="609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2016 ECOS Spring </a:t>
            </a:r>
            <a:r>
              <a:rPr lang="en-US" sz="1800" dirty="0" smtClean="0"/>
              <a:t>Meeting 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Pathways </a:t>
            </a:r>
            <a:r>
              <a:rPr lang="en-US" sz="1800" dirty="0"/>
              <a:t>to Partnerships: </a:t>
            </a: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en-US" sz="1800" dirty="0" smtClean="0"/>
              <a:t>Advancing </a:t>
            </a:r>
            <a:r>
              <a:rPr lang="en-US" sz="1800" dirty="0"/>
              <a:t>Environmental </a:t>
            </a:r>
            <a:r>
              <a:rPr lang="en-US" sz="1800" dirty="0" smtClean="0"/>
              <a:t>Protection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5D99-4C70-4F06-B306-3D6ACD1C44F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1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7961" y="3883937"/>
            <a:ext cx="256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Paul Gilman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Chief Sustainability Officer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712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Two Choices for Post-Recycled Waste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838200" cy="457200"/>
          </a:xfrm>
        </p:spPr>
        <p:txBody>
          <a:bodyPr/>
          <a:lstStyle/>
          <a:p>
            <a:pPr>
              <a:defRPr/>
            </a:pPr>
            <a:fld id="{FC440FE0-C726-4EF3-9B14-BE2C3D496FD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7411" name="Picture 17" descr="Garbage B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6250" r="14999" b="6250"/>
          <a:stretch>
            <a:fillRect/>
          </a:stretch>
        </p:blipFill>
        <p:spPr bwMode="auto">
          <a:xfrm>
            <a:off x="0" y="3048000"/>
            <a:ext cx="17526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ver_Image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425700"/>
            <a:ext cx="2057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 bwMode="auto">
          <a:xfrm rot="20030501">
            <a:off x="1535113" y="3114675"/>
            <a:ext cx="762000" cy="228600"/>
          </a:xfrm>
          <a:prstGeom prst="rightArrow">
            <a:avLst/>
          </a:prstGeom>
          <a:solidFill>
            <a:srgbClr val="F898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2123107">
            <a:off x="1519238" y="4530725"/>
            <a:ext cx="762000" cy="228600"/>
          </a:xfrm>
          <a:prstGeom prst="rightArrow">
            <a:avLst/>
          </a:prstGeom>
          <a:solidFill>
            <a:srgbClr val="F898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524000" y="34925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or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495800" y="2882900"/>
            <a:ext cx="381000" cy="381000"/>
          </a:xfrm>
          <a:prstGeom prst="rightArrow">
            <a:avLst/>
          </a:prstGeom>
          <a:solidFill>
            <a:srgbClr val="F898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495800" y="5092700"/>
            <a:ext cx="381000" cy="381000"/>
          </a:xfrm>
          <a:prstGeom prst="rightArrow">
            <a:avLst/>
          </a:prstGeom>
          <a:solidFill>
            <a:srgbClr val="F898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362200" y="57785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i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EfW</a:t>
            </a:r>
            <a:endParaRPr lang="en-US" sz="1400" i="1" dirty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2362200" y="36449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Landfill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 bwMode="auto">
          <a:xfrm>
            <a:off x="4953000" y="1905000"/>
            <a:ext cx="4038600" cy="22098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F8981D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57150" indent="-571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i="1" kern="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Landfills are a major source of man-made methane</a:t>
            </a:r>
            <a:endParaRPr lang="en-US" sz="1300" i="1" kern="0" baseline="30000" dirty="0">
              <a:solidFill>
                <a:schemeClr val="accent3">
                  <a:lumMod val="50000"/>
                </a:schemeClr>
              </a:solidFill>
              <a:latin typeface="Helvetica" pitchFamily="34" charset="0"/>
              <a:ea typeface="+mj-ea"/>
              <a:cs typeface="+mj-cs"/>
            </a:endParaRPr>
          </a:p>
          <a:p>
            <a:pPr marL="57150" indent="-571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i="1" kern="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Methane is </a:t>
            </a:r>
            <a:r>
              <a:rPr lang="en-US" sz="1300" i="1" kern="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34X </a:t>
            </a:r>
            <a:r>
              <a:rPr lang="en-US" sz="1300" i="1" kern="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more potent than Carbon </a:t>
            </a:r>
            <a:r>
              <a:rPr lang="en-US" sz="1300" i="1" kern="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Dioxide over 100 years</a:t>
            </a:r>
            <a:endParaRPr lang="en-US" sz="1300" i="1" kern="0" baseline="30000" dirty="0">
              <a:solidFill>
                <a:schemeClr val="accent3">
                  <a:lumMod val="50000"/>
                </a:schemeClr>
              </a:solidFill>
              <a:latin typeface="Helvetica" pitchFamily="34" charset="0"/>
              <a:ea typeface="+mj-ea"/>
              <a:cs typeface="+mj-cs"/>
            </a:endParaRPr>
          </a:p>
          <a:p>
            <a:pPr marL="57150" indent="-571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i="1" kern="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Leachate</a:t>
            </a:r>
            <a:r>
              <a:rPr lang="en-US" sz="1300" i="1" kern="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 generation: ground water contamination</a:t>
            </a:r>
          </a:p>
          <a:p>
            <a:pPr marL="57150" indent="-571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i="1" kern="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Non sustainable use of land</a:t>
            </a:r>
          </a:p>
          <a:p>
            <a:pPr marL="57150" indent="-571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i="1" kern="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Renewable energy generation from landfills: </a:t>
            </a:r>
          </a:p>
          <a:p>
            <a:pPr marL="57150" indent="-57150">
              <a:spcAft>
                <a:spcPts val="600"/>
              </a:spcAft>
              <a:defRPr/>
            </a:pPr>
            <a:r>
              <a:rPr lang="en-US" sz="1300" b="1" i="1" kern="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 </a:t>
            </a:r>
            <a:r>
              <a:rPr lang="en-US" sz="1400" b="1" i="1" kern="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65 kWh per ton of waste</a:t>
            </a:r>
            <a:endParaRPr lang="en-US" sz="1400" b="1" kern="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4953000" y="4267200"/>
            <a:ext cx="4038600" cy="21209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F8981D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57150" indent="-571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i="1" kern="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90% reduction of waste in volume</a:t>
            </a:r>
          </a:p>
          <a:p>
            <a:pPr marL="57150" indent="-571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i="1" kern="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Clean energy generation</a:t>
            </a:r>
          </a:p>
          <a:p>
            <a:pPr marL="57150" indent="-571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i="1" kern="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Recovers metals for recycling</a:t>
            </a:r>
          </a:p>
          <a:p>
            <a:pPr marL="57150" indent="-571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i="1" kern="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Offsets on average one ton of carbon dioxide equivalent for each ton of waste processed</a:t>
            </a:r>
          </a:p>
          <a:p>
            <a:pPr marL="57150" indent="-571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i="1" kern="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Renewable energy generation from </a:t>
            </a:r>
            <a:r>
              <a:rPr lang="en-US" sz="1300" i="1" kern="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EfW</a:t>
            </a:r>
            <a:r>
              <a:rPr lang="en-US" sz="1300" i="1" kern="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: </a:t>
            </a:r>
          </a:p>
          <a:p>
            <a:pPr marL="57150" indent="-57150">
              <a:spcAft>
                <a:spcPts val="600"/>
              </a:spcAft>
              <a:defRPr/>
            </a:pPr>
            <a:r>
              <a:rPr lang="en-US" sz="1300" b="1" i="1" kern="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 </a:t>
            </a:r>
            <a:r>
              <a:rPr lang="en-US" sz="1400" b="1" i="1" kern="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  <a:ea typeface="+mj-ea"/>
                <a:cs typeface="+mj-cs"/>
              </a:rPr>
              <a:t>550 kWh per ton of waste</a:t>
            </a:r>
            <a:endParaRPr lang="en-US" sz="1400" b="1" kern="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572000"/>
            <a:ext cx="2084387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235390" y="6411913"/>
            <a:ext cx="9379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Energy from Waste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produces 9 to 14 times the energy per ton compared to landfills.</a:t>
            </a:r>
          </a:p>
        </p:txBody>
      </p:sp>
    </p:spTree>
    <p:extLst>
      <p:ext uri="{BB962C8B-B14F-4D97-AF65-F5344CB8AC3E}">
        <p14:creationId xmlns:p14="http://schemas.microsoft.com/office/powerpoint/2010/main" val="648416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Doing It? Zero Landfill Society</a:t>
            </a:r>
          </a:p>
        </p:txBody>
      </p:sp>
      <p:pic>
        <p:nvPicPr>
          <p:cNvPr id="46084" name="ipfItyPJwSMQYHp9M:" descr="https://encrypted-tbn3.google.com/images?q=tbn:ANd9GcTVROSDkQgXAMAEgPZXvjiPFDh5fWqDfiZz2P6hv-lPXXNNbZSKEfxu77k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1778000"/>
            <a:ext cx="114803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ipf7Ce28GdxsOiMTM:" descr="https://encrypted-tbn2.google.com/images?q=tbn:ANd9GcQJbEdT11zkXmCu8r6mS2Zq3Y4phoyRy_gEiFUlpcnG4dx-lemPzz8lPB4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617734"/>
            <a:ext cx="1123950" cy="73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ipfIAz3Ea7c5OScJM:" descr="https://encrypted-tbn3.google.com/images?q=tbn:ANd9GcSLFlPUFfFSsIuZnLyvfuZJZVSCa-om2SGUw_Rdt1EtoUBkHtzN-74Rsc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" y="2546349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ipf8P0Mm1kvBISgzM:" descr="https://encrypted-tbn0.google.com/images?q=tbn:ANd9GcTT-bJ-1z9fs70r8o-P5Os2JRzIE_y_tKbyq8Jd2RZwlYTiJp6GAyzr8Q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5" b="21765"/>
          <a:stretch/>
        </p:blipFill>
        <p:spPr bwMode="auto">
          <a:xfrm>
            <a:off x="819150" y="3301215"/>
            <a:ext cx="1295400" cy="54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ipfOXKGPGSAX8KFDM:" descr="https://encrypted-tbn2.google.com/images?q=tbn:ANd9GcSJCt5pxnVUtHpTgZKWIGuqhxvM7wZVL8ng2adstBxwuy7YgR1NzWCKI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883341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ipfyypgx0-XuY5c9M:" descr="https://encrypted-tbn0.google.com/images?q=tbn:ANd9GcRJNe5cBhsH2FPSDEy6AOazZoklMZlJz1ScJdRBlplxrHh6d07GV7LU1Y0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90" y="2293936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4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" y="186182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873763"/>
            <a:ext cx="2171700" cy="3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logo_img" descr="Subaru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19" y="4957413"/>
            <a:ext cx="188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99" y="4171473"/>
            <a:ext cx="21748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5" name="ipfcU-9F9U5wdfZtM:" descr="https://encrypted-tbn1.google.com/images?q=tbn:ANd9GcT7w8NdLMU1qJAxBpIpWFbv-QIjMceV1ocn3rT7W8iC_wakNvC1kBs3A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40" y="4804630"/>
            <a:ext cx="601540" cy="60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28" descr="https://encrypted-tbn0.google.com/images?q=tbn:ANd9GcQz3AUe0-sO--DWhrST-O4GtnpoLkuphQdofmYtT3UGh7baWzbhA-2KdJE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50" y="3346935"/>
            <a:ext cx="136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30" descr="https://encrypted-tbn3.google.com/images?q=tbn:ANd9GcR9d2R7E0mzPacdhogu6bSTFeLbLUD-rvy7iXJOe-boAAe49vTY0nOWM31k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41" y="3173252"/>
            <a:ext cx="1206848" cy="80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26" descr="https://encrypted-tbn2.google.com/images?q=tbn:ANd9GcTH5OjJz0G8-WDn4h2CqOAlLKNl8iD6hd1L9nP8_kBq9SpGBTQjSSHMTE0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81" y="2586353"/>
            <a:ext cx="1343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7" b="33555"/>
          <a:stretch/>
        </p:blipFill>
        <p:spPr bwMode="auto">
          <a:xfrm>
            <a:off x="328612" y="5667268"/>
            <a:ext cx="21431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813529"/>
            <a:ext cx="2224088" cy="49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b="27200"/>
          <a:stretch/>
        </p:blipFill>
        <p:spPr bwMode="auto">
          <a:xfrm>
            <a:off x="5533614" y="4024822"/>
            <a:ext cx="1653360" cy="70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81" y="4127785"/>
            <a:ext cx="123542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16147" r="3136" b="20952"/>
          <a:stretch/>
        </p:blipFill>
        <p:spPr bwMode="auto">
          <a:xfrm>
            <a:off x="2723195" y="3301215"/>
            <a:ext cx="2697481" cy="54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3" b="37629"/>
          <a:stretch/>
        </p:blipFill>
        <p:spPr bwMode="auto">
          <a:xfrm>
            <a:off x="2838450" y="2586353"/>
            <a:ext cx="2466975" cy="49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9" r="20994"/>
          <a:stretch/>
        </p:blipFill>
        <p:spPr bwMode="auto">
          <a:xfrm>
            <a:off x="7590605" y="5524869"/>
            <a:ext cx="1073947" cy="109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22" y="4906677"/>
            <a:ext cx="1816894" cy="39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00" y="5766751"/>
            <a:ext cx="2014538" cy="61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914400" cy="4572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A735D99-4C70-4F06-B306-3D6ACD1C44F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3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99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Electricity Sources: GHG Comparison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5D99-4C70-4F06-B306-3D6ACD1C44F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4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79" b="2414"/>
          <a:stretch/>
        </p:blipFill>
        <p:spPr>
          <a:xfrm>
            <a:off x="590288" y="1661532"/>
            <a:ext cx="7887224" cy="509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27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States has Fallen Behind...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1" r="17292"/>
          <a:stretch/>
        </p:blipFill>
        <p:spPr bwMode="auto">
          <a:xfrm>
            <a:off x="-121185" y="2159306"/>
            <a:ext cx="9153019" cy="25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01000" y="6477000"/>
            <a:ext cx="914400" cy="457200"/>
          </a:xfrm>
        </p:spPr>
        <p:txBody>
          <a:bodyPr/>
          <a:lstStyle/>
          <a:p>
            <a:fld id="{27246151-59BF-4436-BBF4-402742BD24D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074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Times" pitchFamily="18" charset="0"/>
              <a:buNone/>
            </a:pPr>
            <a:r>
              <a:rPr lang="en-US" sz="1200" smtClean="0"/>
              <a:t>EEA Briefing, “Better management of municipal waste will reduce greenhouse gas emissions”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362200"/>
            <a:ext cx="73612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654675"/>
            <a:ext cx="3762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EU: Translating Sustainable Waste Management into GHG Success</a:t>
            </a:r>
            <a:endParaRPr lang="en-US" sz="280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01000" y="6477000"/>
            <a:ext cx="914400" cy="457200"/>
          </a:xfrm>
        </p:spPr>
        <p:txBody>
          <a:bodyPr/>
          <a:lstStyle/>
          <a:p>
            <a:fld id="{27246151-59BF-4436-BBF4-402742BD24D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099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 U.S. did it that 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419600" cy="30480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i="1" dirty="0" smtClean="0">
                <a:solidFill>
                  <a:schemeClr val="tx1"/>
                </a:solidFill>
              </a:rPr>
              <a:t>GHG Savings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264 million tons CO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≈ closing 63 </a:t>
            </a:r>
            <a:r>
              <a:rPr lang="en-US" sz="2000" dirty="0">
                <a:solidFill>
                  <a:schemeClr val="tx1"/>
                </a:solidFill>
              </a:rPr>
              <a:t>coal-fired power </a:t>
            </a:r>
            <a:r>
              <a:rPr lang="en-US" sz="2000" dirty="0" smtClean="0">
                <a:solidFill>
                  <a:schemeClr val="tx1"/>
                </a:solidFill>
              </a:rPr>
              <a:t>plants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i="1" dirty="0" smtClean="0">
                <a:solidFill>
                  <a:schemeClr val="tx1"/>
                </a:solidFill>
              </a:rPr>
              <a:t>Energy savings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2.2 Quadrillion Btu primary energy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≈14% </a:t>
            </a:r>
            <a:r>
              <a:rPr lang="en-US" sz="2000" dirty="0">
                <a:solidFill>
                  <a:schemeClr val="tx1"/>
                </a:solidFill>
              </a:rPr>
              <a:t>of our imported </a:t>
            </a:r>
            <a:r>
              <a:rPr lang="en-US" sz="2000" dirty="0" smtClean="0">
                <a:solidFill>
                  <a:schemeClr val="tx1"/>
                </a:solidFill>
              </a:rPr>
              <a:t>oil (2013)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i="1" dirty="0" smtClean="0">
                <a:solidFill>
                  <a:schemeClr val="tx1"/>
                </a:solidFill>
              </a:rPr>
              <a:t>Economic Benefits</a:t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$130B in direct economic activity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350,000 new permanent jobs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5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50" dirty="0" smtClean="0">
                <a:solidFill>
                  <a:srgbClr val="00458A"/>
                </a:solidFill>
              </a:rPr>
              <a:t>* </a:t>
            </a:r>
            <a:r>
              <a:rPr lang="en-US" sz="1050" b="1" i="1" dirty="0" smtClean="0">
                <a:solidFill>
                  <a:srgbClr val="00458A"/>
                </a:solidFill>
              </a:rPr>
              <a:t>Source: </a:t>
            </a:r>
            <a:r>
              <a:rPr lang="en-US" sz="1050" dirty="0" smtClean="0">
                <a:solidFill>
                  <a:srgbClr val="00458A"/>
                </a:solidFill>
              </a:rPr>
              <a:t>Columbia University, 2014</a:t>
            </a:r>
            <a:r>
              <a:rPr lang="en-US" sz="1200" dirty="0" smtClean="0">
                <a:solidFill>
                  <a:srgbClr val="00458A"/>
                </a:solidFill>
              </a:rPr>
              <a:t/>
            </a:r>
            <a:br>
              <a:rPr lang="en-US" sz="1200" dirty="0" smtClean="0">
                <a:solidFill>
                  <a:srgbClr val="00458A"/>
                </a:solidFill>
              </a:rPr>
            </a:br>
            <a:endParaRPr lang="en-US" sz="1200" dirty="0">
              <a:solidFill>
                <a:srgbClr val="00458A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77458"/>
              </p:ext>
            </p:extLst>
          </p:nvPr>
        </p:nvGraphicFramePr>
        <p:xfrm>
          <a:off x="457200" y="1828800"/>
          <a:ext cx="4343400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4564"/>
                <a:gridCol w="1263535"/>
                <a:gridCol w="552796"/>
                <a:gridCol w="1342505"/>
              </a:tblGrid>
              <a:tr h="451503">
                <a:tc>
                  <a:txBody>
                    <a:bodyPr/>
                    <a:lstStyle/>
                    <a:p>
                      <a:endParaRPr lang="en-US" sz="1200" dirty="0">
                        <a:ln w="12700">
                          <a:solidFill>
                            <a:srgbClr val="C00000"/>
                          </a:solidFill>
                        </a:ln>
                        <a:solidFill>
                          <a:srgbClr val="00458A"/>
                        </a:solidFill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458A"/>
                          </a:solidFill>
                        </a:rPr>
                        <a:t>Business</a:t>
                      </a:r>
                      <a:r>
                        <a:rPr lang="en-US" sz="1200" b="1" baseline="0" dirty="0" smtClean="0">
                          <a:solidFill>
                            <a:srgbClr val="00458A"/>
                          </a:solidFill>
                        </a:rPr>
                        <a:t> as Usual*</a:t>
                      </a:r>
                      <a:endParaRPr lang="en-US" sz="1200" b="1" dirty="0">
                        <a:solidFill>
                          <a:srgbClr val="00458A"/>
                        </a:solidFill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458A"/>
                        </a:solidFill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458A"/>
                          </a:solidFill>
                        </a:rPr>
                        <a:t>Sustainability Scenario</a:t>
                      </a:r>
                      <a:endParaRPr lang="en-US" sz="1200" b="1" dirty="0">
                        <a:solidFill>
                          <a:srgbClr val="00458A"/>
                        </a:solidFill>
                      </a:endParaRPr>
                    </a:p>
                  </a:txBody>
                  <a:tcPr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55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Recycling</a:t>
                      </a:r>
                      <a:endParaRPr lang="en-US" sz="1600" dirty="0"/>
                    </a:p>
                  </a:txBody>
                  <a:tcPr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28.9%</a:t>
                      </a:r>
                      <a:endParaRPr lang="en-US" sz="1600" dirty="0"/>
                    </a:p>
                  </a:txBody>
                  <a:tcPr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65%</a:t>
                      </a:r>
                      <a:endParaRPr lang="en-US" sz="1600" dirty="0"/>
                    </a:p>
                  </a:txBody>
                  <a:tcPr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55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EfW</a:t>
                      </a:r>
                      <a:endParaRPr lang="en-US" sz="1600" dirty="0"/>
                    </a:p>
                  </a:txBody>
                  <a:tcPr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7.6%</a:t>
                      </a:r>
                      <a:endParaRPr lang="en-US" sz="1600" dirty="0"/>
                    </a:p>
                  </a:txBody>
                  <a:tcPr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25%</a:t>
                      </a:r>
                      <a:endParaRPr lang="en-US" sz="1600" dirty="0"/>
                    </a:p>
                  </a:txBody>
                  <a:tcPr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55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Landfill</a:t>
                      </a:r>
                      <a:endParaRPr lang="en-US" sz="1600" dirty="0"/>
                    </a:p>
                  </a:txBody>
                  <a:tcPr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63.5%</a:t>
                      </a:r>
                      <a:endParaRPr lang="en-US" sz="1600" dirty="0"/>
                    </a:p>
                  </a:txBody>
                  <a:tcPr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10%</a:t>
                      </a:r>
                      <a:endParaRPr lang="en-US" sz="1600" dirty="0"/>
                    </a:p>
                  </a:txBody>
                  <a:tcPr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3196547" y="2133600"/>
            <a:ext cx="2286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20"/>
          <a:stretch/>
        </p:blipFill>
        <p:spPr bwMode="auto">
          <a:xfrm>
            <a:off x="4983768" y="1752600"/>
            <a:ext cx="3966121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5D99-4C70-4F06-B306-3D6ACD1C44F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7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2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if our whole planet did it that way?</a:t>
            </a:r>
            <a:endParaRPr lang="en-US" b="0" dirty="0">
              <a:solidFill>
                <a:srgbClr val="00458A"/>
              </a:solidFill>
            </a:endParaRPr>
          </a:p>
        </p:txBody>
      </p:sp>
      <p:pic>
        <p:nvPicPr>
          <p:cNvPr id="32773" name="Picture 4" descr="C:\Documents and Settings\pgilman\Local Settings\Temporary Internet Files\Content.IE5\KMI33KM5\MC900432247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68900" y="3176586"/>
            <a:ext cx="1670050" cy="1800225"/>
          </a:xfrm>
          <a:noFill/>
        </p:spPr>
      </p:pic>
      <p:sp>
        <p:nvSpPr>
          <p:cNvPr id="32771" name="AutoShape 2" descr="Three Mile Island"/>
          <p:cNvSpPr>
            <a:spLocks noChangeAspect="1" noChangeArrowheads="1"/>
          </p:cNvSpPr>
          <p:nvPr/>
        </p:nvSpPr>
        <p:spPr bwMode="auto">
          <a:xfrm>
            <a:off x="63500" y="-136525"/>
            <a:ext cx="38481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2772" name="Picture 3" descr="C:\Documents and Settings\pgilman\Local Settings\Temporary Internet Files\Content.IE5\PWMD8IAT\MC9001049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034" y="4658299"/>
            <a:ext cx="18288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64112" y="1866898"/>
            <a:ext cx="5105400" cy="441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The billion tons of greenhouse gases avoided is the equivalent of:</a:t>
            </a:r>
          </a:p>
          <a:p>
            <a:pPr marL="682625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Closing 1000 large coal-fired power plants</a:t>
            </a:r>
          </a:p>
          <a:p>
            <a:pPr marL="682625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Building 2 million 1MW wind machines</a:t>
            </a:r>
          </a:p>
          <a:p>
            <a:pPr marL="682625" lvl="1" indent="-4508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Doubling our nuclear power plant capacity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32775" name="Picture 6" descr="C:\Documents and Settings\pgilman\Local Settings\Temporary Internet Files\Content.IE5\PWMD8IAT\MC90018347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8034" y="1559391"/>
            <a:ext cx="2296266" cy="23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7276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EfW under the EPA Clean Power Plan</a:t>
            </a:r>
            <a:endParaRPr lang="en-US" dirty="0"/>
          </a:p>
        </p:txBody>
      </p:sp>
      <p:sp>
        <p:nvSpPr>
          <p:cNvPr id="32771" name="Content Placeholder 7"/>
          <p:cNvSpPr>
            <a:spLocks noGrp="1"/>
          </p:cNvSpPr>
          <p:nvPr>
            <p:ph sz="half" idx="1"/>
          </p:nvPr>
        </p:nvSpPr>
        <p:spPr>
          <a:xfrm>
            <a:off x="609600" y="2725007"/>
            <a:ext cx="8077200" cy="3973247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Excluded from Regulation</a:t>
            </a:r>
          </a:p>
          <a:p>
            <a:pPr lvl="1">
              <a:spcBef>
                <a:spcPct val="350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Stack CO</a:t>
            </a:r>
            <a:r>
              <a:rPr lang="en-US" sz="20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2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 emissions do not count against state mass goals</a:t>
            </a:r>
          </a:p>
          <a:p>
            <a:pPr lvl="1">
              <a:spcBef>
                <a:spcPct val="350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EfW facilities do not have an emission rate requirement</a:t>
            </a:r>
          </a:p>
          <a:p>
            <a:pPr>
              <a:spcBef>
                <a:spcPct val="3500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Eligible to generate Emission Rate Credits (ERCs)</a:t>
            </a:r>
          </a:p>
          <a:p>
            <a:pPr lvl="1">
              <a:spcBef>
                <a:spcPct val="350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New capacity added after 2012 can generate ERCs for states with rate-based plans</a:t>
            </a:r>
          </a:p>
          <a:p>
            <a:pPr>
              <a:spcBef>
                <a:spcPct val="3500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National Association of Clean Air Administrators 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Considering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EfW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 language for their comprehensive Model State Plan</a:t>
            </a:r>
          </a:p>
          <a:p>
            <a:pPr lvl="1"/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  <a:p>
            <a:pPr lvl="1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  <a:p>
            <a:pPr lvl="1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  <a:p>
            <a:pPr lvl="1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A735D99-4C70-4F06-B306-3D6ACD1C44F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9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218" y="1661044"/>
            <a:ext cx="4644782" cy="7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68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anta 2014 4R Presentation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16949</TotalTime>
  <Words>331</Words>
  <Application>Microsoft Office PowerPoint</Application>
  <PresentationFormat>On-screen Show (4:3)</PresentationFormat>
  <Paragraphs>70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Helvetica</vt:lpstr>
      <vt:lpstr>Times</vt:lpstr>
      <vt:lpstr>Covanta 2014 4R Presentation Theme</vt:lpstr>
      <vt:lpstr>Sustainable Waste Management: low hanging fruit  for businesses and States in mitigating GhGs </vt:lpstr>
      <vt:lpstr>Two Choices for Post-Recycled Waste</vt:lpstr>
      <vt:lpstr>Who’s Doing It? Zero Landfill Society</vt:lpstr>
      <vt:lpstr>Electricity Sources: GHG Comparison</vt:lpstr>
      <vt:lpstr>The United States has Fallen Behind...</vt:lpstr>
      <vt:lpstr>EU: Translating Sustainable Waste Management into GHG Success</vt:lpstr>
      <vt:lpstr>What if the U.S. did it that way?</vt:lpstr>
      <vt:lpstr>What if our whole planet did it that way?</vt:lpstr>
      <vt:lpstr>EfW under the EPA Clean Power Plan</vt:lpstr>
    </vt:vector>
  </TitlesOfParts>
  <Company>Mezo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Rotramel</dc:creator>
  <cp:lastModifiedBy>Gilman,Paul</cp:lastModifiedBy>
  <cp:revision>488</cp:revision>
  <cp:lastPrinted>2016-03-07T14:46:01Z</cp:lastPrinted>
  <dcterms:created xsi:type="dcterms:W3CDTF">2007-07-05T16:45:46Z</dcterms:created>
  <dcterms:modified xsi:type="dcterms:W3CDTF">2016-04-08T15:08:53Z</dcterms:modified>
</cp:coreProperties>
</file>