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59" r:id="rId3"/>
    <p:sldId id="258" r:id="rId4"/>
    <p:sldId id="257" r:id="rId5"/>
    <p:sldId id="262" r:id="rId6"/>
    <p:sldId id="263"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4F9D0D-0AB5-4BAE-914A-465594A3A53A}" type="datetimeFigureOut">
              <a:rPr lang="en-US" smtClean="0"/>
              <a:t>4/7/2016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9EE89C-CD0E-400C-868D-A469E19457C3}" type="slidenum">
              <a:rPr lang="en-US" smtClean="0"/>
              <a:t>‹#›</a:t>
            </a:fld>
            <a:endParaRPr lang="en-US"/>
          </a:p>
        </p:txBody>
      </p:sp>
    </p:spTree>
    <p:extLst>
      <p:ext uri="{BB962C8B-B14F-4D97-AF65-F5344CB8AC3E}">
        <p14:creationId xmlns:p14="http://schemas.microsoft.com/office/powerpoint/2010/main" val="2275459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9DF300F-358B-4A00-BE46-92E019AD93C5}" type="datetime1">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C4D0E4-4D95-4771-8492-D08DEA7C81D8}" type="datetime1">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854BD-8034-4666-80A6-5AE7ED5EEBA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B71DA4-69AC-4010-8E26-EAA5BF7CF3F3}" type="datetime1">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854BD-8034-4666-80A6-5AE7ED5EEBA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2">
                <a:tint val="83000"/>
                <a:shade val="97000"/>
                <a:satMod val="230000"/>
              </a:schemeClr>
            </a:gs>
            <a:gs pos="100000">
              <a:schemeClr val="bg2">
                <a:shade val="35000"/>
                <a:satMod val="250000"/>
              </a:schemeClr>
            </a:gs>
          </a:gsLst>
          <a:path path="rect">
            <a:fillToRect l="100000" b="100000"/>
          </a:path>
          <a:tileRect t="-100000" r="-100000"/>
        </a:gradFill>
        <a:effectLst/>
      </p:bgPr>
    </p:bg>
    <p:spTree>
      <p:nvGrpSpPr>
        <p:cNvPr id="1" name=""/>
        <p:cNvGrpSpPr/>
        <p:nvPr/>
      </p:nvGrpSpPr>
      <p:grpSpPr>
        <a:xfrm>
          <a:off x="0" y="0"/>
          <a:ext cx="0" cy="0"/>
          <a:chOff x="0" y="0"/>
          <a:chExt cx="0" cy="0"/>
        </a:xfrm>
      </p:grpSpPr>
      <p:grpSp>
        <p:nvGrpSpPr>
          <p:cNvPr id="176" name="Group 175"/>
          <p:cNvGrpSpPr/>
          <p:nvPr userDrawn="1"/>
        </p:nvGrpSpPr>
        <p:grpSpPr>
          <a:xfrm>
            <a:off x="150793" y="126171"/>
            <a:ext cx="8821440" cy="6566496"/>
            <a:chOff x="0" y="-30477"/>
            <a:chExt cx="9067800" cy="6889273"/>
          </a:xfrm>
        </p:grpSpPr>
        <p:cxnSp>
          <p:nvCxnSpPr>
            <p:cNvPr id="177" name="Straight Connector 176"/>
            <p:cNvCxnSpPr/>
            <p:nvPr/>
          </p:nvCxnSpPr>
          <p:spPr>
            <a:xfrm rot="16200000" flipH="1">
              <a:off x="-1447800" y="3352800"/>
              <a:ext cx="6858000" cy="1524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16200000" flipH="1">
              <a:off x="-1638300" y="3238500"/>
              <a:ext cx="6858000" cy="3810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rot="5400000">
              <a:off x="-1485900" y="3238500"/>
              <a:ext cx="6858000" cy="3810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rot="5400000">
              <a:off x="-3238500" y="3314700"/>
              <a:ext cx="6858000" cy="228600"/>
            </a:xfrm>
            <a:prstGeom prst="line">
              <a:avLst/>
            </a:prstGeom>
            <a:ln w="285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16200000" flipH="1">
              <a:off x="-3314700" y="3314700"/>
              <a:ext cx="6858000" cy="2286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1371600" y="2971800"/>
              <a:ext cx="6858000" cy="914400"/>
            </a:xfrm>
            <a:prstGeom prst="line">
              <a:avLst/>
            </a:prstGeom>
            <a:ln w="285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2819400" y="3200400"/>
              <a:ext cx="6858000" cy="4572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5400000">
              <a:off x="-2705099" y="3238500"/>
              <a:ext cx="6858000" cy="381000"/>
            </a:xfrm>
            <a:prstGeom prst="line">
              <a:avLst/>
            </a:prstGeom>
            <a:ln w="127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16200000" flipH="1">
              <a:off x="-2133600" y="3200400"/>
              <a:ext cx="6858000" cy="457199"/>
            </a:xfrm>
            <a:prstGeom prst="line">
              <a:avLst/>
            </a:prstGeom>
            <a:ln w="381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3124200" y="3276600"/>
              <a:ext cx="6858000" cy="3048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1828799" y="3352799"/>
              <a:ext cx="6858000" cy="152401"/>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2819400" y="3352800"/>
              <a:ext cx="6858000" cy="152400"/>
            </a:xfrm>
            <a:prstGeom prst="line">
              <a:avLst/>
            </a:prstGeom>
            <a:ln>
              <a:solidFill>
                <a:schemeClr val="accent1">
                  <a:shade val="50000"/>
                  <a:shade val="75000"/>
                  <a:lumMod val="90000"/>
                  <a:alpha val="12000"/>
                </a:schemeClr>
              </a:solidFill>
            </a:ln>
            <a:effectLst/>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438400" y="3124200"/>
              <a:ext cx="6858000" cy="609600"/>
            </a:xfrm>
            <a:prstGeom prst="line">
              <a:avLst/>
            </a:prstGeom>
            <a:ln w="158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5400000">
              <a:off x="-1731645" y="2722245"/>
              <a:ext cx="6858000" cy="141351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rot="5400000">
              <a:off x="-1142048" y="3277552"/>
              <a:ext cx="6858000" cy="302895"/>
            </a:xfrm>
            <a:prstGeom prst="line">
              <a:avLst/>
            </a:prstGeom>
            <a:ln>
              <a:solidFill>
                <a:schemeClr val="accent1">
                  <a:shade val="50000"/>
                  <a:shade val="75000"/>
                  <a:lumMod val="90000"/>
                  <a:alpha val="12000"/>
                </a:schemeClr>
              </a:solidFill>
            </a:ln>
            <a:effectLst/>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rot="5400000">
              <a:off x="-914400" y="3276600"/>
              <a:ext cx="6858000" cy="3048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rot="5400000">
              <a:off x="-1855470" y="3227070"/>
              <a:ext cx="6858000" cy="403860"/>
            </a:xfrm>
            <a:prstGeom prst="line">
              <a:avLst/>
            </a:prstGeom>
            <a:ln w="127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rot="16200000" flipH="1">
              <a:off x="-2643187" y="3252788"/>
              <a:ext cx="6858000" cy="352425"/>
            </a:xfrm>
            <a:prstGeom prst="line">
              <a:avLst/>
            </a:prstGeom>
            <a:ln w="158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rot="16200000" flipH="1">
              <a:off x="-1954530" y="3326130"/>
              <a:ext cx="6858000" cy="205740"/>
            </a:xfrm>
            <a:prstGeom prst="line">
              <a:avLst/>
            </a:prstGeom>
            <a:ln w="508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rot="16200000" flipH="1">
              <a:off x="-2362200" y="3352800"/>
              <a:ext cx="6858000" cy="1524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rot="16200000" flipH="1">
              <a:off x="-2133600" y="3352800"/>
              <a:ext cx="6858000" cy="152400"/>
            </a:xfrm>
            <a:prstGeom prst="line">
              <a:avLst/>
            </a:prstGeom>
            <a:ln>
              <a:solidFill>
                <a:schemeClr val="accent1">
                  <a:shade val="50000"/>
                  <a:shade val="75000"/>
                  <a:lumMod val="90000"/>
                  <a:alpha val="12000"/>
                </a:schemeClr>
              </a:solidFill>
            </a:ln>
            <a:effectLst/>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rot="16200000" flipH="1">
              <a:off x="1066800" y="3352800"/>
              <a:ext cx="6858000" cy="1524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rot="16200000" flipH="1">
              <a:off x="876300" y="3238500"/>
              <a:ext cx="6858000" cy="3810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rot="5400000">
              <a:off x="1028700" y="3238500"/>
              <a:ext cx="6858000" cy="381000"/>
            </a:xfrm>
            <a:prstGeom prst="line">
              <a:avLst/>
            </a:prstGeom>
            <a:ln w="4762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rot="5400000">
              <a:off x="-723900" y="3314700"/>
              <a:ext cx="6858000" cy="228600"/>
            </a:xfrm>
            <a:prstGeom prst="line">
              <a:avLst/>
            </a:prstGeom>
            <a:ln w="285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rot="16200000" flipH="1">
              <a:off x="-800100" y="3314700"/>
              <a:ext cx="6858000" cy="2286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rot="5400000">
              <a:off x="-152400" y="3429000"/>
              <a:ext cx="6858000" cy="1588"/>
            </a:xfrm>
            <a:prstGeom prst="line">
              <a:avLst/>
            </a:prstGeom>
            <a:ln w="285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rot="16200000" flipH="1">
              <a:off x="-304800" y="3200400"/>
              <a:ext cx="6858000" cy="457200"/>
            </a:xfrm>
            <a:prstGeom prst="line">
              <a:avLst/>
            </a:prstGeom>
            <a:ln w="4762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rot="5400000">
              <a:off x="-190499" y="3238500"/>
              <a:ext cx="6858000" cy="381000"/>
            </a:xfrm>
            <a:prstGeom prst="line">
              <a:avLst/>
            </a:prstGeom>
            <a:ln w="508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rot="16200000" flipH="1">
              <a:off x="381000" y="3200400"/>
              <a:ext cx="6858000" cy="457199"/>
            </a:xfrm>
            <a:prstGeom prst="line">
              <a:avLst/>
            </a:prstGeom>
            <a:ln w="381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rot="16200000" flipH="1">
              <a:off x="-609600" y="3276600"/>
              <a:ext cx="6858000" cy="3048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rot="16200000" flipH="1">
              <a:off x="685801" y="3352799"/>
              <a:ext cx="6858000" cy="152401"/>
            </a:xfrm>
            <a:prstGeom prst="line">
              <a:avLst/>
            </a:prstGeom>
            <a:ln w="508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304800" y="3352800"/>
              <a:ext cx="6858000" cy="152400"/>
            </a:xfrm>
            <a:prstGeom prst="line">
              <a:avLst/>
            </a:prstGeom>
            <a:ln>
              <a:solidFill>
                <a:schemeClr val="accent1">
                  <a:shade val="50000"/>
                  <a:shade val="75000"/>
                  <a:lumMod val="90000"/>
                  <a:alpha val="12000"/>
                </a:schemeClr>
              </a:solidFill>
            </a:ln>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5400000">
              <a:off x="-1028700" y="3314700"/>
              <a:ext cx="6858000" cy="228600"/>
            </a:xfrm>
            <a:prstGeom prst="line">
              <a:avLst/>
            </a:prstGeom>
            <a:ln w="158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5400000">
              <a:off x="782955" y="2722245"/>
              <a:ext cx="6858000" cy="141351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372552" y="3277552"/>
              <a:ext cx="6858000" cy="302895"/>
            </a:xfrm>
            <a:prstGeom prst="line">
              <a:avLst/>
            </a:prstGeom>
            <a:ln>
              <a:solidFill>
                <a:schemeClr val="accent1">
                  <a:shade val="50000"/>
                  <a:shade val="75000"/>
                  <a:lumMod val="90000"/>
                  <a:alpha val="12000"/>
                </a:schemeClr>
              </a:solidFill>
            </a:ln>
            <a:effectLst/>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1600200" y="3352800"/>
              <a:ext cx="6858000" cy="1524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5400000">
              <a:off x="659130" y="3227070"/>
              <a:ext cx="6858000" cy="403860"/>
            </a:xfrm>
            <a:prstGeom prst="line">
              <a:avLst/>
            </a:prstGeom>
            <a:ln w="127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16200000" flipH="1">
              <a:off x="-128587" y="3252788"/>
              <a:ext cx="6858000" cy="352425"/>
            </a:xfrm>
            <a:prstGeom prst="line">
              <a:avLst/>
            </a:prstGeom>
            <a:ln w="158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560070" y="3326130"/>
              <a:ext cx="6858000" cy="20574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16200000" flipH="1">
              <a:off x="152400" y="3352800"/>
              <a:ext cx="6858000" cy="1524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352800"/>
              <a:ext cx="6858000" cy="152400"/>
            </a:xfrm>
            <a:prstGeom prst="line">
              <a:avLst/>
            </a:prstGeom>
            <a:ln>
              <a:solidFill>
                <a:schemeClr val="accent1">
                  <a:shade val="50000"/>
                  <a:shade val="75000"/>
                  <a:lumMod val="90000"/>
                  <a:alpha val="12000"/>
                </a:schemeClr>
              </a:solidFill>
            </a:ln>
            <a:effectLst/>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2743200" y="3352801"/>
              <a:ext cx="6858000" cy="152400"/>
            </a:xfrm>
            <a:prstGeom prst="line">
              <a:avLst/>
            </a:prstGeom>
            <a:ln w="508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2095501" y="3238501"/>
              <a:ext cx="6858000" cy="3810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5400000">
              <a:off x="2705100" y="3238501"/>
              <a:ext cx="6858000" cy="3810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828801" y="3276600"/>
              <a:ext cx="6857999" cy="304800"/>
            </a:xfrm>
            <a:prstGeom prst="line">
              <a:avLst/>
            </a:prstGeom>
            <a:ln w="285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16200000" flipH="1">
              <a:off x="1066800" y="3200402"/>
              <a:ext cx="6858000" cy="457199"/>
            </a:xfrm>
            <a:prstGeom prst="line">
              <a:avLst/>
            </a:prstGeom>
            <a:ln w="381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16200000" flipH="1">
              <a:off x="2362201" y="3352800"/>
              <a:ext cx="6858000" cy="152401"/>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2646045" y="2722246"/>
              <a:ext cx="6858000" cy="141351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3048952" y="3277553"/>
              <a:ext cx="6858000" cy="302895"/>
            </a:xfrm>
            <a:prstGeom prst="line">
              <a:avLst/>
            </a:prstGeom>
            <a:ln>
              <a:solidFill>
                <a:schemeClr val="accent1">
                  <a:shade val="50000"/>
                  <a:shade val="75000"/>
                  <a:lumMod val="90000"/>
                  <a:alpha val="12000"/>
                </a:schemeClr>
              </a:solidFill>
            </a:ln>
            <a:effectLst/>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5400000">
              <a:off x="2895600" y="3276601"/>
              <a:ext cx="6858000" cy="3048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5400000">
              <a:off x="2388870" y="3227071"/>
              <a:ext cx="6858000" cy="403860"/>
            </a:xfrm>
            <a:prstGeom prst="line">
              <a:avLst/>
            </a:prstGeom>
            <a:ln w="127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2236470" y="3326131"/>
              <a:ext cx="6858000" cy="20574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1752600" y="3352801"/>
              <a:ext cx="6858000" cy="1524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rot="16200000" flipH="1">
              <a:off x="1981200" y="3352800"/>
              <a:ext cx="6858000" cy="152400"/>
            </a:xfrm>
            <a:prstGeom prst="line">
              <a:avLst/>
            </a:prstGeom>
            <a:ln>
              <a:solidFill>
                <a:schemeClr val="accent1">
                  <a:shade val="50000"/>
                  <a:shade val="75000"/>
                  <a:lumMod val="90000"/>
                  <a:alpha val="12000"/>
                </a:schemeClr>
              </a:solidFill>
            </a:ln>
            <a:effectLst/>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rot="5400000">
              <a:off x="3467100" y="3314701"/>
              <a:ext cx="6858000" cy="228600"/>
            </a:xfrm>
            <a:prstGeom prst="line">
              <a:avLst/>
            </a:prstGeom>
            <a:ln w="285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a:xfrm rot="16200000" flipH="1">
              <a:off x="3467099" y="3314701"/>
              <a:ext cx="6858000" cy="2286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rot="5400000">
              <a:off x="4038600" y="3429001"/>
              <a:ext cx="6858000" cy="1588"/>
            </a:xfrm>
            <a:prstGeom prst="line">
              <a:avLst/>
            </a:prstGeom>
            <a:ln w="285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rot="16200000" flipH="1">
              <a:off x="3886200" y="3200401"/>
              <a:ext cx="6858000" cy="4572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rot="5400000">
              <a:off x="4000501" y="3238501"/>
              <a:ext cx="6858000" cy="381000"/>
            </a:xfrm>
            <a:prstGeom prst="line">
              <a:avLst/>
            </a:prstGeom>
            <a:ln w="127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4572000" y="3200401"/>
              <a:ext cx="6858000" cy="457199"/>
            </a:xfrm>
            <a:prstGeom prst="line">
              <a:avLst/>
            </a:prstGeom>
            <a:ln w="381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3733800" y="3352800"/>
              <a:ext cx="6858000" cy="152400"/>
            </a:xfrm>
            <a:prstGeom prst="line">
              <a:avLst/>
            </a:prstGeom>
            <a:ln>
              <a:solidFill>
                <a:schemeClr val="accent1">
                  <a:shade val="50000"/>
                  <a:shade val="75000"/>
                  <a:lumMod val="90000"/>
                  <a:alpha val="12000"/>
                </a:schemeClr>
              </a:solidFill>
            </a:ln>
            <a:effectLst/>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3619500" y="3314700"/>
              <a:ext cx="6858000" cy="228600"/>
            </a:xfrm>
            <a:prstGeom prst="line">
              <a:avLst/>
            </a:prstGeom>
            <a:ln w="158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16200000" flipH="1">
              <a:off x="4214813" y="3252788"/>
              <a:ext cx="6858000" cy="352425"/>
            </a:xfrm>
            <a:prstGeom prst="line">
              <a:avLst/>
            </a:prstGeom>
            <a:ln w="158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4751070" y="3326131"/>
              <a:ext cx="6858000" cy="20574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4343400" y="3352801"/>
              <a:ext cx="6858000" cy="1524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16200000" flipH="1">
              <a:off x="4572000" y="3352801"/>
              <a:ext cx="6858000" cy="152400"/>
            </a:xfrm>
            <a:prstGeom prst="line">
              <a:avLst/>
            </a:prstGeom>
            <a:ln>
              <a:solidFill>
                <a:schemeClr val="accent1">
                  <a:shade val="50000"/>
                  <a:shade val="75000"/>
                  <a:lumMod val="90000"/>
                  <a:alpha val="12000"/>
                </a:schemeClr>
              </a:solidFill>
            </a:ln>
            <a:effectLst/>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16200000" flipH="1">
              <a:off x="5257800" y="3352802"/>
              <a:ext cx="6858000" cy="1524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16200000" flipH="1">
              <a:off x="5067300" y="3238502"/>
              <a:ext cx="6858000" cy="3810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5219700" y="3238502"/>
              <a:ext cx="6858000" cy="381000"/>
            </a:xfrm>
            <a:prstGeom prst="line">
              <a:avLst/>
            </a:prstGeom>
            <a:ln w="508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4876801" y="3352801"/>
              <a:ext cx="6858000" cy="152401"/>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5400000">
              <a:off x="5527994" y="3318196"/>
              <a:ext cx="6888479" cy="191133"/>
            </a:xfrm>
            <a:prstGeom prst="line">
              <a:avLst/>
            </a:prstGeom>
            <a:ln>
              <a:solidFill>
                <a:schemeClr val="accent1">
                  <a:shade val="50000"/>
                  <a:shade val="75000"/>
                  <a:lumMod val="90000"/>
                  <a:alpha val="12000"/>
                </a:schemeClr>
              </a:solidFill>
            </a:ln>
            <a:effectLst/>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5400000">
              <a:off x="4850130" y="3227072"/>
              <a:ext cx="6858000" cy="403860"/>
            </a:xfrm>
            <a:prstGeom prst="line">
              <a:avLst/>
            </a:prstGeom>
            <a:ln w="4762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16200000" flipH="1">
              <a:off x="4751070" y="3326132"/>
              <a:ext cx="6858000" cy="20574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5400000">
              <a:off x="5562599" y="3429001"/>
              <a:ext cx="6858002" cy="1588"/>
            </a:xfrm>
            <a:prstGeom prst="line">
              <a:avLst/>
            </a:prstGeom>
            <a:ln w="158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2552700" y="3390900"/>
              <a:ext cx="6858000" cy="76200"/>
            </a:xfrm>
            <a:prstGeom prst="line">
              <a:avLst/>
            </a:prstGeom>
            <a:ln w="381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048000" y="3352800"/>
              <a:ext cx="6858000" cy="152400"/>
            </a:xfrm>
            <a:prstGeom prst="line">
              <a:avLst/>
            </a:prstGeom>
            <a:ln w="4762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16200000" flipH="1">
              <a:off x="3238500" y="3238500"/>
              <a:ext cx="6858000" cy="381000"/>
            </a:xfrm>
            <a:prstGeom prst="line">
              <a:avLst/>
            </a:prstGeom>
            <a:ln w="1905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5400000">
              <a:off x="2133600" y="3276600"/>
              <a:ext cx="6858000" cy="304800"/>
            </a:xfrm>
            <a:prstGeom prst="line">
              <a:avLst/>
            </a:prstGeom>
            <a:ln w="4762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a:xfrm rot="16200000" flipH="1">
              <a:off x="3148013" y="3252789"/>
              <a:ext cx="6858000" cy="352425"/>
            </a:xfrm>
            <a:prstGeom prst="line">
              <a:avLst/>
            </a:prstGeom>
            <a:ln w="158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5400000">
              <a:off x="3771900" y="3238500"/>
              <a:ext cx="6858000" cy="381000"/>
            </a:xfrm>
            <a:prstGeom prst="line">
              <a:avLst/>
            </a:prstGeom>
            <a:ln>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4229100" y="2933700"/>
              <a:ext cx="6858000" cy="990600"/>
            </a:xfrm>
            <a:prstGeom prst="line">
              <a:avLst/>
            </a:prstGeom>
            <a:ln w="28575">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1371600" y="3200403"/>
              <a:ext cx="6858000" cy="457199"/>
            </a:xfrm>
            <a:prstGeom prst="line">
              <a:avLst/>
            </a:prstGeom>
            <a:ln w="38100">
              <a:solidFill>
                <a:schemeClr val="accent1">
                  <a:shade val="50000"/>
                  <a:shade val="75000"/>
                  <a:lumMod val="90000"/>
                  <a:alpha val="12000"/>
                </a:schemeClr>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solidFill>
            <a:schemeClr val="accent1">
              <a:alpha val="20000"/>
            </a:schemeClr>
          </a:solidFill>
          <a:ln>
            <a:noFill/>
          </a:ln>
          <a:effectLst>
            <a:softEdge rad="635000"/>
          </a:effectLst>
        </p:spPr>
        <p:style>
          <a:lnRef idx="2">
            <a:schemeClr val="accent1">
              <a:shade val="50000"/>
            </a:schemeClr>
          </a:lnRef>
          <a:fillRef idx="1">
            <a:schemeClr val="accent1"/>
          </a:fillRef>
          <a:effectRef idx="0">
            <a:schemeClr val="accent1"/>
          </a:effectRef>
          <a:fontRef idx="none"/>
        </p:style>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a:solidFill>
            <a:schemeClr val="accent1">
              <a:alpha val="20000"/>
            </a:schemeClr>
          </a:solidFill>
          <a:ln>
            <a:noFill/>
          </a:ln>
          <a:effectLst>
            <a:softEdge rad="622300"/>
          </a:effectLst>
        </p:spPr>
        <p:style>
          <a:lnRef idx="2">
            <a:schemeClr val="accent1">
              <a:shade val="50000"/>
            </a:schemeClr>
          </a:lnRef>
          <a:fillRef idx="1">
            <a:schemeClr val="accent1"/>
          </a:fillRef>
          <a:effectRef idx="0">
            <a:schemeClr val="accent1"/>
          </a:effectRef>
          <a:fontRef idx="none"/>
        </p:style>
        <p:txBody>
          <a:bodyPr>
            <a:scene3d>
              <a:camera prst="orthographicFront"/>
              <a:lightRig rig="threePt" dir="t"/>
            </a:scene3d>
            <a:sp3d extrusionH="57150">
              <a:bevelT w="0"/>
              <a:bevelB w="0"/>
            </a:sp3d>
          </a:bodyPr>
          <a:lstStyle>
            <a:lvl1pPr>
              <a:defRPr>
                <a:ln>
                  <a:noFill/>
                </a:ln>
                <a:solidFill>
                  <a:schemeClr val="tx1"/>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569060" y="6309375"/>
            <a:ext cx="2133600" cy="365125"/>
          </a:xfrm>
        </p:spPr>
        <p:txBody>
          <a:bodyPr/>
          <a:lstStyle/>
          <a:p>
            <a:fld id="{5E54B7A5-44A6-4900-BC51-20C4276EE632}" type="datetime1">
              <a:rPr lang="en-US" smtClean="0"/>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572800" y="6309375"/>
            <a:ext cx="2133600" cy="365125"/>
          </a:xfrm>
        </p:spPr>
        <p:txBody>
          <a:bodyPr/>
          <a:lstStyle/>
          <a:p>
            <a:fld id="{BA5854BD-8034-4666-80A6-5AE7ED5EEBA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D121F1D2-C34E-4074-8892-64CFBBFF52D8}" type="datetime1">
              <a:rPr lang="en-US" smtClean="0"/>
              <a:t>4/7/2016</a:t>
            </a:fld>
            <a:endParaRPr lang="en-US"/>
          </a:p>
        </p:txBody>
      </p:sp>
      <p:sp>
        <p:nvSpPr>
          <p:cNvPr id="91" name="Footer Placeholder 90"/>
          <p:cNvSpPr>
            <a:spLocks noGrp="1"/>
          </p:cNvSpPr>
          <p:nvPr>
            <p:ph type="ftr" sz="quarter" idx="11"/>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4B6314-9162-40AD-9119-C13C3C464B53}" type="datetime1">
              <a:rPr lang="en-US" smtClean="0"/>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854BD-8034-4666-80A6-5AE7ED5EEBA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043F13-8169-4BEE-9DBD-0481DC4EFF53}" type="datetime1">
              <a:rPr lang="en-US" smtClean="0"/>
              <a:t>4/7/2016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5854BD-8034-4666-80A6-5AE7ED5EEBA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E8C880-3C0C-4419-954A-21F40D2A59B1}" type="datetime1">
              <a:rPr lang="en-US" smtClean="0"/>
              <a:t>4/7/2016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5854BD-8034-4666-80A6-5AE7ED5EEBA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65715-29C7-4F77-9EDB-19F754E7ADE4}" type="datetime1">
              <a:rPr lang="en-US" smtClean="0"/>
              <a:t>4/7/2016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5854BD-8034-4666-80A6-5AE7ED5EEBA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BA9BEA-F590-447E-83AE-A534544EA7D7}" type="datetime1">
              <a:rPr lang="en-US" smtClean="0"/>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854BD-8034-4666-80A6-5AE7ED5EEBAB}"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77C1A107-B3C8-4509-AB8A-A1C31310FEAC}" type="datetime1">
              <a:rPr lang="en-US" smtClean="0"/>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854BD-8034-4666-80A6-5AE7ED5EEBAB}"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77553AB5-7D84-4862-8CF1-F2A133567185}" type="datetime1">
              <a:rPr lang="en-US" smtClean="0"/>
              <a:t>4/7/2016</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A5854BD-8034-4666-80A6-5AE7ED5EEBA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Promoting Air Quality and Renewable Energy through the Use of Biomass</a:t>
            </a:r>
            <a:endParaRPr lang="en-US" dirty="0"/>
          </a:p>
        </p:txBody>
      </p:sp>
      <p:sp>
        <p:nvSpPr>
          <p:cNvPr id="4" name="Text Placeholder 3"/>
          <p:cNvSpPr>
            <a:spLocks noGrp="1"/>
          </p:cNvSpPr>
          <p:nvPr>
            <p:ph type="body" idx="1"/>
          </p:nvPr>
        </p:nvSpPr>
        <p:spPr/>
        <p:txBody>
          <a:bodyPr/>
          <a:lstStyle/>
          <a:p>
            <a:r>
              <a:rPr lang="en-US" dirty="0" smtClean="0">
                <a:effectLst>
                  <a:outerShdw blurRad="50800" dist="38100" dir="2700000" algn="tl" rotWithShape="0">
                    <a:prstClr val="black">
                      <a:alpha val="40000"/>
                    </a:prstClr>
                  </a:outerShdw>
                </a:effectLst>
              </a:rPr>
              <a:t>Becky Keogh, Director, Arkansas Department of Environmental Quality</a:t>
            </a:r>
            <a:endParaRPr lang="en-US" dirty="0">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127905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Arkansas’s Advocacy for Biomass</a:t>
            </a:r>
            <a:endParaRPr lang="en-US" dirty="0"/>
          </a:p>
        </p:txBody>
      </p:sp>
      <p:sp>
        <p:nvSpPr>
          <p:cNvPr id="3" name="Content Placeholder 2"/>
          <p:cNvSpPr>
            <a:spLocks noGrp="1"/>
          </p:cNvSpPr>
          <p:nvPr>
            <p:ph idx="1"/>
          </p:nvPr>
        </p:nvSpPr>
        <p:spPr/>
        <p:txBody>
          <a:bodyPr>
            <a:normAutofit fontScale="70000" lnSpcReduction="20000"/>
          </a:bodyPr>
          <a:lstStyle/>
          <a:p>
            <a:r>
              <a:rPr lang="en-US" sz="3200" dirty="0" smtClean="0">
                <a:effectLst>
                  <a:outerShdw blurRad="50800" dist="38100" dir="2700000" algn="tl" rotWithShape="0">
                    <a:prstClr val="black">
                      <a:alpha val="40000"/>
                    </a:prstClr>
                  </a:outerShdw>
                </a:effectLst>
              </a:rPr>
              <a:t>ADEQ has consistently advocated for inclusion of biomass as a carbon neutral fuel source in order to promote a diversified energy portfolio:</a:t>
            </a:r>
          </a:p>
          <a:p>
            <a:pPr marL="0" indent="0">
              <a:buNone/>
            </a:pPr>
            <a:endParaRPr lang="en-US" sz="3200" dirty="0">
              <a:effectLst>
                <a:outerShdw blurRad="50800" dist="38100" dir="2700000" algn="tl" rotWithShape="0">
                  <a:prstClr val="black">
                    <a:alpha val="40000"/>
                  </a:prstClr>
                </a:outerShdw>
              </a:effectLst>
            </a:endParaRPr>
          </a:p>
          <a:p>
            <a:pPr marL="0" indent="0">
              <a:buNone/>
            </a:pPr>
            <a:r>
              <a:rPr lang="en-US" sz="3200" dirty="0" smtClean="0">
                <a:effectLst>
                  <a:outerShdw blurRad="50800" dist="38100" dir="2700000" algn="tl" rotWithShape="0">
                    <a:prstClr val="black">
                      <a:alpha val="40000"/>
                    </a:prstClr>
                  </a:outerShdw>
                </a:effectLst>
              </a:rPr>
              <a:t>“</a:t>
            </a:r>
            <a:r>
              <a:rPr lang="en-US" sz="3200" dirty="0">
                <a:effectLst>
                  <a:outerShdw blurRad="50800" dist="38100" dir="2700000" algn="tl" rotWithShape="0">
                    <a:prstClr val="black">
                      <a:alpha val="40000"/>
                    </a:prstClr>
                  </a:outerShdw>
                </a:effectLst>
              </a:rPr>
              <a:t>Arkansas has a great abundance of available biomass, including biomass from sustainably managed forests, forest-derived industrial byproducts, and waste-derived </a:t>
            </a:r>
            <a:r>
              <a:rPr lang="en-US" sz="3200" dirty="0" err="1">
                <a:effectLst>
                  <a:outerShdw blurRad="50800" dist="38100" dir="2700000" algn="tl" rotWithShape="0">
                    <a:prstClr val="black">
                      <a:alpha val="40000"/>
                    </a:prstClr>
                  </a:outerShdw>
                </a:effectLst>
              </a:rPr>
              <a:t>feedstocks</a:t>
            </a:r>
            <a:r>
              <a:rPr lang="en-US" sz="3200" dirty="0">
                <a:effectLst>
                  <a:outerShdw blurRad="50800" dist="38100" dir="2700000" algn="tl" rotWithShape="0">
                    <a:prstClr val="black">
                      <a:alpha val="40000"/>
                    </a:prstClr>
                  </a:outerShdw>
                </a:effectLst>
              </a:rPr>
              <a:t>.  Including forest biomass as part of the state’s energy solution will create new markets for landowners and provide them incentives to continue growing healthy, sustainable working forests which serve as carbon sinks.”</a:t>
            </a:r>
          </a:p>
          <a:p>
            <a:endParaRPr lang="en-US" sz="3200" dirty="0">
              <a:effectLst>
                <a:outerShdw blurRad="50800" dist="38100" dir="2700000" algn="tl" rotWithShape="0">
                  <a:prstClr val="black">
                    <a:alpha val="40000"/>
                  </a:prstClr>
                </a:outerShdw>
              </a:effectLst>
            </a:endParaRPr>
          </a:p>
          <a:p>
            <a:pPr marL="0" indent="0">
              <a:buNone/>
            </a:pPr>
            <a:r>
              <a:rPr lang="en-US" sz="3200" dirty="0" smtClean="0">
                <a:effectLst>
                  <a:outerShdw blurRad="50800" dist="38100" dir="2700000" algn="tl" rotWithShape="0">
                    <a:prstClr val="black">
                      <a:alpha val="40000"/>
                    </a:prstClr>
                  </a:outerShdw>
                </a:effectLst>
              </a:rPr>
              <a:t>-</a:t>
            </a:r>
            <a:r>
              <a:rPr lang="en-US" sz="3200" dirty="0">
                <a:effectLst>
                  <a:outerShdw blurRad="50800" dist="38100" dir="2700000" algn="tl" rotWithShape="0">
                    <a:prstClr val="black">
                      <a:alpha val="40000"/>
                    </a:prstClr>
                  </a:outerShdw>
                </a:effectLst>
              </a:rPr>
              <a:t>ADEQ Director Keogh and APSC Chairman Thomas</a:t>
            </a:r>
          </a:p>
          <a:p>
            <a:pPr marL="0" indent="0">
              <a:buNone/>
            </a:pPr>
            <a:r>
              <a:rPr lang="en-US" sz="3200" dirty="0">
                <a:effectLst>
                  <a:outerShdw blurRad="50800" dist="38100" dir="2700000" algn="tl" rotWithShape="0">
                    <a:prstClr val="black">
                      <a:alpha val="40000"/>
                    </a:prstClr>
                  </a:outerShdw>
                </a:effectLst>
              </a:rPr>
              <a:t>From Comments on “Federal Plan Requirements for Greenhouse Gas Emissions from Electric Utility Generating Units Constructed on or Before January 8, 2014; Model Trading Rules; Amendments to Framework Regulations”</a:t>
            </a:r>
          </a:p>
          <a:p>
            <a:endParaRPr lang="en-US" sz="3200" dirty="0" smtClean="0">
              <a:effectLst>
                <a:outerShdw blurRad="50800" dist="38100" dir="2700000" algn="tl" rotWithShape="0">
                  <a:prstClr val="black">
                    <a:alpha val="40000"/>
                  </a:prstClr>
                </a:outerShdw>
              </a:effectLst>
            </a:endParaRPr>
          </a:p>
        </p:txBody>
      </p:sp>
      <p:pic>
        <p:nvPicPr>
          <p:cNvPr id="4" name="Picture 2"/>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66388" y="6023579"/>
            <a:ext cx="1760592" cy="669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BA5854BD-8034-4666-80A6-5AE7ED5EEBAB}" type="slidenum">
              <a:rPr lang="en-US" smtClean="0"/>
              <a:t>2</a:t>
            </a:fld>
            <a:endParaRPr lang="en-US"/>
          </a:p>
        </p:txBody>
      </p:sp>
    </p:spTree>
    <p:extLst>
      <p:ext uri="{BB962C8B-B14F-4D97-AF65-F5344CB8AC3E}">
        <p14:creationId xmlns:p14="http://schemas.microsoft.com/office/powerpoint/2010/main" val="1272103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Biomass Renewable Energy in Arkansas</a:t>
            </a:r>
            <a:endParaRPr lang="en-US" dirty="0"/>
          </a:p>
        </p:txBody>
      </p:sp>
      <p:sp>
        <p:nvSpPr>
          <p:cNvPr id="3" name="Content Placeholder 2"/>
          <p:cNvSpPr>
            <a:spLocks noGrp="1"/>
          </p:cNvSpPr>
          <p:nvPr>
            <p:ph idx="1"/>
          </p:nvPr>
        </p:nvSpPr>
        <p:spPr>
          <a:xfrm>
            <a:off x="457200" y="1600201"/>
            <a:ext cx="8229600" cy="983890"/>
          </a:xfrm>
        </p:spPr>
        <p:txBody>
          <a:bodyPr>
            <a:normAutofit/>
          </a:bodyPr>
          <a:lstStyle/>
          <a:p>
            <a:r>
              <a:rPr lang="en-US" sz="2800" dirty="0" smtClean="0">
                <a:effectLst>
                  <a:outerShdw blurRad="50800" dist="38100" dir="2700000" algn="tl" rotWithShape="0">
                    <a:prstClr val="black">
                      <a:alpha val="40000"/>
                    </a:prstClr>
                  </a:outerShdw>
                </a:effectLst>
              </a:rPr>
              <a:t>Arkansas is already a leader in using biomass to generate renewable energy</a:t>
            </a:r>
            <a:endParaRPr lang="en-US" sz="2800" dirty="0">
              <a:effectLst>
                <a:outerShdw blurRad="50800" dist="38100" dir="2700000" algn="tl" rotWithShape="0">
                  <a:prstClr val="black">
                    <a:alpha val="40000"/>
                  </a:prstClr>
                </a:outerShdw>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1784537223"/>
              </p:ext>
            </p:extLst>
          </p:nvPr>
        </p:nvGraphicFramePr>
        <p:xfrm>
          <a:off x="462665" y="2660900"/>
          <a:ext cx="8222270" cy="3610069"/>
        </p:xfrm>
        <a:graphic>
          <a:graphicData uri="http://schemas.openxmlformats.org/drawingml/2006/table">
            <a:tbl>
              <a:tblPr firstRow="1" bandRow="1">
                <a:tableStyleId>{5C22544A-7EE6-4342-B048-85BDC9FD1C3A}</a:tableStyleId>
              </a:tblPr>
              <a:tblGrid>
                <a:gridCol w="3611563"/>
                <a:gridCol w="1308283"/>
                <a:gridCol w="3302424"/>
              </a:tblGrid>
              <a:tr h="445473">
                <a:tc>
                  <a:txBody>
                    <a:bodyPr/>
                    <a:lstStyle/>
                    <a:p>
                      <a:r>
                        <a:rPr lang="en-US" dirty="0" smtClean="0"/>
                        <a:t>Facility</a:t>
                      </a:r>
                      <a:endParaRPr lang="en-US" dirty="0"/>
                    </a:p>
                  </a:txBody>
                  <a:tcPr/>
                </a:tc>
                <a:tc>
                  <a:txBody>
                    <a:bodyPr/>
                    <a:lstStyle/>
                    <a:p>
                      <a:r>
                        <a:rPr lang="en-US" dirty="0" smtClean="0"/>
                        <a:t>Capacity</a:t>
                      </a:r>
                      <a:endParaRPr lang="en-US" dirty="0"/>
                    </a:p>
                  </a:txBody>
                  <a:tcPr/>
                </a:tc>
                <a:tc>
                  <a:txBody>
                    <a:bodyPr/>
                    <a:lstStyle/>
                    <a:p>
                      <a:r>
                        <a:rPr lang="en-US" dirty="0" smtClean="0"/>
                        <a:t>Fuel</a:t>
                      </a:r>
                      <a:endParaRPr lang="en-US" dirty="0"/>
                    </a:p>
                  </a:txBody>
                  <a:tcPr/>
                </a:tc>
              </a:tr>
              <a:tr h="445473">
                <a:tc>
                  <a:txBody>
                    <a:bodyPr/>
                    <a:lstStyle/>
                    <a:p>
                      <a:r>
                        <a:rPr lang="en-US" dirty="0" smtClean="0"/>
                        <a:t>Georgia Pacific Crossett</a:t>
                      </a:r>
                      <a:endParaRPr lang="en-US" dirty="0"/>
                    </a:p>
                  </a:txBody>
                  <a:tcPr/>
                </a:tc>
                <a:tc>
                  <a:txBody>
                    <a:bodyPr/>
                    <a:lstStyle/>
                    <a:p>
                      <a:r>
                        <a:rPr lang="en-US" dirty="0" smtClean="0"/>
                        <a:t>91.6 MW </a:t>
                      </a:r>
                      <a:endParaRPr lang="en-US" dirty="0"/>
                    </a:p>
                  </a:txBody>
                  <a:tcPr/>
                </a:tc>
                <a:tc>
                  <a:txBody>
                    <a:bodyPr/>
                    <a:lstStyle/>
                    <a:p>
                      <a:r>
                        <a:rPr lang="en-US" dirty="0" smtClean="0"/>
                        <a:t>Wood/Wood</a:t>
                      </a:r>
                      <a:r>
                        <a:rPr lang="en-US" baseline="0" dirty="0" smtClean="0"/>
                        <a:t> Waste Biomass</a:t>
                      </a:r>
                      <a:endParaRPr lang="en-US" dirty="0"/>
                    </a:p>
                  </a:txBody>
                  <a:tcPr/>
                </a:tc>
              </a:tr>
              <a:tr h="445473">
                <a:tc>
                  <a:txBody>
                    <a:bodyPr/>
                    <a:lstStyle/>
                    <a:p>
                      <a:r>
                        <a:rPr lang="en-US" dirty="0" smtClean="0"/>
                        <a:t>Domtar Ashdown Mill</a:t>
                      </a:r>
                      <a:endParaRPr lang="en-US" dirty="0"/>
                    </a:p>
                  </a:txBody>
                  <a:tcPr/>
                </a:tc>
                <a:tc>
                  <a:txBody>
                    <a:bodyPr/>
                    <a:lstStyle/>
                    <a:p>
                      <a:r>
                        <a:rPr lang="en-US" dirty="0" smtClean="0"/>
                        <a:t>156.5 MW</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Wood/Wood</a:t>
                      </a:r>
                      <a:r>
                        <a:rPr lang="en-US" baseline="0" dirty="0" smtClean="0"/>
                        <a:t> Waste Biomass</a:t>
                      </a:r>
                      <a:endParaRPr lang="en-US" dirty="0" smtClean="0"/>
                    </a:p>
                  </a:txBody>
                  <a:tcPr/>
                </a:tc>
              </a:tr>
              <a:tr h="445473">
                <a:tc>
                  <a:txBody>
                    <a:bodyPr/>
                    <a:lstStyle/>
                    <a:p>
                      <a:r>
                        <a:rPr lang="en-US" dirty="0" smtClean="0"/>
                        <a:t>Fourche Creek</a:t>
                      </a:r>
                      <a:r>
                        <a:rPr lang="en-US" baseline="0" dirty="0" smtClean="0"/>
                        <a:t> Wastewater</a:t>
                      </a:r>
                      <a:endParaRPr lang="en-US" dirty="0"/>
                    </a:p>
                  </a:txBody>
                  <a:tcPr/>
                </a:tc>
                <a:tc>
                  <a:txBody>
                    <a:bodyPr/>
                    <a:lstStyle/>
                    <a:p>
                      <a:r>
                        <a:rPr lang="en-US" dirty="0" smtClean="0"/>
                        <a:t>1.3 MW</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Wood/Wood</a:t>
                      </a:r>
                      <a:r>
                        <a:rPr lang="en-US" baseline="0" dirty="0" smtClean="0"/>
                        <a:t> Waste Biomass</a:t>
                      </a:r>
                      <a:endParaRPr lang="en-US" dirty="0" smtClean="0"/>
                    </a:p>
                  </a:txBody>
                  <a:tcPr/>
                </a:tc>
              </a:tr>
              <a:tr h="445473">
                <a:tc>
                  <a:txBody>
                    <a:bodyPr/>
                    <a:lstStyle/>
                    <a:p>
                      <a:r>
                        <a:rPr lang="en-US" dirty="0" smtClean="0"/>
                        <a:t>Potlatch Warren Lumber Mill</a:t>
                      </a:r>
                      <a:endParaRPr lang="en-US" dirty="0"/>
                    </a:p>
                  </a:txBody>
                  <a:tcPr/>
                </a:tc>
                <a:tc>
                  <a:txBody>
                    <a:bodyPr/>
                    <a:lstStyle/>
                    <a:p>
                      <a:r>
                        <a:rPr lang="en-US" dirty="0" smtClean="0"/>
                        <a:t>15 MW</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Wood/Wood</a:t>
                      </a:r>
                      <a:r>
                        <a:rPr lang="en-US" baseline="0" dirty="0" smtClean="0"/>
                        <a:t> Waste Biomass</a:t>
                      </a:r>
                      <a:endParaRPr lang="en-US" dirty="0" smtClean="0"/>
                    </a:p>
                  </a:txBody>
                  <a:tcPr/>
                </a:tc>
              </a:tr>
              <a:tr h="445473">
                <a:tc>
                  <a:txBody>
                    <a:bodyPr/>
                    <a:lstStyle/>
                    <a:p>
                      <a:r>
                        <a:rPr lang="en-US" dirty="0" smtClean="0"/>
                        <a:t>Riceland</a:t>
                      </a:r>
                      <a:r>
                        <a:rPr lang="en-US" baseline="0" dirty="0" smtClean="0"/>
                        <a:t> Foods Cogeneration Plant</a:t>
                      </a:r>
                      <a:endParaRPr lang="en-US" dirty="0"/>
                    </a:p>
                  </a:txBody>
                  <a:tcPr/>
                </a:tc>
                <a:tc>
                  <a:txBody>
                    <a:bodyPr/>
                    <a:lstStyle/>
                    <a:p>
                      <a:r>
                        <a:rPr lang="en-US" dirty="0" smtClean="0"/>
                        <a:t>18 MW</a:t>
                      </a:r>
                      <a:endParaRPr lang="en-US" dirty="0"/>
                    </a:p>
                  </a:txBody>
                  <a:tcPr/>
                </a:tc>
                <a:tc>
                  <a:txBody>
                    <a:bodyPr/>
                    <a:lstStyle/>
                    <a:p>
                      <a:r>
                        <a:rPr lang="en-US" dirty="0" smtClean="0"/>
                        <a:t>Other Waste Biomass</a:t>
                      </a:r>
                      <a:endParaRPr lang="en-US" dirty="0"/>
                    </a:p>
                  </a:txBody>
                  <a:tcPr/>
                </a:tc>
              </a:tr>
              <a:tr h="445473">
                <a:tc>
                  <a:txBody>
                    <a:bodyPr/>
                    <a:lstStyle/>
                    <a:p>
                      <a:r>
                        <a:rPr lang="en-US" dirty="0" smtClean="0"/>
                        <a:t>Columbia Flooring</a:t>
                      </a:r>
                      <a:r>
                        <a:rPr lang="en-US" baseline="0" dirty="0" smtClean="0"/>
                        <a:t> Melbourne</a:t>
                      </a:r>
                      <a:endParaRPr lang="en-US" dirty="0"/>
                    </a:p>
                  </a:txBody>
                  <a:tcPr/>
                </a:tc>
                <a:tc>
                  <a:txBody>
                    <a:bodyPr/>
                    <a:lstStyle/>
                    <a:p>
                      <a:r>
                        <a:rPr lang="en-US" dirty="0" smtClean="0"/>
                        <a:t>2 MW</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Wood/Wood</a:t>
                      </a:r>
                      <a:r>
                        <a:rPr lang="en-US" baseline="0" dirty="0" smtClean="0"/>
                        <a:t> Waste Biomass</a:t>
                      </a:r>
                      <a:endParaRPr lang="en-US" dirty="0" smtClean="0"/>
                    </a:p>
                  </a:txBody>
                  <a:tcPr/>
                </a:tc>
              </a:tr>
              <a:tr h="491758">
                <a:tc>
                  <a:txBody>
                    <a:bodyPr/>
                    <a:lstStyle/>
                    <a:p>
                      <a:r>
                        <a:rPr lang="en-US" dirty="0" smtClean="0"/>
                        <a:t>Evergreen Packaging Pine Bluff</a:t>
                      </a:r>
                      <a:r>
                        <a:rPr lang="en-US" baseline="0" dirty="0" smtClean="0"/>
                        <a:t> Mill</a:t>
                      </a:r>
                      <a:endParaRPr lang="en-US" dirty="0"/>
                    </a:p>
                  </a:txBody>
                  <a:tcPr/>
                </a:tc>
                <a:tc>
                  <a:txBody>
                    <a:bodyPr/>
                    <a:lstStyle/>
                    <a:p>
                      <a:r>
                        <a:rPr lang="en-US" dirty="0" smtClean="0"/>
                        <a:t>85 MW</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Wood/Wood</a:t>
                      </a:r>
                      <a:r>
                        <a:rPr lang="en-US" baseline="0" dirty="0" smtClean="0"/>
                        <a:t> Waste Biomass</a:t>
                      </a:r>
                      <a:endParaRPr lang="en-US" dirty="0" smtClean="0"/>
                    </a:p>
                  </a:txBody>
                  <a:tcPr/>
                </a:tc>
              </a:tr>
            </a:tbl>
          </a:graphicData>
        </a:graphic>
      </p:graphicFrame>
      <p:sp>
        <p:nvSpPr>
          <p:cNvPr id="6" name="Slide Number Placeholder 5"/>
          <p:cNvSpPr>
            <a:spLocks noGrp="1"/>
          </p:cNvSpPr>
          <p:nvPr>
            <p:ph type="sldNum" sz="quarter" idx="12"/>
          </p:nvPr>
        </p:nvSpPr>
        <p:spPr/>
        <p:txBody>
          <a:bodyPr/>
          <a:lstStyle/>
          <a:p>
            <a:fld id="{BA5854BD-8034-4666-80A6-5AE7ED5EEBAB}" type="slidenum">
              <a:rPr lang="en-US" smtClean="0"/>
              <a:t>3</a:t>
            </a:fld>
            <a:endParaRPr lang="en-US"/>
          </a:p>
        </p:txBody>
      </p:sp>
    </p:spTree>
    <p:extLst>
      <p:ext uri="{BB962C8B-B14F-4D97-AF65-F5344CB8AC3E}">
        <p14:creationId xmlns:p14="http://schemas.microsoft.com/office/powerpoint/2010/main" val="875759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25" y="442560"/>
            <a:ext cx="8871555" cy="1143000"/>
          </a:xfrm>
        </p:spPr>
        <p:txBody>
          <a:bodyPr>
            <a:noAutofit/>
          </a:bodyPr>
          <a:lstStyle/>
          <a:p>
            <a:pPr algn="ctr"/>
            <a:r>
              <a:rPr lang="en-US" dirty="0" smtClean="0"/>
              <a:t>Biomass as a carbon-reduction measure</a:t>
            </a:r>
            <a:endParaRPr lang="en-US" dirty="0"/>
          </a:p>
        </p:txBody>
      </p:sp>
      <p:sp>
        <p:nvSpPr>
          <p:cNvPr id="3" name="Content Placeholder 2"/>
          <p:cNvSpPr>
            <a:spLocks noGrp="1"/>
          </p:cNvSpPr>
          <p:nvPr>
            <p:ph idx="1"/>
          </p:nvPr>
        </p:nvSpPr>
        <p:spPr>
          <a:xfrm>
            <a:off x="501070" y="1592565"/>
            <a:ext cx="8229600" cy="5093225"/>
          </a:xfrm>
        </p:spPr>
        <p:txBody>
          <a:bodyPr>
            <a:normAutofit fontScale="92500" lnSpcReduction="10000"/>
          </a:bodyPr>
          <a:lstStyle/>
          <a:p>
            <a:pPr marL="0" indent="0">
              <a:buNone/>
            </a:pPr>
            <a:endParaRPr lang="en-US" dirty="0" smtClean="0"/>
          </a:p>
          <a:p>
            <a:r>
              <a:rPr lang="en-US" sz="2200" dirty="0" smtClean="0"/>
              <a:t>ADEQ has promoted the following principles </a:t>
            </a:r>
            <a:r>
              <a:rPr lang="en-US" sz="2200" dirty="0"/>
              <a:t>t</a:t>
            </a:r>
            <a:r>
              <a:rPr lang="en-US" sz="2200" dirty="0" smtClean="0"/>
              <a:t>o EPA:</a:t>
            </a:r>
          </a:p>
          <a:p>
            <a:endParaRPr lang="en-US" sz="2200" dirty="0"/>
          </a:p>
          <a:p>
            <a:pPr marL="0" indent="0">
              <a:buNone/>
            </a:pPr>
            <a:r>
              <a:rPr lang="en-US" sz="2200" dirty="0"/>
              <a:t>	</a:t>
            </a:r>
            <a:r>
              <a:rPr lang="en-US" sz="2200" dirty="0" smtClean="0"/>
              <a:t>1.  biomass </a:t>
            </a:r>
            <a:r>
              <a:rPr lang="en-US" sz="2200" dirty="0"/>
              <a:t>will not increase CO2 in the atmosphere so </a:t>
            </a:r>
            <a:r>
              <a:rPr lang="en-US" sz="2200" dirty="0" smtClean="0"/>
              <a:t>long </a:t>
            </a:r>
            <a:r>
              <a:rPr lang="en-US" sz="2200" dirty="0"/>
              <a:t>as </a:t>
            </a:r>
            <a:r>
              <a:rPr lang="en-US" sz="2200" dirty="0" smtClean="0"/>
              <a:t>	overall 	forest carbon </a:t>
            </a:r>
            <a:r>
              <a:rPr lang="en-US" sz="2200" dirty="0"/>
              <a:t>is stable or increasing and can </a:t>
            </a:r>
            <a:r>
              <a:rPr lang="en-US" sz="2200" dirty="0" smtClean="0"/>
              <a:t>reduce </a:t>
            </a:r>
            <a:r>
              <a:rPr lang="en-US" sz="2200" dirty="0"/>
              <a:t>overall </a:t>
            </a:r>
            <a:r>
              <a:rPr lang="en-US" sz="2200" dirty="0" smtClean="0"/>
              <a:t>	carbon 	in </a:t>
            </a:r>
            <a:r>
              <a:rPr lang="en-US" sz="2200" dirty="0"/>
              <a:t>the </a:t>
            </a:r>
            <a:r>
              <a:rPr lang="en-US" sz="2200" dirty="0" smtClean="0"/>
              <a:t>atmosphere; and</a:t>
            </a:r>
          </a:p>
          <a:p>
            <a:endParaRPr lang="en-US" sz="2200" dirty="0"/>
          </a:p>
          <a:p>
            <a:pPr marL="0" indent="0">
              <a:buNone/>
            </a:pPr>
            <a:r>
              <a:rPr lang="en-US" sz="2200" dirty="0" smtClean="0"/>
              <a:t>	2.  sustainably-produced </a:t>
            </a:r>
            <a:r>
              <a:rPr lang="en-US" sz="2200" dirty="0"/>
              <a:t>biomass is a net-zero emission </a:t>
            </a:r>
            <a:r>
              <a:rPr lang="en-US" sz="2200" dirty="0" smtClean="0"/>
              <a:t>energy 	source </a:t>
            </a:r>
            <a:r>
              <a:rPr lang="en-US" sz="2200" dirty="0"/>
              <a:t>and </a:t>
            </a:r>
            <a:r>
              <a:rPr lang="en-US" sz="2200" dirty="0" smtClean="0"/>
              <a:t>should </a:t>
            </a:r>
            <a:r>
              <a:rPr lang="en-US" sz="2200" dirty="0"/>
              <a:t>be encouraged as a </a:t>
            </a:r>
            <a:r>
              <a:rPr lang="en-US" sz="2200" dirty="0" smtClean="0"/>
              <a:t>carbon-reduction measure.</a:t>
            </a:r>
          </a:p>
          <a:p>
            <a:endParaRPr lang="en-US" sz="2200" dirty="0"/>
          </a:p>
          <a:p>
            <a:r>
              <a:rPr lang="en-US" sz="2200" dirty="0"/>
              <a:t>Recognition of the potential for biomass production </a:t>
            </a:r>
            <a:r>
              <a:rPr lang="en-US" sz="2200" dirty="0" smtClean="0"/>
              <a:t>provides </a:t>
            </a:r>
            <a:r>
              <a:rPr lang="en-US" sz="2200" dirty="0"/>
              <a:t>a positive economic impact and </a:t>
            </a:r>
            <a:r>
              <a:rPr lang="en-US" sz="2200" dirty="0" smtClean="0"/>
              <a:t>promotes </a:t>
            </a:r>
            <a:r>
              <a:rPr lang="en-US" sz="2200" dirty="0"/>
              <a:t>air </a:t>
            </a:r>
            <a:r>
              <a:rPr lang="en-US" sz="2200" dirty="0" smtClean="0"/>
              <a:t>quality.</a:t>
            </a:r>
            <a:endParaRPr lang="en-US" sz="2200" dirty="0"/>
          </a:p>
          <a:p>
            <a:pPr marL="0" indent="0">
              <a:buNone/>
            </a:pPr>
            <a:endParaRPr lang="en-US" sz="2200" dirty="0" smtClean="0"/>
          </a:p>
          <a:p>
            <a:r>
              <a:rPr lang="en-US" sz="2200" dirty="0" smtClean="0"/>
              <a:t>Conversely, failure to include </a:t>
            </a:r>
            <a:r>
              <a:rPr lang="en-US" sz="2200" dirty="0"/>
              <a:t>biomass as an eligible </a:t>
            </a:r>
            <a:r>
              <a:rPr lang="en-US" sz="2200" dirty="0" smtClean="0"/>
              <a:t>carbon reduction measure can result </a:t>
            </a:r>
            <a:r>
              <a:rPr lang="en-US" sz="2200" dirty="0"/>
              <a:t>in missed economic </a:t>
            </a:r>
            <a:r>
              <a:rPr lang="en-US" sz="2200" dirty="0" smtClean="0"/>
              <a:t>opportunity.</a:t>
            </a:r>
            <a:endParaRPr lang="en-US" sz="2200" dirty="0"/>
          </a:p>
        </p:txBody>
      </p:sp>
      <p:pic>
        <p:nvPicPr>
          <p:cNvPr id="4" name="Picture 2"/>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66388" y="6023579"/>
            <a:ext cx="1760592" cy="669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BA5854BD-8034-4666-80A6-5AE7ED5EEBAB}" type="slidenum">
              <a:rPr lang="en-US" smtClean="0"/>
              <a:t>4</a:t>
            </a:fld>
            <a:endParaRPr lang="en-US"/>
          </a:p>
        </p:txBody>
      </p:sp>
    </p:spTree>
    <p:extLst>
      <p:ext uri="{BB962C8B-B14F-4D97-AF65-F5344CB8AC3E}">
        <p14:creationId xmlns:p14="http://schemas.microsoft.com/office/powerpoint/2010/main" val="2868318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25" y="442560"/>
            <a:ext cx="8871555" cy="1143000"/>
          </a:xfrm>
        </p:spPr>
        <p:txBody>
          <a:bodyPr>
            <a:noAutofit/>
          </a:bodyPr>
          <a:lstStyle/>
          <a:p>
            <a:pPr algn="ctr"/>
            <a:r>
              <a:rPr lang="en-US" dirty="0" smtClean="0"/>
              <a:t>Sustainability is the key</a:t>
            </a:r>
            <a:endParaRPr lang="en-US" dirty="0"/>
          </a:p>
        </p:txBody>
      </p:sp>
      <p:sp>
        <p:nvSpPr>
          <p:cNvPr id="3" name="Content Placeholder 2"/>
          <p:cNvSpPr>
            <a:spLocks noGrp="1"/>
          </p:cNvSpPr>
          <p:nvPr>
            <p:ph idx="1"/>
          </p:nvPr>
        </p:nvSpPr>
        <p:spPr>
          <a:xfrm>
            <a:off x="501070" y="1592565"/>
            <a:ext cx="8229600" cy="5093225"/>
          </a:xfrm>
        </p:spPr>
        <p:txBody>
          <a:bodyPr>
            <a:normAutofit/>
          </a:bodyPr>
          <a:lstStyle/>
          <a:p>
            <a:pPr marL="0" indent="0">
              <a:buNone/>
            </a:pPr>
            <a:endParaRPr lang="en-US" dirty="0" smtClean="0"/>
          </a:p>
          <a:p>
            <a:r>
              <a:rPr lang="en-US" dirty="0"/>
              <a:t>Biomass, when sustainably harvested and used as fuel to generate electricity, is carbon </a:t>
            </a:r>
            <a:r>
              <a:rPr lang="en-US" dirty="0" smtClean="0"/>
              <a:t>neutral.</a:t>
            </a:r>
          </a:p>
          <a:p>
            <a:endParaRPr lang="en-US" dirty="0"/>
          </a:p>
          <a:p>
            <a:r>
              <a:rPr lang="en-US" dirty="0"/>
              <a:t>ADEQ advocates that </a:t>
            </a:r>
            <a:r>
              <a:rPr lang="en-US" dirty="0" smtClean="0"/>
              <a:t>EPA develop </a:t>
            </a:r>
            <a:r>
              <a:rPr lang="en-US" dirty="0"/>
              <a:t>a list of biomass </a:t>
            </a:r>
            <a:r>
              <a:rPr lang="en-US" dirty="0" err="1"/>
              <a:t>feedstocks</a:t>
            </a:r>
            <a:r>
              <a:rPr lang="en-US" dirty="0"/>
              <a:t> that would be considered presumptively carbon </a:t>
            </a:r>
            <a:r>
              <a:rPr lang="en-US" dirty="0" smtClean="0"/>
              <a:t>neutral, or “qualified”</a:t>
            </a:r>
          </a:p>
          <a:p>
            <a:endParaRPr lang="en-US" dirty="0"/>
          </a:p>
          <a:p>
            <a:r>
              <a:rPr lang="en-US" dirty="0" smtClean="0"/>
              <a:t>ADEQ advocates that EPA treat biomass as “qualified” once a sustainability demonstration has been made.</a:t>
            </a:r>
          </a:p>
          <a:p>
            <a:pPr marL="0" indent="0">
              <a:buNone/>
            </a:pPr>
            <a:endParaRPr lang="en-US" dirty="0"/>
          </a:p>
        </p:txBody>
      </p:sp>
      <p:pic>
        <p:nvPicPr>
          <p:cNvPr id="4" name="Picture 2"/>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66388" y="6023579"/>
            <a:ext cx="1760592" cy="669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BA5854BD-8034-4666-80A6-5AE7ED5EEBAB}" type="slidenum">
              <a:rPr lang="en-US" smtClean="0"/>
              <a:t>5</a:t>
            </a:fld>
            <a:endParaRPr lang="en-US"/>
          </a:p>
        </p:txBody>
      </p:sp>
    </p:spTree>
    <p:extLst>
      <p:ext uri="{BB962C8B-B14F-4D97-AF65-F5344CB8AC3E}">
        <p14:creationId xmlns:p14="http://schemas.microsoft.com/office/powerpoint/2010/main" val="974696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25" y="442560"/>
            <a:ext cx="8871555" cy="1143000"/>
          </a:xfrm>
        </p:spPr>
        <p:txBody>
          <a:bodyPr>
            <a:noAutofit/>
          </a:bodyPr>
          <a:lstStyle/>
          <a:p>
            <a:pPr algn="ctr"/>
            <a:r>
              <a:rPr lang="en-US" dirty="0" smtClean="0"/>
              <a:t>Sustainability Demonstration: Keep it Simple</a:t>
            </a:r>
            <a:endParaRPr lang="en-US" dirty="0"/>
          </a:p>
        </p:txBody>
      </p:sp>
      <p:sp>
        <p:nvSpPr>
          <p:cNvPr id="3" name="Content Placeholder 2"/>
          <p:cNvSpPr>
            <a:spLocks noGrp="1"/>
          </p:cNvSpPr>
          <p:nvPr>
            <p:ph idx="1"/>
          </p:nvPr>
        </p:nvSpPr>
        <p:spPr>
          <a:xfrm>
            <a:off x="501070" y="1470345"/>
            <a:ext cx="8229600" cy="5215445"/>
          </a:xfrm>
        </p:spPr>
        <p:txBody>
          <a:bodyPr>
            <a:normAutofit/>
          </a:bodyPr>
          <a:lstStyle/>
          <a:p>
            <a:pPr marL="0" indent="0">
              <a:buNone/>
            </a:pPr>
            <a:endParaRPr lang="en-US" dirty="0" smtClean="0"/>
          </a:p>
          <a:p>
            <a:endParaRPr lang="en-US" sz="2000" dirty="0"/>
          </a:p>
          <a:p>
            <a:r>
              <a:rPr lang="en-US" dirty="0"/>
              <a:t>S</a:t>
            </a:r>
            <a:r>
              <a:rPr lang="en-US" dirty="0" smtClean="0"/>
              <a:t>ustainability should be assessed by utilizing USDA </a:t>
            </a:r>
            <a:r>
              <a:rPr lang="en-US" dirty="0"/>
              <a:t>Forest Inventory Analysis </a:t>
            </a:r>
            <a:r>
              <a:rPr lang="en-US" dirty="0" smtClean="0"/>
              <a:t>data.</a:t>
            </a:r>
          </a:p>
          <a:p>
            <a:endParaRPr lang="en-US" dirty="0" smtClean="0"/>
          </a:p>
          <a:p>
            <a:pPr lvl="1"/>
            <a:r>
              <a:rPr lang="en-US" sz="2400" dirty="0" smtClean="0"/>
              <a:t>Data shows </a:t>
            </a:r>
            <a:r>
              <a:rPr lang="en-US" sz="2400" dirty="0"/>
              <a:t>that the growth rate of forests is greater than or equal to harvest levels on a broad landscape </a:t>
            </a:r>
            <a:r>
              <a:rPr lang="en-US" sz="2400" dirty="0" smtClean="0"/>
              <a:t>scale.</a:t>
            </a:r>
          </a:p>
          <a:p>
            <a:pPr lvl="1"/>
            <a:endParaRPr lang="en-US" sz="2400" dirty="0" smtClean="0"/>
          </a:p>
          <a:p>
            <a:r>
              <a:rPr lang="en-US" dirty="0" smtClean="0"/>
              <a:t>This approach is simple and accurate:  there </a:t>
            </a:r>
            <a:r>
              <a:rPr lang="en-US" dirty="0"/>
              <a:t>is no need to probe further on issues such as </a:t>
            </a:r>
            <a:r>
              <a:rPr lang="en-US" dirty="0" err="1"/>
              <a:t>feedstocks</a:t>
            </a:r>
            <a:r>
              <a:rPr lang="en-US" dirty="0"/>
              <a:t>, sustainability, or monitoring and tracking.</a:t>
            </a:r>
          </a:p>
        </p:txBody>
      </p:sp>
      <p:pic>
        <p:nvPicPr>
          <p:cNvPr id="4" name="Picture 2"/>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66388" y="6023579"/>
            <a:ext cx="1760592" cy="669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BA5854BD-8034-4666-80A6-5AE7ED5EEBAB}" type="slidenum">
              <a:rPr lang="en-US" smtClean="0"/>
              <a:t>6</a:t>
            </a:fld>
            <a:endParaRPr lang="en-US"/>
          </a:p>
        </p:txBody>
      </p:sp>
    </p:spTree>
    <p:extLst>
      <p:ext uri="{BB962C8B-B14F-4D97-AF65-F5344CB8AC3E}">
        <p14:creationId xmlns:p14="http://schemas.microsoft.com/office/powerpoint/2010/main" val="3280452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87" y="1316725"/>
            <a:ext cx="4419600" cy="1600327"/>
          </a:xfrm>
        </p:spPr>
        <p:txBody>
          <a:bodyPr/>
          <a:lstStyle/>
          <a:p>
            <a:r>
              <a:rPr lang="en-US" dirty="0" smtClean="0"/>
              <a:t>Questions?</a:t>
            </a:r>
            <a:endParaRPr lang="en-US" dirty="0"/>
          </a:p>
        </p:txBody>
      </p:sp>
      <p:sp>
        <p:nvSpPr>
          <p:cNvPr id="3" name="Content Placeholder 2"/>
          <p:cNvSpPr>
            <a:spLocks noGrp="1"/>
          </p:cNvSpPr>
          <p:nvPr>
            <p:ph type="subTitle" idx="1"/>
          </p:nvPr>
        </p:nvSpPr>
        <p:spPr>
          <a:xfrm>
            <a:off x="228600" y="3247955"/>
            <a:ext cx="4419600" cy="1640435"/>
          </a:xfrm>
        </p:spPr>
        <p:txBody>
          <a:bodyPr>
            <a:normAutofit fontScale="92500" lnSpcReduction="20000"/>
          </a:bodyPr>
          <a:lstStyle/>
          <a:p>
            <a:pPr marL="0" indent="0" algn="ctr">
              <a:buNone/>
            </a:pPr>
            <a:r>
              <a:rPr lang="en-US" sz="2800" dirty="0" smtClean="0">
                <a:effectLst>
                  <a:outerShdw blurRad="50800" dist="38100" dir="2700000" algn="tl" rotWithShape="0">
                    <a:prstClr val="black">
                      <a:alpha val="40000"/>
                    </a:prstClr>
                  </a:outerShdw>
                </a:effectLst>
              </a:rPr>
              <a:t>Becky Keogh, Director</a:t>
            </a:r>
          </a:p>
          <a:p>
            <a:pPr marL="0" indent="0" algn="ctr">
              <a:buNone/>
            </a:pPr>
            <a:r>
              <a:rPr lang="en-US" sz="2800" dirty="0" smtClean="0">
                <a:effectLst>
                  <a:outerShdw blurRad="50800" dist="38100" dir="2700000" algn="tl" rotWithShape="0">
                    <a:prstClr val="black">
                      <a:alpha val="40000"/>
                    </a:prstClr>
                  </a:outerShdw>
                </a:effectLst>
              </a:rPr>
              <a:t>Arkansas Department of Environmental Quality</a:t>
            </a:r>
          </a:p>
          <a:p>
            <a:pPr marL="0" indent="0" algn="ctr">
              <a:buNone/>
            </a:pPr>
            <a:r>
              <a:rPr lang="en-US" sz="2800" dirty="0" smtClean="0">
                <a:effectLst>
                  <a:outerShdw blurRad="50800" dist="38100" dir="2700000" algn="tl" rotWithShape="0">
                    <a:prstClr val="black">
                      <a:alpha val="40000"/>
                    </a:prstClr>
                  </a:outerShdw>
                </a:effectLst>
              </a:rPr>
              <a:t>keogh@adeq.state.ar.us</a:t>
            </a:r>
            <a:endParaRPr lang="en-US" sz="2800" dirty="0">
              <a:effectLst>
                <a:outerShdw blurRad="50800" dist="38100" dir="2700000" algn="tl" rotWithShape="0">
                  <a:prstClr val="black">
                    <a:alpha val="40000"/>
                  </a:prstClr>
                </a:outerShdw>
              </a:effectLst>
            </a:endParaRPr>
          </a:p>
        </p:txBody>
      </p:sp>
      <p:pic>
        <p:nvPicPr>
          <p:cNvPr id="4" name="Picture 2"/>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66388" y="6023579"/>
            <a:ext cx="1760592" cy="669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0724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Custom 3">
      <a:dk1>
        <a:sysClr val="windowText" lastClr="000000"/>
      </a:dk1>
      <a:lt1>
        <a:sysClr val="window" lastClr="FFFFFF"/>
      </a:lt1>
      <a:dk2>
        <a:srgbClr val="C9D2BD"/>
      </a:dk2>
      <a:lt2>
        <a:srgbClr val="FEFAC9"/>
      </a:lt2>
      <a:accent1>
        <a:srgbClr val="A5B592"/>
      </a:accent1>
      <a:accent2>
        <a:srgbClr val="536142"/>
      </a:accent2>
      <a:accent3>
        <a:srgbClr val="E7BC29"/>
      </a:accent3>
      <a:accent4>
        <a:srgbClr val="D092A7"/>
      </a:accent4>
      <a:accent5>
        <a:srgbClr val="9C85C0"/>
      </a:accent5>
      <a:accent6>
        <a:srgbClr val="809EC2"/>
      </a:accent6>
      <a:hlink>
        <a:srgbClr val="8E58B6"/>
      </a:hlink>
      <a:folHlink>
        <a:srgbClr val="7F6F6F"/>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676</TotalTime>
  <Words>388</Words>
  <Application>Microsoft Office PowerPoint</Application>
  <PresentationFormat>On-screen Show (4:3)</PresentationFormat>
  <Paragraphs>70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Thatch</vt:lpstr>
      <vt:lpstr>Promoting Air Quality and Renewable Energy through the Use of Biomass</vt:lpstr>
      <vt:lpstr>Arkansas’s Advocacy for Biomass</vt:lpstr>
      <vt:lpstr>Biomass Renewable Energy in Arkansas</vt:lpstr>
      <vt:lpstr>Biomass as a carbon-reduction measure</vt:lpstr>
      <vt:lpstr>Sustainability is the key</vt:lpstr>
      <vt:lpstr>Sustainability Demonstration: Keep it Simple</vt:lpstr>
      <vt:lpstr>Questions?</vt:lpstr>
    </vt:vector>
  </TitlesOfParts>
  <Company>Arkansas Department of Environmental Quality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Promoting Air Quality and Renewable Energy through the Use of Biomass</dc:title>
  <dc:creator>Tricia Jackson</dc:creator>
  <cp:lastModifiedBy>Keogh, Becky</cp:lastModifiedBy>
  <cp:revision>33</cp:revision>
  <dcterms:created xsi:type="dcterms:W3CDTF">2016-03-31T20:22:48Z</dcterms:created>
  <dcterms:modified xsi:type="dcterms:W3CDTF">2016-04-07T23:24:14Z</dcterms:modified>
</cp:coreProperties>
</file>