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303" r:id="rId2"/>
    <p:sldId id="306" r:id="rId3"/>
    <p:sldId id="307" r:id="rId4"/>
    <p:sldId id="308" r:id="rId5"/>
    <p:sldId id="314" r:id="rId6"/>
    <p:sldId id="313" r:id="rId7"/>
    <p:sldId id="312" r:id="rId8"/>
    <p:sldId id="316" r:id="rId9"/>
    <p:sldId id="317" r:id="rId10"/>
    <p:sldId id="31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7F7F7F"/>
    <a:srgbClr val="0033CC"/>
    <a:srgbClr val="404040"/>
    <a:srgbClr val="253D75"/>
    <a:srgbClr val="5A5A5A"/>
    <a:srgbClr val="0066CC"/>
    <a:srgbClr val="080808"/>
    <a:srgbClr val="FFFFCC"/>
    <a:srgbClr val="00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181" autoAdjust="0"/>
  </p:normalViewPr>
  <p:slideViewPr>
    <p:cSldViewPr>
      <p:cViewPr>
        <p:scale>
          <a:sx n="75" d="100"/>
          <a:sy n="75" d="100"/>
        </p:scale>
        <p:origin x="-16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4F2DCD-1E82-433F-BA67-1023415ED110}" type="datetimeFigureOut">
              <a:rPr lang="en-US" smtClean="0"/>
              <a:pPr/>
              <a:t>4/18/2016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305243-14F2-45BD-A5AE-1E78DD5D9B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52136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5013" y="300038"/>
            <a:ext cx="2695575" cy="20224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04804" y="2323477"/>
            <a:ext cx="6324599" cy="56962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283855" indent="-283855">
              <a:buFont typeface="Arial" pitchFamily="34" charset="0"/>
              <a:buChar char="•"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7547C-8228-4E26-985D-D48F01DEC8BB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05243-14F2-45BD-A5AE-1E78DD5D9B2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825746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5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05243-14F2-45BD-A5AE-1E78DD5D9B2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990595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7547C-8228-4E26-985D-D48F01DEC8BB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82782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5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05243-14F2-45BD-A5AE-1E78DD5D9B2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990595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3D5457-47FE-4920-975F-132B1FDAF99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566361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3D5457-47FE-4920-975F-132B1FDAF99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566361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7547C-8228-4E26-985D-D48F01DEC8BB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82782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7547C-8228-4E26-985D-D48F01DEC8BB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8278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321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22B54-C4B7-40F9-923B-C37AC5945483}" type="datetimeFigureOut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4/18/2016</a:t>
            </a:fld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8EC24-48FD-4BBF-839C-D631C5FB5D37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pic>
        <p:nvPicPr>
          <p:cNvPr id="7" name="Picture 5" descr="mpca-center-wt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2759" y="5486400"/>
            <a:ext cx="1838481" cy="119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46720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22B54-C4B7-40F9-923B-C37AC5945483}" type="datetimeFigureOut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4/18/2016</a:t>
            </a:fld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8EC24-48FD-4BBF-839C-D631C5FB5D37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4337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22B54-C4B7-40F9-923B-C37AC5945483}" type="datetimeFigureOut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4/18/2016</a:t>
            </a:fld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8EC24-48FD-4BBF-839C-D631C5FB5D37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9638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22B54-C4B7-40F9-923B-C37AC5945483}" type="datetimeFigureOut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4/18/2016</a:t>
            </a:fld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8EC24-48FD-4BBF-839C-D631C5FB5D37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3963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22B54-C4B7-40F9-923B-C37AC5945483}" type="datetimeFigureOut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4/18/2016</a:t>
            </a:fld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8EC24-48FD-4BBF-839C-D631C5FB5D37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3350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22B54-C4B7-40F9-923B-C37AC5945483}" type="datetimeFigureOut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4/18/2016</a:t>
            </a:fld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8EC24-48FD-4BBF-839C-D631C5FB5D37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5234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22B54-C4B7-40F9-923B-C37AC5945483}" type="datetimeFigureOut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4/18/2016</a:t>
            </a:fld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8EC24-48FD-4BBF-839C-D631C5FB5D37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323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22B54-C4B7-40F9-923B-C37AC5945483}" type="datetimeFigureOut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4/18/2016</a:t>
            </a:fld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8EC24-48FD-4BBF-839C-D631C5FB5D37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39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22B54-C4B7-40F9-923B-C37AC5945483}" type="datetimeFigureOut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4/18/2016</a:t>
            </a:fld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8EC24-48FD-4BBF-839C-D631C5FB5D37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3637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22B54-C4B7-40F9-923B-C37AC5945483}" type="datetimeFigureOut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4/18/2016</a:t>
            </a:fld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8EC24-48FD-4BBF-839C-D631C5FB5D37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1694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22B54-C4B7-40F9-923B-C37AC5945483}" type="datetimeFigureOut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4/18/2016</a:t>
            </a:fld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8EC24-48FD-4BBF-839C-D631C5FB5D37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5637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 bwMode="hidden">
          <a:xfrm>
            <a:off x="-2" y="0"/>
            <a:ext cx="9144002" cy="6858001"/>
            <a:chOff x="609598" y="-1"/>
            <a:chExt cx="9144002" cy="6858001"/>
          </a:xfrm>
        </p:grpSpPr>
        <p:pic>
          <p:nvPicPr>
            <p:cNvPr id="1028" name="Picture 4" descr="C:\Users\Nancy Ellefson\Pictures\Microsoft Clip Organizer\WB00416_.jpg"/>
            <p:cNvPicPr>
              <a:picLocks noChangeAspect="1" noChangeArrowheads="1"/>
            </p:cNvPicPr>
            <p:nvPr userDrawn="1"/>
          </p:nvPicPr>
          <p:blipFill>
            <a:blip r:embed="rId13" cstate="print">
              <a:grayscl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hidden">
            <a:xfrm>
              <a:off x="609598" y="-1"/>
              <a:ext cx="9144002" cy="6858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/>
            <p:cNvSpPr/>
            <p:nvPr userDrawn="1"/>
          </p:nvSpPr>
          <p:spPr bwMode="hidden">
            <a:xfrm>
              <a:off x="609600" y="-1"/>
              <a:ext cx="9144000" cy="6858000"/>
            </a:xfrm>
            <a:prstGeom prst="rect">
              <a:avLst/>
            </a:prstGeom>
            <a:solidFill>
              <a:schemeClr val="tx1"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27622B54-C4B7-40F9-923B-C37AC5945483}" type="datetimeFigureOut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4/18/2016</a:t>
            </a:fld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0748EC24-48FD-4BBF-839C-D631C5FB5D37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3866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631825" indent="-2921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126" b="3562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BFFB2-5BA2-4AC9-963A-5046B9CCD5E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3048000"/>
            <a:ext cx="9144000" cy="3216429"/>
          </a:xfrm>
          <a:solidFill>
            <a:srgbClr val="404040">
              <a:alpha val="60000"/>
            </a:srgbClr>
          </a:solidFill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endParaRPr lang="en-US" sz="6500" b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5100" b="1" dirty="0" smtClean="0"/>
              <a:t>Wild Rice Sulfate Standards in Minnesota</a:t>
            </a:r>
            <a:endParaRPr lang="en-US" sz="5100" b="1" dirty="0"/>
          </a:p>
          <a:p>
            <a:pPr marL="0" indent="0" algn="ctr">
              <a:buNone/>
            </a:pPr>
            <a:endParaRPr lang="en-US" sz="2600" b="1" dirty="0" smtClean="0"/>
          </a:p>
          <a:p>
            <a:pPr marL="0" indent="0" algn="ctr">
              <a:buNone/>
            </a:pPr>
            <a:endParaRPr lang="en-US" sz="2400" b="1" dirty="0" smtClean="0"/>
          </a:p>
          <a:p>
            <a:pPr marL="0" indent="0" algn="ctr">
              <a:buNone/>
            </a:pPr>
            <a:endParaRPr lang="en-US" sz="2400" dirty="0" smtClean="0"/>
          </a:p>
          <a:p>
            <a:pPr marL="0" indent="0" algn="ctr">
              <a:buNone/>
            </a:pPr>
            <a:endParaRPr lang="en-US" sz="2400" dirty="0" smtClean="0"/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2200" dirty="0" smtClean="0"/>
              <a:t>Our Mission:  Protect </a:t>
            </a:r>
            <a:r>
              <a:rPr lang="en-US" sz="2200" dirty="0"/>
              <a:t>and improve </a:t>
            </a:r>
            <a:r>
              <a:rPr lang="en-US" sz="2200" dirty="0" smtClean="0"/>
              <a:t>the environment </a:t>
            </a:r>
            <a:endParaRPr lang="en-US" sz="2200" dirty="0"/>
          </a:p>
          <a:p>
            <a:pPr marL="0" indent="0" algn="ctr">
              <a:buNone/>
            </a:pPr>
            <a:r>
              <a:rPr lang="en-US" sz="2200" dirty="0" smtClean="0"/>
              <a:t>and </a:t>
            </a:r>
            <a:r>
              <a:rPr lang="en-US" sz="2200" dirty="0"/>
              <a:t>enhance </a:t>
            </a:r>
            <a:r>
              <a:rPr lang="en-US" sz="2200" dirty="0" smtClean="0"/>
              <a:t>human health</a:t>
            </a:r>
          </a:p>
          <a:p>
            <a:pPr marL="0" indent="0" algn="ctr">
              <a:buNone/>
            </a:pPr>
            <a:endParaRPr lang="en-US" sz="2200" dirty="0"/>
          </a:p>
          <a:p>
            <a:pPr marL="0" indent="0" algn="ctr">
              <a:buNone/>
            </a:pPr>
            <a:r>
              <a:rPr lang="en-US" sz="2200" dirty="0" smtClean="0"/>
              <a:t>April 13, 2016</a:t>
            </a:r>
            <a:endParaRPr lang="en-US" sz="2200" dirty="0"/>
          </a:p>
        </p:txBody>
      </p:sp>
      <p:pic>
        <p:nvPicPr>
          <p:cNvPr id="6" name="Picture 5" descr="mpca-horiz-left-w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1900" y="4648200"/>
            <a:ext cx="1600200" cy="41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7389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143000"/>
            <a:ext cx="6400800" cy="2209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Learn more about Minnesota’s wild rice sulfate standard: 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www.pca.state.mn.us/wildrice</a:t>
            </a:r>
            <a:endParaRPr lang="en-US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570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X:\Agency_Files\Outcomes\WQ Standards 2011 Triennial\Wild Rice\PowerPoints\Wild Ricing photos\Wild ricing photos Sept 2011\IMG_98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304800"/>
            <a:ext cx="8229600" cy="523220"/>
          </a:xfrm>
          <a:prstGeom prst="rect">
            <a:avLst/>
          </a:prstGeom>
          <a:solidFill>
            <a:srgbClr val="253D75">
              <a:alpha val="74902"/>
            </a:srgbClr>
          </a:solidFill>
        </p:spPr>
        <p:txBody>
          <a:bodyPr wrap="square" rtlCol="0">
            <a:spAutoFit/>
          </a:bodyPr>
          <a:lstStyle/>
          <a:p>
            <a:pPr lvl="1"/>
            <a:r>
              <a:rPr lang="en-US" sz="2800" b="1" dirty="0" smtClean="0">
                <a:solidFill>
                  <a:schemeClr val="bg1"/>
                </a:solidFill>
              </a:rPr>
              <a:t>Why is it important to protect wild rice?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" y="1524000"/>
            <a:ext cx="4191000" cy="1569660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Cultural spiritual, economic significance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Minnesota’s state grain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Sensitive to sulfate</a:t>
            </a:r>
          </a:p>
        </p:txBody>
      </p:sp>
    </p:spTree>
    <p:extLst>
      <p:ext uri="{BB962C8B-B14F-4D97-AF65-F5344CB8AC3E}">
        <p14:creationId xmlns:p14="http://schemas.microsoft.com/office/powerpoint/2010/main" xmlns="" val="160141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29028"/>
            <a:ext cx="9105295" cy="68289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304800"/>
            <a:ext cx="8229600" cy="523220"/>
          </a:xfrm>
          <a:prstGeom prst="rect">
            <a:avLst/>
          </a:prstGeom>
          <a:solidFill>
            <a:srgbClr val="253D75">
              <a:alpha val="74902"/>
            </a:srgbClr>
          </a:solidFill>
        </p:spPr>
        <p:txBody>
          <a:bodyPr wrap="square" rtlCol="0">
            <a:spAutoFit/>
          </a:bodyPr>
          <a:lstStyle/>
          <a:p>
            <a:pPr lvl="1"/>
            <a:r>
              <a:rPr lang="en-US" sz="2800" b="1" dirty="0" smtClean="0">
                <a:solidFill>
                  <a:schemeClr val="bg1"/>
                </a:solidFill>
              </a:rPr>
              <a:t>Wild rice is sensitive to sulfate pollution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6173" y="1600200"/>
            <a:ext cx="8012946" cy="4444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6127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163" r="8248"/>
          <a:stretch/>
        </p:blipFill>
        <p:spPr bwMode="auto">
          <a:xfrm>
            <a:off x="8467" y="-1"/>
            <a:ext cx="9135534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BFFB2-5BA2-4AC9-963A-5046B9CCD5E5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4</a:t>
            </a:fld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04800"/>
            <a:ext cx="8229600" cy="523220"/>
          </a:xfrm>
          <a:prstGeom prst="rect">
            <a:avLst/>
          </a:prstGeom>
          <a:solidFill>
            <a:srgbClr val="253D75">
              <a:alpha val="74902"/>
            </a:srgbClr>
          </a:solidFill>
        </p:spPr>
        <p:txBody>
          <a:bodyPr wrap="square" rtlCol="0">
            <a:spAutoFit/>
          </a:bodyPr>
          <a:lstStyle/>
          <a:p>
            <a:pPr lvl="1"/>
            <a:r>
              <a:rPr lang="en-US" sz="2800" b="1" dirty="0" smtClean="0">
                <a:solidFill>
                  <a:schemeClr val="bg1"/>
                </a:solidFill>
              </a:rPr>
              <a:t>Sources of sulfate in wild rice waters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9600" y="1524000"/>
            <a:ext cx="4343400" cy="3416320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Natural sources: driven by geology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Can be elevated due to: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Sulfate-rich source waters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Runoff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Industrial processes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Municipal wastewater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Concentration by water treatment</a:t>
            </a:r>
          </a:p>
        </p:txBody>
      </p:sp>
    </p:spTree>
    <p:extLst>
      <p:ext uri="{BB962C8B-B14F-4D97-AF65-F5344CB8AC3E}">
        <p14:creationId xmlns:p14="http://schemas.microsoft.com/office/powerpoint/2010/main" xmlns="" val="254572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6200" y="-62346"/>
            <a:ext cx="9220200" cy="69151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304800"/>
            <a:ext cx="8229600" cy="954107"/>
          </a:xfrm>
          <a:prstGeom prst="rect">
            <a:avLst/>
          </a:prstGeom>
          <a:solidFill>
            <a:srgbClr val="253D75">
              <a:alpha val="74902"/>
            </a:srgbClr>
          </a:solidFill>
        </p:spPr>
        <p:txBody>
          <a:bodyPr wrap="square" rtlCol="0">
            <a:spAutoFit/>
          </a:bodyPr>
          <a:lstStyle/>
          <a:p>
            <a:pPr lvl="1"/>
            <a:r>
              <a:rPr lang="en-US" sz="2800" b="1" dirty="0" smtClean="0">
                <a:solidFill>
                  <a:schemeClr val="bg1"/>
                </a:solidFill>
              </a:rPr>
              <a:t>The sulfate-sulfide relationship depends on iron and organic carbon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03" r="1125" b="2530"/>
          <a:stretch/>
        </p:blipFill>
        <p:spPr bwMode="auto">
          <a:xfrm>
            <a:off x="1828800" y="1362891"/>
            <a:ext cx="5562600" cy="5387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8359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S:\Swain_Ed.ES\Wild Rice photos Carlos Avery Aug 19 2011\IMG_9690.jpg"/>
          <p:cNvPicPr>
            <a:picLocks noChangeAspect="1" noChangeArrowheads="1"/>
          </p:cNvPicPr>
          <p:nvPr/>
        </p:nvPicPr>
        <p:blipFill rotWithShape="1">
          <a:blip r:embed="rId3" cstate="print"/>
          <a:srcRect l="18497" t="12042" b="-140"/>
          <a:stretch/>
        </p:blipFill>
        <p:spPr bwMode="auto">
          <a:xfrm flipH="1">
            <a:off x="0" y="0"/>
            <a:ext cx="9144000" cy="686525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304800"/>
            <a:ext cx="8229600" cy="523220"/>
          </a:xfrm>
          <a:prstGeom prst="rect">
            <a:avLst/>
          </a:prstGeom>
          <a:solidFill>
            <a:srgbClr val="253D75">
              <a:alpha val="74902"/>
            </a:srgbClr>
          </a:solidFill>
        </p:spPr>
        <p:txBody>
          <a:bodyPr wrap="square" rtlCol="0">
            <a:spAutoFit/>
          </a:bodyPr>
          <a:lstStyle/>
          <a:p>
            <a:pPr lvl="1"/>
            <a:r>
              <a:rPr lang="en-US" sz="2800" b="1" dirty="0" smtClean="0">
                <a:solidFill>
                  <a:schemeClr val="bg1"/>
                </a:solidFill>
              </a:rPr>
              <a:t>Where is wild rice grown in Minnesota?</a:t>
            </a:r>
          </a:p>
        </p:txBody>
      </p:sp>
      <p:pic>
        <p:nvPicPr>
          <p:cNvPr id="5" name="Content Placeholder 2"/>
          <p:cNvPicPr>
            <a:picLocks noChangeAspect="1"/>
          </p:cNvPicPr>
          <p:nvPr/>
        </p:nvPicPr>
        <p:blipFill rotWithShape="1">
          <a:blip r:embed="rId4" cstate="print"/>
          <a:srcRect l="7445" t="4162" r="4887" b="16419"/>
          <a:stretch/>
        </p:blipFill>
        <p:spPr bwMode="auto">
          <a:xfrm>
            <a:off x="188646" y="990600"/>
            <a:ext cx="4608325" cy="540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Content Placeholder 2"/>
          <p:cNvPicPr>
            <a:picLocks noChangeAspect="1"/>
          </p:cNvPicPr>
          <p:nvPr/>
        </p:nvPicPr>
        <p:blipFill rotWithShape="1">
          <a:blip r:embed="rId4" cstate="print"/>
          <a:srcRect l="5347" t="82916" r="17217" b="1383"/>
          <a:stretch/>
        </p:blipFill>
        <p:spPr bwMode="auto">
          <a:xfrm>
            <a:off x="5029200" y="1600200"/>
            <a:ext cx="3624943" cy="951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1123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096" t="18735" r="18736" b="-676"/>
          <a:stretch/>
        </p:blipFill>
        <p:spPr bwMode="auto">
          <a:xfrm flipH="1">
            <a:off x="7257" y="0"/>
            <a:ext cx="9267372" cy="691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304800"/>
            <a:ext cx="8229600" cy="523220"/>
          </a:xfrm>
          <a:prstGeom prst="rect">
            <a:avLst/>
          </a:prstGeom>
          <a:solidFill>
            <a:srgbClr val="253D75">
              <a:alpha val="74902"/>
            </a:srgbClr>
          </a:solidFill>
        </p:spPr>
        <p:txBody>
          <a:bodyPr wrap="square" rtlCol="0">
            <a:spAutoFit/>
          </a:bodyPr>
          <a:lstStyle/>
          <a:p>
            <a:pPr lvl="1"/>
            <a:r>
              <a:rPr lang="en-US" sz="2800" b="1" dirty="0" smtClean="0">
                <a:solidFill>
                  <a:schemeClr val="bg1"/>
                </a:solidFill>
              </a:rPr>
              <a:t>State statute protects “wild rice waters”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1600200"/>
            <a:ext cx="4648200" cy="2308324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Self-perpetuating population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Wild rice currently present, or has been present since 1975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8,000 stems over the surface of a lake, wetland, or reservoir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800 stems over a river-mile reach</a:t>
            </a:r>
          </a:p>
        </p:txBody>
      </p:sp>
    </p:spTree>
    <p:extLst>
      <p:ext uri="{BB962C8B-B14F-4D97-AF65-F5344CB8AC3E}">
        <p14:creationId xmlns:p14="http://schemas.microsoft.com/office/powerpoint/2010/main" xmlns="" val="267822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onath\Downloads\Mesabi_Trail_2010_023(1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252"/>
          <a:stretch/>
        </p:blipFill>
        <p:spPr bwMode="auto">
          <a:xfrm>
            <a:off x="0" y="-3629"/>
            <a:ext cx="9165772" cy="6861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BFFB2-5BA2-4AC9-963A-5046B9CCD5E5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8</a:t>
            </a:fld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04800"/>
            <a:ext cx="8229600" cy="954107"/>
          </a:xfrm>
          <a:prstGeom prst="rect">
            <a:avLst/>
          </a:prstGeom>
          <a:solidFill>
            <a:srgbClr val="253D75">
              <a:alpha val="74902"/>
            </a:srgbClr>
          </a:solidFill>
        </p:spPr>
        <p:txBody>
          <a:bodyPr wrap="square" rtlCol="0">
            <a:spAutoFit/>
          </a:bodyPr>
          <a:lstStyle/>
          <a:p>
            <a:pPr lvl="1"/>
            <a:r>
              <a:rPr lang="en-US" sz="2800" b="1" dirty="0" smtClean="0">
                <a:solidFill>
                  <a:schemeClr val="bg1"/>
                </a:solidFill>
              </a:rPr>
              <a:t>Minnesota’s taconite industry and the sulfate standard</a:t>
            </a:r>
          </a:p>
        </p:txBody>
      </p:sp>
    </p:spTree>
    <p:extLst>
      <p:ext uri="{BB962C8B-B14F-4D97-AF65-F5344CB8AC3E}">
        <p14:creationId xmlns:p14="http://schemas.microsoft.com/office/powerpoint/2010/main" xmlns="" val="424378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3720"/>
          <a:stretch/>
        </p:blipFill>
        <p:spPr bwMode="auto">
          <a:xfrm>
            <a:off x="1" y="0"/>
            <a:ext cx="9144000" cy="686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BFFB2-5BA2-4AC9-963A-5046B9CCD5E5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9</a:t>
            </a:fld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04800"/>
            <a:ext cx="8229600" cy="523220"/>
          </a:xfrm>
          <a:prstGeom prst="rect">
            <a:avLst/>
          </a:prstGeom>
          <a:solidFill>
            <a:srgbClr val="253D75">
              <a:alpha val="74902"/>
            </a:srgbClr>
          </a:solidFill>
        </p:spPr>
        <p:txBody>
          <a:bodyPr wrap="square" rtlCol="0">
            <a:spAutoFit/>
          </a:bodyPr>
          <a:lstStyle/>
          <a:p>
            <a:pPr lvl="1"/>
            <a:r>
              <a:rPr lang="en-US" sz="2800" b="1" dirty="0" smtClean="0">
                <a:solidFill>
                  <a:schemeClr val="bg1"/>
                </a:solidFill>
              </a:rPr>
              <a:t>Proposed solution: a variable sulfate standard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9600" y="1524000"/>
            <a:ext cx="4343400" cy="1569660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 rtlCol="0">
            <a:spAutoFit/>
          </a:bodyPr>
          <a:lstStyle/>
          <a:p>
            <a:endParaRPr lang="en-US" sz="2400" dirty="0" smtClean="0"/>
          </a:p>
          <a:p>
            <a:r>
              <a:rPr lang="en-US" sz="2400" b="1" dirty="0" smtClean="0"/>
              <a:t>Sulfate </a:t>
            </a:r>
            <a:r>
              <a:rPr lang="en-US" sz="2400" b="1" dirty="0"/>
              <a:t>= 0.0000136 x Organic Carbon</a:t>
            </a:r>
            <a:r>
              <a:rPr lang="en-US" sz="2400" b="1" baseline="30000" dirty="0"/>
              <a:t>-1.410</a:t>
            </a:r>
            <a:r>
              <a:rPr lang="en-US" sz="2400" b="1" dirty="0"/>
              <a:t> x </a:t>
            </a:r>
            <a:r>
              <a:rPr lang="en-US" sz="2400" b="1" dirty="0" smtClean="0"/>
              <a:t>Iron</a:t>
            </a:r>
            <a:r>
              <a:rPr lang="en-US" sz="2400" b="1" baseline="30000" dirty="0" smtClean="0"/>
              <a:t>1.956</a:t>
            </a:r>
          </a:p>
          <a:p>
            <a:r>
              <a:rPr lang="en-US" sz="24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47060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ark-logo-normal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 smtClean="0">
            <a:solidFill>
              <a:schemeClr val="bg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7154</TotalTime>
  <Words>183</Words>
  <Application>Microsoft Office PowerPoint</Application>
  <PresentationFormat>On-screen Show (4:3)</PresentationFormat>
  <Paragraphs>52</Paragraphs>
  <Slides>10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dark-logo-normal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PCA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Donath, Alexis</dc:creator>
  <cp:lastModifiedBy>lpiper</cp:lastModifiedBy>
  <cp:revision>136</cp:revision>
  <dcterms:created xsi:type="dcterms:W3CDTF">2015-02-10T20:22:28Z</dcterms:created>
  <dcterms:modified xsi:type="dcterms:W3CDTF">2016-04-18T13:44:35Z</dcterms:modified>
</cp:coreProperties>
</file>