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79" r:id="rId1"/>
  </p:sldMasterIdLst>
  <p:notesMasterIdLst>
    <p:notesMasterId r:id="rId4"/>
  </p:notesMasterIdLst>
  <p:handoutMasterIdLst>
    <p:handoutMasterId r:id="rId5"/>
  </p:handoutMasterIdLst>
  <p:sldIdLst>
    <p:sldId id="708" r:id="rId2"/>
    <p:sldId id="709" r:id="rId3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Clifford" initials="B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3333CC"/>
    <a:srgbClr val="002D72"/>
    <a:srgbClr val="CC0000"/>
    <a:srgbClr val="3366FF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90" autoAdjust="0"/>
    <p:restoredTop sz="89257" autoAdjust="0"/>
  </p:normalViewPr>
  <p:slideViewPr>
    <p:cSldViewPr>
      <p:cViewPr varScale="1">
        <p:scale>
          <a:sx n="76" d="100"/>
          <a:sy n="76" d="100"/>
        </p:scale>
        <p:origin x="34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0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E0791256-7D53-4828-B3A1-ABCF9D2EC332}" type="datetimeFigureOut">
              <a:rPr lang="en-US"/>
              <a:pPr>
                <a:defRPr/>
              </a:pPr>
              <a:t>8/6/2020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0938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 anchor="b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0938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 anchor="b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77353784-A363-4E2F-A14B-94C28266C5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658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2CEB9680-769B-4454-9702-AD578AC673D7}" type="datetimeFigureOut">
              <a:rPr lang="en-US"/>
              <a:pPr>
                <a:defRPr/>
              </a:pPr>
              <a:t>8/6/2020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4" tIns="45367" rIns="90734" bIns="4536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0734" tIns="45367" rIns="90734" bIns="45367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 anchor="b"/>
          <a:lstStyle>
            <a:lvl1pPr algn="l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0938"/>
            <a:ext cx="3011488" cy="463550"/>
          </a:xfrm>
          <a:prstGeom prst="rect">
            <a:avLst/>
          </a:prstGeom>
        </p:spPr>
        <p:txBody>
          <a:bodyPr vert="horz" lIns="90734" tIns="45367" rIns="90734" bIns="45367" rtlCol="0" anchor="b"/>
          <a:lstStyle>
            <a:lvl1pPr algn="r">
              <a:defRPr sz="1200"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DC95EE6E-9897-44D4-BA7B-3DA7496C6C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50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6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3000"/>
            <a:ext cx="5943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213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E3926C86-7E29-49CD-8808-05A26B5B3E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58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DCA07B43-BBAA-4526-AB82-4C9EFA1FDD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82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E8B67BE7-8790-4CCC-B91F-0F541F615F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500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9473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391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Orange">
    <p:bg>
      <p:bgPr>
        <a:solidFill>
          <a:srgbClr val="E877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8085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332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Gray"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6662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E6AB631B-615A-47C0-AF30-A262AC620082}" type="datetimeFigureOut">
              <a:rPr lang="en-US"/>
              <a:pPr>
                <a:defRPr/>
              </a:pPr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98C4B-6AA5-4228-840F-A1C9FC2EFE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58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Open Sans" panose="020B0606030504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Open Sans" panose="020B0606030504020204" pitchFamily="34" charset="0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BBE7EF75-4B3D-478C-883F-EE61A51755A8}" type="datetimeFigureOut">
              <a:rPr lang="en-US"/>
              <a:pPr>
                <a:defRPr/>
              </a:pPr>
              <a:t>8/6/2020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8E45B-F2F6-4953-82FC-F145E4127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79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304800"/>
            <a:ext cx="2773362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5974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Open Sans" panose="020B0606030504020204" pitchFamily="34" charset="0"/>
              </a:defRPr>
            </a:lvl1pPr>
          </a:lstStyle>
          <a:p>
            <a:pPr>
              <a:defRPr/>
            </a:pPr>
            <a:fld id="{98E563B1-999B-411D-A84E-054954489A32}" type="datetimeFigureOut">
              <a:rPr lang="en-US"/>
              <a:pPr>
                <a:defRPr/>
              </a:pPr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5B3DB-2272-4AC5-A678-749586A963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7023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1EFA3E-6B02-4C88-8666-9736389A7E3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390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0800" y="3875088"/>
            <a:ext cx="6553200" cy="22399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>
            <a:fillRect/>
          </a:stretch>
        </p:blipFill>
        <p:spPr bwMode="auto">
          <a:xfrm>
            <a:off x="152400" y="3767138"/>
            <a:ext cx="2514600" cy="245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8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19800"/>
            <a:ext cx="8667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3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6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18A56F52-0D12-4DB2-BF34-FF80AD7A13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08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D802A3C5-4A1C-432F-9AEB-507F5E9954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80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EB17A5C9-957E-4227-9A6D-C3DAABEB4C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3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945F788B-BB1B-421C-87AD-054F052CB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7800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51563"/>
            <a:ext cx="9144000" cy="7064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Open Sans" panose="020B0606030504020204" pitchFamily="34" charset="0"/>
            </a:endParaRPr>
          </a:p>
        </p:txBody>
      </p:sp>
      <p:pic>
        <p:nvPicPr>
          <p:cNvPr id="7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1563"/>
            <a:ext cx="15843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75400"/>
            <a:ext cx="2895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37540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793E141C-7BC2-425B-A3AF-EF648252B7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3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5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defRPr/>
            </a:pPr>
            <a:fld id="{3D1EFA3E-6B02-4C88-8666-9736389A7E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8" r:id="rId1"/>
    <p:sldLayoutId id="2147485499" r:id="rId2"/>
    <p:sldLayoutId id="2147485500" r:id="rId3"/>
    <p:sldLayoutId id="2147485501" r:id="rId4"/>
    <p:sldLayoutId id="2147485502" r:id="rId5"/>
    <p:sldLayoutId id="2147485503" r:id="rId6"/>
    <p:sldLayoutId id="2147485504" r:id="rId7"/>
    <p:sldLayoutId id="2147485505" r:id="rId8"/>
    <p:sldLayoutId id="2147485506" r:id="rId9"/>
    <p:sldLayoutId id="2147485507" r:id="rId10"/>
    <p:sldLayoutId id="2147485508" r:id="rId11"/>
    <p:sldLayoutId id="2147485509" r:id="rId12"/>
    <p:sldLayoutId id="2147485510" r:id="rId13"/>
    <p:sldLayoutId id="2147485511" r:id="rId14"/>
    <p:sldLayoutId id="2147485512" r:id="rId15"/>
    <p:sldLayoutId id="2147485513" r:id="rId16"/>
    <p:sldLayoutId id="2147485514" r:id="rId17"/>
    <p:sldLayoutId id="2147485515" r:id="rId18"/>
    <p:sldLayoutId id="2147485516" r:id="rId19"/>
    <p:sldLayoutId id="2147485517" r:id="rId20"/>
    <p:sldLayoutId id="2147485518" r:id="rId2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Open Sans" panose="020B0606030504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Open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Open Sans" panose="020B060603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422B7-C54A-498E-9C04-D85C478A1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Interviewing During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C9261-A5E8-4B74-8B57-B80DF3BA1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Virtual interviews should be the rule, not the exception!</a:t>
            </a:r>
          </a:p>
          <a:p>
            <a:pPr lvl="1"/>
            <a:r>
              <a:rPr lang="en-US" dirty="0"/>
              <a:t>Zoom, WebEx, Skype, Facetime, etc.</a:t>
            </a:r>
          </a:p>
          <a:p>
            <a:r>
              <a:rPr lang="en-US" dirty="0"/>
              <a:t>Practice, Practice, Practice, and Practice some more</a:t>
            </a:r>
          </a:p>
          <a:p>
            <a:r>
              <a:rPr lang="en-US" dirty="0"/>
              <a:t>Plan for the unexpected</a:t>
            </a:r>
          </a:p>
          <a:p>
            <a:pPr lvl="1"/>
            <a:r>
              <a:rPr lang="en-US" dirty="0"/>
              <a:t>What will you do if you, interview panel, or applicant have connectivity issues during the interview?</a:t>
            </a:r>
          </a:p>
          <a:p>
            <a:r>
              <a:rPr lang="en-US" dirty="0"/>
              <a:t>Use your camera to create the feeling of a face to face interview</a:t>
            </a:r>
          </a:p>
          <a:p>
            <a:r>
              <a:rPr lang="en-US" dirty="0"/>
              <a:t>Make sure to talk about your new expectations for the position given Covid-19</a:t>
            </a:r>
          </a:p>
          <a:p>
            <a:pPr lvl="1"/>
            <a:r>
              <a:rPr lang="en-US" dirty="0"/>
              <a:t>Will the new employee be allowed to begin work 100% remote?</a:t>
            </a:r>
          </a:p>
          <a:p>
            <a:pPr lvl="1"/>
            <a:r>
              <a:rPr lang="en-US" dirty="0"/>
              <a:t>Are there any changes to the job description?</a:t>
            </a:r>
          </a:p>
          <a:p>
            <a:pPr lvl="1"/>
            <a:r>
              <a:rPr lang="en-US" dirty="0"/>
              <a:t>How will you conduct training in a remote environment? </a:t>
            </a:r>
          </a:p>
          <a:p>
            <a:r>
              <a:rPr lang="en-US" dirty="0"/>
              <a:t>Be okay with varied access to technology!  Don’t judge an applicant based on their access to technology.</a:t>
            </a:r>
          </a:p>
        </p:txBody>
      </p:sp>
    </p:spTree>
    <p:extLst>
      <p:ext uri="{BB962C8B-B14F-4D97-AF65-F5344CB8AC3E}">
        <p14:creationId xmlns:p14="http://schemas.microsoft.com/office/powerpoint/2010/main" val="194898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BD3C-81FA-485D-9CB9-6C4D9797E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Onboarding during a Pandemic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88BB0-C988-4D5F-85B6-7BFF285A6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Virtual onboarding checklist</a:t>
            </a:r>
          </a:p>
          <a:p>
            <a:pPr lvl="1"/>
            <a:r>
              <a:rPr lang="en-US" dirty="0"/>
              <a:t>Wi-Fi, laptop, access to technology on the first day (BOE logs, shared drive folders), VPN, headset, etc.</a:t>
            </a:r>
          </a:p>
          <a:p>
            <a:r>
              <a:rPr lang="en-US" dirty="0"/>
              <a:t>Adapt training to a virtual setting</a:t>
            </a:r>
          </a:p>
          <a:p>
            <a:pPr lvl="1"/>
            <a:r>
              <a:rPr lang="en-US" dirty="0"/>
              <a:t>Think outside the box on how to conduct training</a:t>
            </a:r>
          </a:p>
          <a:p>
            <a:pPr lvl="1"/>
            <a:r>
              <a:rPr lang="en-US" dirty="0"/>
              <a:t>Shadowing on other virtual meetings</a:t>
            </a:r>
          </a:p>
          <a:p>
            <a:r>
              <a:rPr lang="en-US" dirty="0"/>
              <a:t>Set up virtual introductions</a:t>
            </a:r>
          </a:p>
          <a:p>
            <a:pPr lvl="1"/>
            <a:r>
              <a:rPr lang="en-US" dirty="0"/>
              <a:t>Pro Tip: provide an org chart with contact information so new employees have a quick reference</a:t>
            </a:r>
          </a:p>
          <a:p>
            <a:r>
              <a:rPr lang="en-US" dirty="0"/>
              <a:t>Communication is key – “Out of sight, top of mind”</a:t>
            </a:r>
          </a:p>
          <a:p>
            <a:pPr lvl="1"/>
            <a:r>
              <a:rPr lang="en-US" dirty="0"/>
              <a:t>Frequent check ins</a:t>
            </a:r>
          </a:p>
          <a:p>
            <a:pPr lvl="1"/>
            <a:r>
              <a:rPr lang="en-US" dirty="0"/>
              <a:t>Strong feedback loop</a:t>
            </a:r>
          </a:p>
          <a:p>
            <a:pPr lvl="1"/>
            <a:r>
              <a:rPr lang="en-US" dirty="0"/>
              <a:t>Peer to peer communication – email introductions to help build their network</a:t>
            </a:r>
          </a:p>
        </p:txBody>
      </p:sp>
    </p:spTree>
    <p:extLst>
      <p:ext uri="{BB962C8B-B14F-4D97-AF65-F5344CB8AC3E}">
        <p14:creationId xmlns:p14="http://schemas.microsoft.com/office/powerpoint/2010/main" val="2994059975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B</Template>
  <TotalTime>25279</TotalTime>
  <Words>239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Open Sans</vt:lpstr>
      <vt:lpstr>PermianSlabSerifTypeface</vt:lpstr>
      <vt:lpstr>PowerPoint B</vt:lpstr>
      <vt:lpstr>Interviewing During a Pandemic</vt:lpstr>
      <vt:lpstr>Onboarding during a Pandemic</vt:lpstr>
    </vt:vector>
  </TitlesOfParts>
  <Company>TDEC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bg06146</dc:creator>
  <cp:lastModifiedBy>Elaine Boyd</cp:lastModifiedBy>
  <cp:revision>585</cp:revision>
  <cp:lastPrinted>2017-10-09T18:04:26Z</cp:lastPrinted>
  <dcterms:created xsi:type="dcterms:W3CDTF">2012-04-24T21:11:22Z</dcterms:created>
  <dcterms:modified xsi:type="dcterms:W3CDTF">2020-08-06T21:20:17Z</dcterms:modified>
</cp:coreProperties>
</file>