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579" r:id="rId1"/>
  </p:sldMasterIdLst>
  <p:notesMasterIdLst>
    <p:notesMasterId r:id="rId4"/>
  </p:notesMasterIdLst>
  <p:handoutMasterIdLst>
    <p:handoutMasterId r:id="rId5"/>
  </p:handoutMasterIdLst>
  <p:sldIdLst>
    <p:sldId id="708" r:id="rId2"/>
    <p:sldId id="709" r:id="rId3"/>
  </p:sldIdLst>
  <p:sldSz cx="9144000" cy="6858000" type="screen4x3"/>
  <p:notesSz cx="6950075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Clifford" initials="B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0000FF"/>
    <a:srgbClr val="3333CC"/>
    <a:srgbClr val="002D72"/>
    <a:srgbClr val="CC0000"/>
    <a:srgbClr val="3366FF"/>
    <a:srgbClr val="33CC33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890" autoAdjust="0"/>
    <p:restoredTop sz="89257" autoAdjust="0"/>
  </p:normalViewPr>
  <p:slideViewPr>
    <p:cSldViewPr>
      <p:cViewPr varScale="1">
        <p:scale>
          <a:sx n="76" d="100"/>
          <a:sy n="76" d="100"/>
        </p:scale>
        <p:origin x="348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0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0734" tIns="45367" rIns="90734" bIns="45367" rtlCol="0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0734" tIns="45367" rIns="90734" bIns="45367" rtlCol="0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fld id="{E0791256-7D53-4828-B3A1-ABCF9D2EC332}" type="datetimeFigureOut">
              <a:rPr lang="en-US"/>
              <a:pPr>
                <a:defRPr/>
              </a:pPr>
              <a:t>8/6/2020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0938"/>
            <a:ext cx="3011488" cy="463550"/>
          </a:xfrm>
          <a:prstGeom prst="rect">
            <a:avLst/>
          </a:prstGeom>
        </p:spPr>
        <p:txBody>
          <a:bodyPr vert="horz" lIns="90734" tIns="45367" rIns="90734" bIns="45367" rtlCol="0" anchor="b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7000" y="8770938"/>
            <a:ext cx="3011488" cy="463550"/>
          </a:xfrm>
          <a:prstGeom prst="rect">
            <a:avLst/>
          </a:prstGeom>
        </p:spPr>
        <p:txBody>
          <a:bodyPr vert="horz" lIns="90734" tIns="45367" rIns="90734" bIns="45367" rtlCol="0" anchor="b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fld id="{77353784-A363-4E2F-A14B-94C28266C5B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6588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488" cy="463550"/>
          </a:xfrm>
          <a:prstGeom prst="rect">
            <a:avLst/>
          </a:prstGeom>
        </p:spPr>
        <p:txBody>
          <a:bodyPr vert="horz" lIns="90734" tIns="45367" rIns="90734" bIns="45367" rtlCol="0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7000" y="0"/>
            <a:ext cx="3011488" cy="463550"/>
          </a:xfrm>
          <a:prstGeom prst="rect">
            <a:avLst/>
          </a:prstGeom>
        </p:spPr>
        <p:txBody>
          <a:bodyPr vert="horz" lIns="90734" tIns="45367" rIns="90734" bIns="45367" rtlCol="0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fld id="{2CEB9680-769B-4454-9702-AD578AC673D7}" type="datetimeFigureOut">
              <a:rPr lang="en-US"/>
              <a:pPr>
                <a:defRPr/>
              </a:pPr>
              <a:t>8/6/2020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34" tIns="45367" rIns="90734" bIns="4536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325" y="4387850"/>
            <a:ext cx="5559425" cy="4156075"/>
          </a:xfrm>
          <a:prstGeom prst="rect">
            <a:avLst/>
          </a:prstGeom>
        </p:spPr>
        <p:txBody>
          <a:bodyPr vert="horz" lIns="90734" tIns="45367" rIns="90734" bIns="45367" rtlCol="0"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0938"/>
            <a:ext cx="3011488" cy="463550"/>
          </a:xfrm>
          <a:prstGeom prst="rect">
            <a:avLst/>
          </a:prstGeom>
        </p:spPr>
        <p:txBody>
          <a:bodyPr vert="horz" lIns="90734" tIns="45367" rIns="90734" bIns="45367" rtlCol="0" anchor="b"/>
          <a:lstStyle>
            <a:lvl1pPr algn="l">
              <a:defRPr sz="1200"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7000" y="8770938"/>
            <a:ext cx="3011488" cy="463550"/>
          </a:xfrm>
          <a:prstGeom prst="rect">
            <a:avLst/>
          </a:prstGeom>
        </p:spPr>
        <p:txBody>
          <a:bodyPr vert="horz" lIns="90734" tIns="45367" rIns="90734" bIns="45367" rtlCol="0" anchor="b"/>
          <a:lstStyle>
            <a:lvl1pPr algn="r">
              <a:defRPr sz="1200"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fld id="{DC95EE6E-9897-44D4-BA7B-3DA7496C6C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4509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Open Sans" panose="020B0606030504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-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886200"/>
            <a:ext cx="9144000" cy="2514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143000"/>
            <a:ext cx="5943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4038603"/>
            <a:ext cx="8839200" cy="1422399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152400" y="5461001"/>
            <a:ext cx="8839200" cy="812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0" y="6400800"/>
            <a:ext cx="91440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100" baseline="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2136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7800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9144000" cy="889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51563"/>
            <a:ext cx="9144000" cy="7064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563"/>
            <a:ext cx="15843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6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6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6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6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75400"/>
            <a:ext cx="2895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0" y="6375400"/>
            <a:ext cx="2133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E3926C86-7E29-49CD-8808-05A26B5B3E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583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7800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9144000" cy="889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51563"/>
            <a:ext cx="9144000" cy="7064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563"/>
            <a:ext cx="15843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accent5">
                  <a:lumMod val="60000"/>
                  <a:lumOff val="40000"/>
                </a:schemeClr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5">
                  <a:lumMod val="60000"/>
                  <a:lumOff val="40000"/>
                </a:schemeClr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5">
                  <a:lumMod val="60000"/>
                  <a:lumOff val="40000"/>
                </a:schemeClr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5">
                  <a:lumMod val="60000"/>
                  <a:lumOff val="40000"/>
                </a:schemeClr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75400"/>
            <a:ext cx="2895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0" y="6375400"/>
            <a:ext cx="2133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DCA07B43-BBAA-4526-AB82-4C9EFA1FD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82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uble-Column 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77800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51563"/>
            <a:ext cx="9144000" cy="7064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7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563"/>
            <a:ext cx="15843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4724400" y="1193804"/>
            <a:ext cx="4191000" cy="4958462"/>
          </a:xfrm>
        </p:spPr>
        <p:txBody>
          <a:bodyPr>
            <a:normAutofit/>
          </a:bodyPr>
          <a:lstStyle>
            <a:lvl1pPr>
              <a:buClr>
                <a:srgbClr val="FF00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0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0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0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3124200" y="6375400"/>
            <a:ext cx="2895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>
          <a:xfrm>
            <a:off x="6858000" y="6375400"/>
            <a:ext cx="2133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E8B67BE7-8790-4CCC-B91F-0F541F615F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5005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9473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03916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Orange">
    <p:bg>
      <p:bgPr>
        <a:solidFill>
          <a:srgbClr val="E8772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80858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YellowGree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6332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- Gray">
    <p:bg>
      <p:bgPr>
        <a:solidFill>
          <a:srgbClr val="E0E0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66628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fld id="{E6AB631B-615A-47C0-AF30-A262AC620082}" type="datetimeFigureOut">
              <a:rPr lang="en-US"/>
              <a:pPr>
                <a:defRPr/>
              </a:pPr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98C4B-6AA5-4228-840F-A1C9FC2EFE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5589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Open Sans" panose="020B0606030504020204" pitchFamily="34" charset="0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Open Sans" panose="020B0606030504020204" pitchFamily="34" charset="0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fld id="{BBE7EF75-4B3D-478C-883F-EE61A51755A8}" type="datetimeFigureOut">
              <a:rPr lang="en-US"/>
              <a:pPr>
                <a:defRPr/>
              </a:pPr>
              <a:t>8/6/2020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8E45B-F2F6-4953-82FC-F145E41271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79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-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838" y="304800"/>
            <a:ext cx="2773362" cy="127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572000" y="0"/>
            <a:ext cx="4572000" cy="6858000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81000" y="2209801"/>
            <a:ext cx="3962400" cy="2235200"/>
          </a:xfrm>
        </p:spPr>
        <p:txBody>
          <a:bodyPr>
            <a:noAutofit/>
          </a:bodyPr>
          <a:lstStyle>
            <a:lvl1pPr marL="0" indent="0" algn="l">
              <a:defRPr sz="3600">
                <a:effectLst/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81000" y="5562600"/>
            <a:ext cx="4038600" cy="1117600"/>
          </a:xfrm>
        </p:spPr>
        <p:txBody>
          <a:bodyPr anchor="b">
            <a:normAutofit/>
          </a:bodyPr>
          <a:lstStyle>
            <a:lvl1pPr marL="0" indent="0">
              <a:buNone/>
              <a:defRPr sz="1100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381000" y="4445001"/>
            <a:ext cx="3962400" cy="812800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5"/>
                </a:solidFill>
                <a:latin typeface="PermianSlabSerifTypeface" pitchFamily="50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24597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Open Sans" panose="020B0606030504020204" pitchFamily="34" charset="0"/>
              </a:defRPr>
            </a:lvl1pPr>
          </a:lstStyle>
          <a:p>
            <a:pPr>
              <a:defRPr/>
            </a:pPr>
            <a:fld id="{98E563B1-999B-411D-A84E-054954489A32}" type="datetimeFigureOut">
              <a:rPr lang="en-US"/>
              <a:pPr>
                <a:defRPr/>
              </a:pPr>
              <a:t>8/6/2020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5B3DB-2272-4AC5-A678-749586A963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023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D1EFA3E-6B02-4C88-8666-9736389A7E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9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ub-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590800" y="3875088"/>
            <a:ext cx="6553200" cy="22399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09" t="13397" r="9549" b="13397"/>
          <a:stretch>
            <a:fillRect/>
          </a:stretch>
        </p:blipFill>
        <p:spPr bwMode="auto">
          <a:xfrm>
            <a:off x="152400" y="3767138"/>
            <a:ext cx="2514600" cy="2455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3962400"/>
            <a:ext cx="6324600" cy="2057400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880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TN Mar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7800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5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019800"/>
            <a:ext cx="86677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931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7800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6151563"/>
            <a:ext cx="9144000" cy="7064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563"/>
            <a:ext cx="15843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4"/>
            <a:ext cx="8763000" cy="4958462"/>
          </a:xfrm>
        </p:spPr>
        <p:txBody>
          <a:bodyPr>
            <a:normAutofit/>
          </a:bodyPr>
          <a:lstStyle>
            <a:lvl1pPr>
              <a:buClr>
                <a:schemeClr val="bg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bg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bg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bg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75400"/>
            <a:ext cx="2895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0" y="6375400"/>
            <a:ext cx="2133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18A56F52-0D12-4DB2-BF34-FF80AD7A13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085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7800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9144000" cy="88900"/>
          </a:xfrm>
          <a:prstGeom prst="rect">
            <a:avLst/>
          </a:prstGeom>
          <a:solidFill>
            <a:srgbClr val="FF0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51563"/>
            <a:ext cx="9144000" cy="7064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563"/>
            <a:ext cx="15843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rgbClr val="FF0F00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rgbClr val="FF0F00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rgbClr val="FF0F00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rgbClr val="FF0F00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75400"/>
            <a:ext cx="2895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0" y="6375400"/>
            <a:ext cx="2133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D802A3C5-4A1C-432F-9AEB-507F5E9954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580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 -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7800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9144000" cy="889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51563"/>
            <a:ext cx="9144000" cy="7064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563"/>
            <a:ext cx="15843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3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3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3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3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75400"/>
            <a:ext cx="2895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0" y="6375400"/>
            <a:ext cx="2133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EB17A5C9-957E-4227-9A6D-C3DAABEB4C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234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7800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9144000" cy="889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51563"/>
            <a:ext cx="9144000" cy="7064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563"/>
            <a:ext cx="15843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1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1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1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75400"/>
            <a:ext cx="2895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0" y="6375400"/>
            <a:ext cx="2133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945F788B-BB1B-421C-87AD-054F052CB8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577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ody - Yellow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77800"/>
            <a:ext cx="9144000" cy="812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990600"/>
            <a:ext cx="9144000" cy="88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151563"/>
            <a:ext cx="9144000" cy="70643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atin typeface="Open Sans" panose="020B0606030504020204" pitchFamily="34" charset="0"/>
            </a:endParaRPr>
          </a:p>
        </p:txBody>
      </p:sp>
      <p:pic>
        <p:nvPicPr>
          <p:cNvPr id="7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51563"/>
            <a:ext cx="158432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77803"/>
            <a:ext cx="8839200" cy="825500"/>
          </a:xfrm>
        </p:spPr>
        <p:txBody>
          <a:bodyPr>
            <a:noAutofit/>
          </a:bodyPr>
          <a:lstStyle>
            <a:lvl1pPr algn="l"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mianSlabSerifTypeface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93800"/>
            <a:ext cx="8763000" cy="4958465"/>
          </a:xfr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buClr>
                <a:schemeClr val="accent2"/>
              </a:buClr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buClr>
                <a:schemeClr val="accent2"/>
              </a:buClr>
              <a:defRPr sz="18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buClr>
                <a:schemeClr val="accent2"/>
              </a:buClr>
              <a:defRPr sz="1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375400"/>
            <a:ext cx="2895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0" y="6375400"/>
            <a:ext cx="2133600" cy="365125"/>
          </a:xfrm>
        </p:spPr>
        <p:txBody>
          <a:bodyPr/>
          <a:lstStyle>
            <a:lvl1pPr>
              <a:defRPr sz="100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793E141C-7BC2-425B-A3AF-EF648252B77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3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8000" y="6410325"/>
            <a:ext cx="2133600" cy="365125"/>
          </a:xfrm>
          <a:prstGeom prst="rect">
            <a:avLst/>
          </a:prstGeom>
        </p:spPr>
        <p:txBody>
          <a:bodyPr anchor="b"/>
          <a:lstStyle>
            <a:lvl1pPr algn="r">
              <a:defRPr sz="1000" i="1">
                <a:solidFill>
                  <a:schemeClr val="accent5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>
              <a:defRPr/>
            </a:pPr>
            <a:fld id="{3D1EFA3E-6B02-4C88-8666-9736389A7E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98" r:id="rId1"/>
    <p:sldLayoutId id="2147485499" r:id="rId2"/>
    <p:sldLayoutId id="2147485500" r:id="rId3"/>
    <p:sldLayoutId id="2147485501" r:id="rId4"/>
    <p:sldLayoutId id="2147485502" r:id="rId5"/>
    <p:sldLayoutId id="2147485503" r:id="rId6"/>
    <p:sldLayoutId id="2147485504" r:id="rId7"/>
    <p:sldLayoutId id="2147485505" r:id="rId8"/>
    <p:sldLayoutId id="2147485506" r:id="rId9"/>
    <p:sldLayoutId id="2147485507" r:id="rId10"/>
    <p:sldLayoutId id="2147485508" r:id="rId11"/>
    <p:sldLayoutId id="2147485509" r:id="rId12"/>
    <p:sldLayoutId id="2147485510" r:id="rId13"/>
    <p:sldLayoutId id="2147485511" r:id="rId14"/>
    <p:sldLayoutId id="2147485512" r:id="rId15"/>
    <p:sldLayoutId id="2147485513" r:id="rId16"/>
    <p:sldLayoutId id="2147485514" r:id="rId17"/>
    <p:sldLayoutId id="2147485515" r:id="rId18"/>
    <p:sldLayoutId id="2147485516" r:id="rId19"/>
    <p:sldLayoutId id="2147485517" r:id="rId20"/>
    <p:sldLayoutId id="2147485518" r:id="rId2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Open Sans" panose="020B0606030504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Open San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Open Sans" panose="020B06060305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422B7-C54A-498E-9C04-D85C478A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Interviewing During a Pandemic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5C9261-A5E8-4B74-8B57-B80DF3BA16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Virtual interviews should be the rule, not the exception!</a:t>
            </a:r>
          </a:p>
          <a:p>
            <a:pPr lvl="1"/>
            <a:r>
              <a:rPr lang="en-US" dirty="0"/>
              <a:t>Zoom, WebEx, Skype, Facetime, etc.</a:t>
            </a:r>
          </a:p>
          <a:p>
            <a:r>
              <a:rPr lang="en-US" dirty="0"/>
              <a:t>Practice, Practice, Practice, and Practice some more</a:t>
            </a:r>
          </a:p>
          <a:p>
            <a:r>
              <a:rPr lang="en-US" dirty="0"/>
              <a:t>Plan for the unexpected</a:t>
            </a:r>
          </a:p>
          <a:p>
            <a:pPr lvl="1"/>
            <a:r>
              <a:rPr lang="en-US" dirty="0"/>
              <a:t>What will you do if you, interview panel, or applicant have connectivity issues during the interview?</a:t>
            </a:r>
          </a:p>
          <a:p>
            <a:r>
              <a:rPr lang="en-US" dirty="0"/>
              <a:t>Use your camera to create the feeling of a face to face interview</a:t>
            </a:r>
          </a:p>
          <a:p>
            <a:r>
              <a:rPr lang="en-US" dirty="0"/>
              <a:t>Make sure to talk about your new expectations for the position given Covid-19</a:t>
            </a:r>
          </a:p>
          <a:p>
            <a:pPr lvl="1"/>
            <a:r>
              <a:rPr lang="en-US" dirty="0"/>
              <a:t>Will the new employee be allowed to begin work 100% remote?</a:t>
            </a:r>
          </a:p>
          <a:p>
            <a:pPr lvl="1"/>
            <a:r>
              <a:rPr lang="en-US" dirty="0"/>
              <a:t>Are there any changes to the job description?</a:t>
            </a:r>
          </a:p>
          <a:p>
            <a:pPr lvl="1"/>
            <a:r>
              <a:rPr lang="en-US" dirty="0"/>
              <a:t>How will you conduct training in a remote environment? </a:t>
            </a:r>
          </a:p>
          <a:p>
            <a:r>
              <a:rPr lang="en-US" dirty="0"/>
              <a:t>Be okay with varied access to technology!  Don’t judge an applicant based on their access to technology.</a:t>
            </a:r>
          </a:p>
        </p:txBody>
      </p:sp>
    </p:spTree>
    <p:extLst>
      <p:ext uri="{BB962C8B-B14F-4D97-AF65-F5344CB8AC3E}">
        <p14:creationId xmlns:p14="http://schemas.microsoft.com/office/powerpoint/2010/main" val="194898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EBD3C-81FA-485D-9CB9-6C4D9797EE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Onboarding during a Pandemic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88BB0-C988-4D5F-85B6-7BFF285A6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Virtual onboarding checklist</a:t>
            </a:r>
          </a:p>
          <a:p>
            <a:pPr lvl="1"/>
            <a:r>
              <a:rPr lang="en-US" dirty="0"/>
              <a:t>Wi-Fi, laptop, access to technology on the first day (BOE logs, shared drive folders), VPN, headset, etc.</a:t>
            </a:r>
          </a:p>
          <a:p>
            <a:r>
              <a:rPr lang="en-US" dirty="0"/>
              <a:t>Adapt training to a virtual setting</a:t>
            </a:r>
          </a:p>
          <a:p>
            <a:pPr lvl="1"/>
            <a:r>
              <a:rPr lang="en-US" dirty="0"/>
              <a:t>Think outside the box on how to conduct training</a:t>
            </a:r>
          </a:p>
          <a:p>
            <a:pPr lvl="1"/>
            <a:r>
              <a:rPr lang="en-US" dirty="0"/>
              <a:t>Shadowing on other virtual meetings</a:t>
            </a:r>
          </a:p>
          <a:p>
            <a:r>
              <a:rPr lang="en-US" dirty="0"/>
              <a:t>Set up virtual introductions</a:t>
            </a:r>
          </a:p>
          <a:p>
            <a:pPr lvl="1"/>
            <a:r>
              <a:rPr lang="en-US" dirty="0"/>
              <a:t>Pro Tip: provide an org chart with contact information so new employees have a quick reference</a:t>
            </a:r>
          </a:p>
          <a:p>
            <a:r>
              <a:rPr lang="en-US" dirty="0"/>
              <a:t>Communication is key – “Out of sight, top of mind”</a:t>
            </a:r>
          </a:p>
          <a:p>
            <a:pPr lvl="1"/>
            <a:r>
              <a:rPr lang="en-US" dirty="0"/>
              <a:t>Frequent check ins</a:t>
            </a:r>
          </a:p>
          <a:p>
            <a:pPr lvl="1"/>
            <a:r>
              <a:rPr lang="en-US" dirty="0"/>
              <a:t>Strong feedback loop</a:t>
            </a:r>
          </a:p>
          <a:p>
            <a:pPr lvl="1"/>
            <a:r>
              <a:rPr lang="en-US" dirty="0"/>
              <a:t>Peer to peer communication – email introductions to help build their network</a:t>
            </a:r>
          </a:p>
        </p:txBody>
      </p:sp>
    </p:spTree>
    <p:extLst>
      <p:ext uri="{BB962C8B-B14F-4D97-AF65-F5344CB8AC3E}">
        <p14:creationId xmlns:p14="http://schemas.microsoft.com/office/powerpoint/2010/main" val="2994059975"/>
      </p:ext>
    </p:extLst>
  </p:cSld>
  <p:clrMapOvr>
    <a:masterClrMapping/>
  </p:clrMapOvr>
</p:sld>
</file>

<file path=ppt/theme/theme1.xml><?xml version="1.0" encoding="utf-8"?>
<a:theme xmlns:a="http://schemas.openxmlformats.org/drawingml/2006/main" name="PowerPoint B">
  <a:themeElements>
    <a:clrScheme name="Brand Colors">
      <a:dk1>
        <a:sysClr val="windowText" lastClr="000000"/>
      </a:dk1>
      <a:lt1>
        <a:sysClr val="window" lastClr="FFFFFF"/>
      </a:lt1>
      <a:dk2>
        <a:srgbClr val="1B365D"/>
      </a:dk2>
      <a:lt2>
        <a:srgbClr val="FF0F00"/>
      </a:lt2>
      <a:accent1>
        <a:srgbClr val="2DCCD3"/>
      </a:accent1>
      <a:accent2>
        <a:srgbClr val="D2D755"/>
      </a:accent2>
      <a:accent3>
        <a:srgbClr val="E87722"/>
      </a:accent3>
      <a:accent4>
        <a:srgbClr val="7C2529"/>
      </a:accent4>
      <a:accent5>
        <a:srgbClr val="666666"/>
      </a:accent5>
      <a:accent6>
        <a:srgbClr val="E6D395"/>
      </a:accent6>
      <a:hlink>
        <a:srgbClr val="131E29"/>
      </a:hlink>
      <a:folHlink>
        <a:srgbClr val="CBC4B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 B</Template>
  <TotalTime>25279</TotalTime>
  <Words>239</Words>
  <Application>Microsoft Office PowerPoint</Application>
  <PresentationFormat>On-screen Show (4:3)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Open Sans</vt:lpstr>
      <vt:lpstr>PermianSlabSerifTypeface</vt:lpstr>
      <vt:lpstr>PowerPoint B</vt:lpstr>
      <vt:lpstr>Interviewing During a Pandemic</vt:lpstr>
      <vt:lpstr>Onboarding during a Pandemic</vt:lpstr>
    </vt:vector>
  </TitlesOfParts>
  <Company>TDEC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bg06146</dc:creator>
  <cp:lastModifiedBy>Elaine Boyd</cp:lastModifiedBy>
  <cp:revision>585</cp:revision>
  <cp:lastPrinted>2017-10-09T18:04:26Z</cp:lastPrinted>
  <dcterms:created xsi:type="dcterms:W3CDTF">2012-04-24T21:11:22Z</dcterms:created>
  <dcterms:modified xsi:type="dcterms:W3CDTF">2020-08-06T21:20:17Z</dcterms:modified>
</cp:coreProperties>
</file>