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notesSlides/notesSlide4.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notesSlides/notesSlide5.xml" ContentType="application/vnd.openxmlformats-officedocument.presentationml.notesSlide+xml"/>
  <Override PartName="/ppt/charts/chart6.xml" ContentType="application/vnd.openxmlformats-officedocument.drawingml.chart+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7.xml" ContentType="application/vnd.openxmlformats-officedocument.drawingml.char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17"/>
  </p:notesMasterIdLst>
  <p:handoutMasterIdLst>
    <p:handoutMasterId r:id="rId18"/>
  </p:handoutMasterIdLst>
  <p:sldIdLst>
    <p:sldId id="261" r:id="rId2"/>
    <p:sldId id="287" r:id="rId3"/>
    <p:sldId id="317" r:id="rId4"/>
    <p:sldId id="291" r:id="rId5"/>
    <p:sldId id="274" r:id="rId6"/>
    <p:sldId id="299" r:id="rId7"/>
    <p:sldId id="271" r:id="rId8"/>
    <p:sldId id="268" r:id="rId9"/>
    <p:sldId id="297" r:id="rId10"/>
    <p:sldId id="258" r:id="rId11"/>
    <p:sldId id="310" r:id="rId12"/>
    <p:sldId id="318" r:id="rId13"/>
    <p:sldId id="282" r:id="rId14"/>
    <p:sldId id="319" r:id="rId15"/>
    <p:sldId id="290" r:id="rId16"/>
  </p:sldIdLst>
  <p:sldSz cx="9144000" cy="5143500" type="screen16x9"/>
  <p:notesSz cx="7023100" cy="9309100"/>
  <p:defaultTextStyle>
    <a:defPPr>
      <a:defRPr lang="en-US"/>
    </a:defPPr>
    <a:lvl1pPr marL="0" algn="l" defTabSz="914226" rtl="0" eaLnBrk="1" latinLnBrk="0" hangingPunct="1">
      <a:defRPr sz="1700" kern="1200">
        <a:solidFill>
          <a:schemeClr val="tx1"/>
        </a:solidFill>
        <a:latin typeface="+mn-lt"/>
        <a:ea typeface="+mn-ea"/>
        <a:cs typeface="+mn-cs"/>
      </a:defRPr>
    </a:lvl1pPr>
    <a:lvl2pPr marL="457113" algn="l" defTabSz="914226" rtl="0" eaLnBrk="1" latinLnBrk="0" hangingPunct="1">
      <a:defRPr sz="1700" kern="1200">
        <a:solidFill>
          <a:schemeClr val="tx1"/>
        </a:solidFill>
        <a:latin typeface="+mn-lt"/>
        <a:ea typeface="+mn-ea"/>
        <a:cs typeface="+mn-cs"/>
      </a:defRPr>
    </a:lvl2pPr>
    <a:lvl3pPr marL="914226" algn="l" defTabSz="914226" rtl="0" eaLnBrk="1" latinLnBrk="0" hangingPunct="1">
      <a:defRPr sz="1700" kern="1200">
        <a:solidFill>
          <a:schemeClr val="tx1"/>
        </a:solidFill>
        <a:latin typeface="+mn-lt"/>
        <a:ea typeface="+mn-ea"/>
        <a:cs typeface="+mn-cs"/>
      </a:defRPr>
    </a:lvl3pPr>
    <a:lvl4pPr marL="1371341" algn="l" defTabSz="914226" rtl="0" eaLnBrk="1" latinLnBrk="0" hangingPunct="1">
      <a:defRPr sz="1700" kern="1200">
        <a:solidFill>
          <a:schemeClr val="tx1"/>
        </a:solidFill>
        <a:latin typeface="+mn-lt"/>
        <a:ea typeface="+mn-ea"/>
        <a:cs typeface="+mn-cs"/>
      </a:defRPr>
    </a:lvl4pPr>
    <a:lvl5pPr marL="1828453" algn="l" defTabSz="914226" rtl="0" eaLnBrk="1" latinLnBrk="0" hangingPunct="1">
      <a:defRPr sz="1700" kern="1200">
        <a:solidFill>
          <a:schemeClr val="tx1"/>
        </a:solidFill>
        <a:latin typeface="+mn-lt"/>
        <a:ea typeface="+mn-ea"/>
        <a:cs typeface="+mn-cs"/>
      </a:defRPr>
    </a:lvl5pPr>
    <a:lvl6pPr marL="2285566" algn="l" defTabSz="914226" rtl="0" eaLnBrk="1" latinLnBrk="0" hangingPunct="1">
      <a:defRPr sz="1700" kern="1200">
        <a:solidFill>
          <a:schemeClr val="tx1"/>
        </a:solidFill>
        <a:latin typeface="+mn-lt"/>
        <a:ea typeface="+mn-ea"/>
        <a:cs typeface="+mn-cs"/>
      </a:defRPr>
    </a:lvl6pPr>
    <a:lvl7pPr marL="2742679" algn="l" defTabSz="914226" rtl="0" eaLnBrk="1" latinLnBrk="0" hangingPunct="1">
      <a:defRPr sz="1700" kern="1200">
        <a:solidFill>
          <a:schemeClr val="tx1"/>
        </a:solidFill>
        <a:latin typeface="+mn-lt"/>
        <a:ea typeface="+mn-ea"/>
        <a:cs typeface="+mn-cs"/>
      </a:defRPr>
    </a:lvl7pPr>
    <a:lvl8pPr marL="3199794" algn="l" defTabSz="914226" rtl="0" eaLnBrk="1" latinLnBrk="0" hangingPunct="1">
      <a:defRPr sz="1700" kern="1200">
        <a:solidFill>
          <a:schemeClr val="tx1"/>
        </a:solidFill>
        <a:latin typeface="+mn-lt"/>
        <a:ea typeface="+mn-ea"/>
        <a:cs typeface="+mn-cs"/>
      </a:defRPr>
    </a:lvl8pPr>
    <a:lvl9pPr marL="3656907" algn="l" defTabSz="914226" rtl="0" eaLnBrk="1" latinLnBrk="0" hangingPunct="1">
      <a:defRPr sz="17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AA6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524" autoAdjust="0"/>
    <p:restoredTop sz="78022" autoAdjust="0"/>
  </p:normalViewPr>
  <p:slideViewPr>
    <p:cSldViewPr>
      <p:cViewPr varScale="1">
        <p:scale>
          <a:sx n="95" d="100"/>
          <a:sy n="95" d="100"/>
        </p:scale>
        <p:origin x="-1134" y="-90"/>
      </p:cViewPr>
      <p:guideLst>
        <p:guide orient="horz" pos="2628"/>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plotArea>
      <c:layout/>
      <c:barChart>
        <c:barDir val="col"/>
        <c:grouping val="clustered"/>
        <c:varyColors val="0"/>
        <c:ser>
          <c:idx val="0"/>
          <c:order val="0"/>
          <c:tx>
            <c:strRef>
              <c:f>Sheet1!$B$1</c:f>
              <c:strCache>
                <c:ptCount val="1"/>
                <c:pt idx="0">
                  <c:v>Decline 2007 to 2015</c:v>
                </c:pt>
              </c:strCache>
            </c:strRef>
          </c:tx>
          <c:invertIfNegative val="0"/>
          <c:dLbls>
            <c:dLblPos val="inEnd"/>
            <c:showLegendKey val="0"/>
            <c:showVal val="1"/>
            <c:showCatName val="0"/>
            <c:showSerName val="0"/>
            <c:showPercent val="0"/>
            <c:showBubbleSize val="0"/>
            <c:showLeaderLines val="0"/>
          </c:dLbls>
          <c:cat>
            <c:strRef>
              <c:f>Sheet1!$A$2:$A$6</c:f>
              <c:strCache>
                <c:ptCount val="5"/>
                <c:pt idx="0">
                  <c:v>Ohio</c:v>
                </c:pt>
                <c:pt idx="1">
                  <c:v>Pennsylvania</c:v>
                </c:pt>
                <c:pt idx="2">
                  <c:v>Indiana</c:v>
                </c:pt>
                <c:pt idx="3">
                  <c:v>West Virginia</c:v>
                </c:pt>
                <c:pt idx="4">
                  <c:v>US</c:v>
                </c:pt>
              </c:strCache>
            </c:strRef>
          </c:cat>
          <c:val>
            <c:numRef>
              <c:f>Sheet1!$B$2:$B$6</c:f>
              <c:numCache>
                <c:formatCode>0%</c:formatCode>
                <c:ptCount val="5"/>
                <c:pt idx="0">
                  <c:v>0.49</c:v>
                </c:pt>
                <c:pt idx="1">
                  <c:v>0.44</c:v>
                </c:pt>
                <c:pt idx="2">
                  <c:v>0.37</c:v>
                </c:pt>
                <c:pt idx="3">
                  <c:v>0.26</c:v>
                </c:pt>
                <c:pt idx="4">
                  <c:v>0.28999999999999998</c:v>
                </c:pt>
              </c:numCache>
            </c:numRef>
          </c:val>
        </c:ser>
        <c:dLbls>
          <c:showLegendKey val="0"/>
          <c:showVal val="0"/>
          <c:showCatName val="0"/>
          <c:showSerName val="0"/>
          <c:showPercent val="0"/>
          <c:showBubbleSize val="0"/>
        </c:dLbls>
        <c:gapWidth val="150"/>
        <c:axId val="32726016"/>
        <c:axId val="32731904"/>
      </c:barChart>
      <c:catAx>
        <c:axId val="32726016"/>
        <c:scaling>
          <c:orientation val="minMax"/>
        </c:scaling>
        <c:delete val="0"/>
        <c:axPos val="t"/>
        <c:majorTickMark val="out"/>
        <c:minorTickMark val="none"/>
        <c:tickLblPos val="nextTo"/>
        <c:crossAx val="32731904"/>
        <c:crosses val="autoZero"/>
        <c:auto val="1"/>
        <c:lblAlgn val="ctr"/>
        <c:lblOffset val="100"/>
        <c:noMultiLvlLbl val="0"/>
      </c:catAx>
      <c:valAx>
        <c:axId val="32731904"/>
        <c:scaling>
          <c:orientation val="maxMin"/>
        </c:scaling>
        <c:delete val="0"/>
        <c:axPos val="l"/>
        <c:majorGridlines/>
        <c:numFmt formatCode="0%" sourceLinked="1"/>
        <c:majorTickMark val="out"/>
        <c:minorTickMark val="none"/>
        <c:tickLblPos val="nextTo"/>
        <c:crossAx val="3272601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plotArea>
      <c:layout/>
      <c:doughnutChart>
        <c:varyColors val="1"/>
        <c:ser>
          <c:idx val="0"/>
          <c:order val="0"/>
          <c:tx>
            <c:strRef>
              <c:f>Sheet1!$B$1</c:f>
              <c:strCache>
                <c:ptCount val="1"/>
                <c:pt idx="0">
                  <c:v>2012</c:v>
                </c:pt>
              </c:strCache>
            </c:strRef>
          </c:tx>
          <c:explosion val="25"/>
          <c:dLbls>
            <c:showLegendKey val="0"/>
            <c:showVal val="1"/>
            <c:showCatName val="1"/>
            <c:showSerName val="0"/>
            <c:showPercent val="0"/>
            <c:showBubbleSize val="0"/>
            <c:separator>
</c:separator>
            <c:showLeaderLines val="1"/>
          </c:dLbls>
          <c:cat>
            <c:strRef>
              <c:f>Sheet1!$A$2:$A$4</c:f>
              <c:strCache>
                <c:ptCount val="3"/>
                <c:pt idx="0">
                  <c:v>Coal</c:v>
                </c:pt>
                <c:pt idx="1">
                  <c:v>Gas</c:v>
                </c:pt>
                <c:pt idx="2">
                  <c:v>Hydro/Wind</c:v>
                </c:pt>
              </c:strCache>
            </c:strRef>
          </c:cat>
          <c:val>
            <c:numRef>
              <c:f>Sheet1!$B$2:$B$4</c:f>
              <c:numCache>
                <c:formatCode>0%</c:formatCode>
                <c:ptCount val="3"/>
                <c:pt idx="0">
                  <c:v>0.74</c:v>
                </c:pt>
                <c:pt idx="1">
                  <c:v>0.15</c:v>
                </c:pt>
                <c:pt idx="2">
                  <c:v>0.11</c:v>
                </c:pt>
              </c:numCache>
            </c:numRef>
          </c:val>
        </c:ser>
        <c:dLbls>
          <c:showLegendKey val="0"/>
          <c:showVal val="0"/>
          <c:showCatName val="0"/>
          <c:showSerName val="0"/>
          <c:showPercent val="0"/>
          <c:showBubbleSize val="0"/>
          <c:showLeaderLines val="1"/>
        </c:dLbls>
        <c:firstSliceAng val="0"/>
        <c:holeSize val="50"/>
      </c:doughnutChart>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doughnutChart>
        <c:varyColors val="1"/>
        <c:dLbls>
          <c:showLegendKey val="0"/>
          <c:showVal val="0"/>
          <c:showCatName val="0"/>
          <c:showSerName val="0"/>
          <c:showPercent val="0"/>
          <c:showBubbleSize val="0"/>
          <c:showLeaderLines val="1"/>
        </c:dLbls>
        <c:firstSliceAng val="0"/>
        <c:holeSize val="50"/>
      </c:doughnutChart>
    </c:plotArea>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plotArea>
      <c:layout/>
      <c:doughnutChart>
        <c:varyColors val="1"/>
        <c:ser>
          <c:idx val="0"/>
          <c:order val="0"/>
          <c:tx>
            <c:strRef>
              <c:f>Sheet1!$B$1</c:f>
              <c:strCache>
                <c:ptCount val="1"/>
                <c:pt idx="0">
                  <c:v>2016</c:v>
                </c:pt>
              </c:strCache>
            </c:strRef>
          </c:tx>
          <c:explosion val="25"/>
          <c:dLbls>
            <c:dLbl>
              <c:idx val="3"/>
              <c:layout>
                <c:manualLayout>
                  <c:x val="-6.4102564102564097E-2"/>
                  <c:y val="-3.3333333333333333E-2"/>
                </c:manualLayout>
              </c:layout>
              <c:tx>
                <c:rich>
                  <a:bodyPr/>
                  <a:lstStyle/>
                  <a:p>
                    <a:pPr>
                      <a:defRPr sz="1600"/>
                    </a:pPr>
                    <a:r>
                      <a:rPr lang="en-US" dirty="0" smtClean="0"/>
                      <a:t>Wind/Solar</a:t>
                    </a:r>
                    <a:endParaRPr lang="en-US" dirty="0"/>
                  </a:p>
                </c:rich>
              </c:tx>
              <c:spPr/>
              <c:showLegendKey val="0"/>
              <c:showVal val="1"/>
              <c:showCatName val="1"/>
              <c:showSerName val="0"/>
              <c:showPercent val="0"/>
              <c:showBubbleSize val="0"/>
              <c:separator>
</c:separator>
            </c:dLbl>
            <c:dLbl>
              <c:idx val="4"/>
              <c:layout>
                <c:manualLayout>
                  <c:x val="9.8290598290598288E-2"/>
                  <c:y val="-5.185185185185185E-2"/>
                </c:manualLayout>
              </c:layout>
              <c:tx>
                <c:rich>
                  <a:bodyPr/>
                  <a:lstStyle/>
                  <a:p>
                    <a:r>
                      <a:rPr lang="en-US" sz="1600" dirty="0"/>
                      <a:t>EE/DR</a:t>
                    </a:r>
                  </a:p>
                </c:rich>
              </c:tx>
              <c:showLegendKey val="0"/>
              <c:showVal val="1"/>
              <c:showCatName val="1"/>
              <c:showSerName val="0"/>
              <c:showPercent val="0"/>
              <c:showBubbleSize val="0"/>
              <c:separator>
</c:separator>
            </c:dLbl>
            <c:showLegendKey val="0"/>
            <c:showVal val="1"/>
            <c:showCatName val="1"/>
            <c:showSerName val="0"/>
            <c:showPercent val="0"/>
            <c:showBubbleSize val="0"/>
            <c:separator>
</c:separator>
            <c:showLeaderLines val="1"/>
          </c:dLbls>
          <c:cat>
            <c:strRef>
              <c:f>Sheet1!$A$2:$A$6</c:f>
              <c:strCache>
                <c:ptCount val="5"/>
                <c:pt idx="0">
                  <c:v>Coal</c:v>
                </c:pt>
                <c:pt idx="1">
                  <c:v>Gas</c:v>
                </c:pt>
                <c:pt idx="2">
                  <c:v>Hydro</c:v>
                </c:pt>
                <c:pt idx="3">
                  <c:v>Wind/Solar</c:v>
                </c:pt>
                <c:pt idx="4">
                  <c:v>EE/DR</c:v>
                </c:pt>
              </c:strCache>
            </c:strRef>
          </c:cat>
          <c:val>
            <c:numRef>
              <c:f>Sheet1!$B$2:$B$6</c:f>
              <c:numCache>
                <c:formatCode>0%</c:formatCode>
                <c:ptCount val="5"/>
                <c:pt idx="0">
                  <c:v>0.61</c:v>
                </c:pt>
                <c:pt idx="1">
                  <c:v>0.2</c:v>
                </c:pt>
                <c:pt idx="2">
                  <c:v>0.12</c:v>
                </c:pt>
                <c:pt idx="3">
                  <c:v>0.05</c:v>
                </c:pt>
                <c:pt idx="4">
                  <c:v>0.03</c:v>
                </c:pt>
              </c:numCache>
            </c:numRef>
          </c:val>
        </c:ser>
        <c:dLbls>
          <c:showLegendKey val="0"/>
          <c:showVal val="0"/>
          <c:showCatName val="0"/>
          <c:showSerName val="0"/>
          <c:showPercent val="0"/>
          <c:showBubbleSize val="0"/>
          <c:showLeaderLines val="1"/>
        </c:dLbls>
        <c:firstSliceAng val="0"/>
        <c:holeSize val="50"/>
      </c:doughnutChart>
    </c:plotArea>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plotArea>
      <c:layout/>
      <c:doughnutChart>
        <c:varyColors val="1"/>
        <c:ser>
          <c:idx val="0"/>
          <c:order val="0"/>
          <c:tx>
            <c:strRef>
              <c:f>Sheet1!$B$1</c:f>
              <c:strCache>
                <c:ptCount val="1"/>
                <c:pt idx="0">
                  <c:v>2025</c:v>
                </c:pt>
              </c:strCache>
            </c:strRef>
          </c:tx>
          <c:explosion val="25"/>
          <c:dLbls>
            <c:dLbl>
              <c:idx val="3"/>
              <c:layout/>
              <c:spPr/>
              <c:txPr>
                <a:bodyPr/>
                <a:lstStyle/>
                <a:p>
                  <a:pPr>
                    <a:defRPr sz="1600"/>
                  </a:pPr>
                  <a:endParaRPr lang="en-US"/>
                </a:p>
              </c:txPr>
              <c:showLegendKey val="0"/>
              <c:showVal val="1"/>
              <c:showCatName val="1"/>
              <c:showSerName val="0"/>
              <c:showPercent val="0"/>
              <c:showBubbleSize val="0"/>
            </c:dLbl>
            <c:dLbl>
              <c:idx val="4"/>
              <c:layout/>
              <c:tx>
                <c:rich>
                  <a:bodyPr/>
                  <a:lstStyle/>
                  <a:p>
                    <a:r>
                      <a:rPr lang="en-US" sz="1600"/>
                      <a:t>EE/DR</a:t>
                    </a:r>
                    <a:endParaRPr lang="en-US"/>
                  </a:p>
                </c:rich>
              </c:tx>
              <c:showLegendKey val="0"/>
              <c:showVal val="1"/>
              <c:showCatName val="1"/>
              <c:showSerName val="0"/>
              <c:showPercent val="0"/>
              <c:showBubbleSize val="0"/>
              <c:separator>
</c:separator>
            </c:dLbl>
            <c:showLegendKey val="0"/>
            <c:showVal val="1"/>
            <c:showCatName val="1"/>
            <c:showSerName val="0"/>
            <c:showPercent val="0"/>
            <c:showBubbleSize val="0"/>
            <c:separator>
</c:separator>
            <c:showLeaderLines val="1"/>
          </c:dLbls>
          <c:cat>
            <c:strRef>
              <c:f>Sheet1!$A$2:$A$6</c:f>
              <c:strCache>
                <c:ptCount val="5"/>
                <c:pt idx="0">
                  <c:v>Coal</c:v>
                </c:pt>
                <c:pt idx="1">
                  <c:v>Gas</c:v>
                </c:pt>
                <c:pt idx="2">
                  <c:v>Hydro</c:v>
                </c:pt>
                <c:pt idx="3">
                  <c:v>Wind/Solar</c:v>
                </c:pt>
                <c:pt idx="4">
                  <c:v>EE/DR</c:v>
                </c:pt>
              </c:strCache>
            </c:strRef>
          </c:cat>
          <c:val>
            <c:numRef>
              <c:f>Sheet1!$B$2:$B$6</c:f>
              <c:numCache>
                <c:formatCode>0%</c:formatCode>
                <c:ptCount val="5"/>
                <c:pt idx="0">
                  <c:v>0.53</c:v>
                </c:pt>
                <c:pt idx="1">
                  <c:v>0.17</c:v>
                </c:pt>
                <c:pt idx="2">
                  <c:v>0.1</c:v>
                </c:pt>
                <c:pt idx="3">
                  <c:v>0.16</c:v>
                </c:pt>
                <c:pt idx="4">
                  <c:v>0.04</c:v>
                </c:pt>
              </c:numCache>
            </c:numRef>
          </c:val>
        </c:ser>
        <c:dLbls>
          <c:showLegendKey val="0"/>
          <c:showVal val="0"/>
          <c:showCatName val="0"/>
          <c:showSerName val="0"/>
          <c:showPercent val="0"/>
          <c:showBubbleSize val="0"/>
          <c:showLeaderLines val="1"/>
        </c:dLbls>
        <c:firstSliceAng val="0"/>
        <c:holeSize val="50"/>
      </c:doughnutChart>
    </c:plotArea>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9433908863801662"/>
          <c:y val="0.10845578826456216"/>
          <c:w val="0.48050659346220947"/>
          <c:h val="0.87048930402951241"/>
        </c:manualLayout>
      </c:layout>
      <c:barChart>
        <c:barDir val="bar"/>
        <c:grouping val="clustered"/>
        <c:varyColors val="0"/>
        <c:ser>
          <c:idx val="0"/>
          <c:order val="0"/>
          <c:tx>
            <c:strRef>
              <c:f>Sheet1!$B$1</c:f>
              <c:strCache>
                <c:ptCount val="1"/>
                <c:pt idx="0">
                  <c:v>Column1</c:v>
                </c:pt>
              </c:strCache>
            </c:strRef>
          </c:tx>
          <c:spPr>
            <a:effectLst>
              <a:outerShdw blurRad="50800" dist="38100" dir="5400000" algn="t" rotWithShape="0">
                <a:prstClr val="black">
                  <a:alpha val="40000"/>
                </a:prstClr>
              </a:outerShdw>
            </a:effectLst>
          </c:spPr>
          <c:invertIfNegative val="0"/>
          <c:dLbls>
            <c:dLbl>
              <c:idx val="5"/>
              <c:layout>
                <c:manualLayout>
                  <c:x val="-8.8213009518388522E-2"/>
                  <c:y val="0"/>
                </c:manualLayout>
              </c:layout>
              <c:tx>
                <c:rich>
                  <a:bodyPr/>
                  <a:lstStyle/>
                  <a:p>
                    <a:r>
                      <a:rPr lang="en-US" dirty="0"/>
                      <a:t>$</a:t>
                    </a:r>
                    <a:r>
                      <a:rPr lang="en-US" dirty="0" smtClean="0"/>
                      <a:t>114</a:t>
                    </a:r>
                    <a:endParaRPr lang="en-US" dirty="0">
                      <a:solidFill>
                        <a:schemeClr val="tx2"/>
                      </a:solidFill>
                    </a:endParaRPr>
                  </a:p>
                </c:rich>
              </c:tx>
              <c:dLblPos val="outEnd"/>
              <c:showLegendKey val="0"/>
              <c:showVal val="1"/>
              <c:showCatName val="0"/>
              <c:showSerName val="0"/>
              <c:showPercent val="0"/>
              <c:showBubbleSize val="0"/>
            </c:dLbl>
            <c:dLblPos val="inEnd"/>
            <c:showLegendKey val="0"/>
            <c:showVal val="1"/>
            <c:showCatName val="0"/>
            <c:showSerName val="0"/>
            <c:showPercent val="0"/>
            <c:showBubbleSize val="0"/>
            <c:showLeaderLines val="0"/>
          </c:dLbls>
          <c:cat>
            <c:strRef>
              <c:f>Sheet1!$A$2:$A$7</c:f>
              <c:strCache>
                <c:ptCount val="6"/>
                <c:pt idx="0">
                  <c:v>Conventional Coal</c:v>
                </c:pt>
                <c:pt idx="1">
                  <c:v>Advanced Coal w/CCS</c:v>
                </c:pt>
                <c:pt idx="2">
                  <c:v>Natural Gas Advanced CC</c:v>
                </c:pt>
                <c:pt idx="3">
                  <c:v>Natural Gas Advanced CC w/CCS</c:v>
                </c:pt>
                <c:pt idx="4">
                  <c:v>Wind</c:v>
                </c:pt>
                <c:pt idx="5">
                  <c:v>Universal Solar</c:v>
                </c:pt>
              </c:strCache>
            </c:strRef>
          </c:cat>
          <c:val>
            <c:numRef>
              <c:f>Sheet1!$B$2:$B$7</c:f>
              <c:numCache>
                <c:formatCode>"$"#,##0</c:formatCode>
                <c:ptCount val="6"/>
                <c:pt idx="0">
                  <c:v>95</c:v>
                </c:pt>
                <c:pt idx="1">
                  <c:v>144</c:v>
                </c:pt>
                <c:pt idx="2">
                  <c:v>73</c:v>
                </c:pt>
                <c:pt idx="3">
                  <c:v>100</c:v>
                </c:pt>
                <c:pt idx="4">
                  <c:v>73</c:v>
                </c:pt>
                <c:pt idx="5">
                  <c:v>114</c:v>
                </c:pt>
              </c:numCache>
            </c:numRef>
          </c:val>
        </c:ser>
        <c:dLbls>
          <c:showLegendKey val="0"/>
          <c:showVal val="0"/>
          <c:showCatName val="0"/>
          <c:showSerName val="0"/>
          <c:showPercent val="0"/>
          <c:showBubbleSize val="0"/>
        </c:dLbls>
        <c:gapWidth val="47"/>
        <c:axId val="40232832"/>
        <c:axId val="40234368"/>
      </c:barChart>
      <c:catAx>
        <c:axId val="40232832"/>
        <c:scaling>
          <c:orientation val="minMax"/>
        </c:scaling>
        <c:delete val="0"/>
        <c:axPos val="l"/>
        <c:majorTickMark val="out"/>
        <c:minorTickMark val="none"/>
        <c:tickLblPos val="nextTo"/>
        <c:crossAx val="40234368"/>
        <c:crosses val="autoZero"/>
        <c:auto val="1"/>
        <c:lblAlgn val="ctr"/>
        <c:lblOffset val="100"/>
        <c:noMultiLvlLbl val="0"/>
      </c:catAx>
      <c:valAx>
        <c:axId val="40234368"/>
        <c:scaling>
          <c:orientation val="minMax"/>
        </c:scaling>
        <c:delete val="1"/>
        <c:axPos val="b"/>
        <c:majorGridlines/>
        <c:numFmt formatCode="&quot;$&quot;#,##0" sourceLinked="1"/>
        <c:majorTickMark val="out"/>
        <c:minorTickMark val="none"/>
        <c:tickLblPos val="nextTo"/>
        <c:crossAx val="40232832"/>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plotArea>
      <c:layout/>
      <c:lineChart>
        <c:grouping val="standard"/>
        <c:varyColors val="0"/>
        <c:ser>
          <c:idx val="0"/>
          <c:order val="0"/>
          <c:tx>
            <c:strRef>
              <c:f>Sheet1!$B$1</c:f>
              <c:strCache>
                <c:ptCount val="1"/>
                <c:pt idx="0">
                  <c:v>Solar ¢/kWh</c:v>
                </c:pt>
              </c:strCache>
            </c:strRef>
          </c:tx>
          <c:spPr>
            <a:ln w="60325"/>
          </c:spPr>
          <c:marker>
            <c:symbol val="none"/>
          </c:marker>
          <c:dLbls>
            <c:showLegendKey val="0"/>
            <c:showVal val="1"/>
            <c:showCatName val="0"/>
            <c:showSerName val="0"/>
            <c:showPercent val="0"/>
            <c:showBubbleSize val="0"/>
            <c:separator> </c:separator>
            <c:showLeaderLines val="0"/>
          </c:dLbls>
          <c:cat>
            <c:numRef>
              <c:f>Sheet1!$A$2:$A$4</c:f>
              <c:numCache>
                <c:formatCode>General</c:formatCode>
                <c:ptCount val="3"/>
                <c:pt idx="0">
                  <c:v>2004</c:v>
                </c:pt>
                <c:pt idx="1">
                  <c:v>2016</c:v>
                </c:pt>
                <c:pt idx="2">
                  <c:v>2030</c:v>
                </c:pt>
              </c:numCache>
            </c:numRef>
          </c:cat>
          <c:val>
            <c:numRef>
              <c:f>Sheet1!$B$2:$B$4</c:f>
              <c:numCache>
                <c:formatCode>General</c:formatCode>
                <c:ptCount val="3"/>
                <c:pt idx="0">
                  <c:v>45</c:v>
                </c:pt>
                <c:pt idx="1">
                  <c:v>20</c:v>
                </c:pt>
                <c:pt idx="2">
                  <c:v>6.5</c:v>
                </c:pt>
              </c:numCache>
            </c:numRef>
          </c:val>
          <c:smooth val="0"/>
        </c:ser>
        <c:dLbls>
          <c:showLegendKey val="0"/>
          <c:showVal val="0"/>
          <c:showCatName val="0"/>
          <c:showSerName val="0"/>
          <c:showPercent val="0"/>
          <c:showBubbleSize val="0"/>
        </c:dLbls>
        <c:marker val="1"/>
        <c:smooth val="0"/>
        <c:axId val="40015744"/>
        <c:axId val="40017280"/>
      </c:lineChart>
      <c:catAx>
        <c:axId val="40015744"/>
        <c:scaling>
          <c:orientation val="minMax"/>
        </c:scaling>
        <c:delete val="0"/>
        <c:axPos val="b"/>
        <c:numFmt formatCode="General" sourceLinked="1"/>
        <c:majorTickMark val="out"/>
        <c:minorTickMark val="none"/>
        <c:tickLblPos val="nextTo"/>
        <c:crossAx val="40017280"/>
        <c:crosses val="autoZero"/>
        <c:auto val="1"/>
        <c:lblAlgn val="ctr"/>
        <c:lblOffset val="100"/>
        <c:noMultiLvlLbl val="0"/>
      </c:catAx>
      <c:valAx>
        <c:axId val="40017280"/>
        <c:scaling>
          <c:orientation val="minMax"/>
          <c:max val="50"/>
          <c:min val="0"/>
        </c:scaling>
        <c:delete val="0"/>
        <c:axPos val="l"/>
        <c:majorGridlines/>
        <c:numFmt formatCode="General" sourceLinked="1"/>
        <c:majorTickMark val="out"/>
        <c:minorTickMark val="none"/>
        <c:tickLblPos val="nextTo"/>
        <c:crossAx val="40015744"/>
        <c:crosses val="autoZero"/>
        <c:crossBetween val="between"/>
      </c:valAx>
      <c:spPr>
        <a:noFill/>
        <a:ln w="25400">
          <a:noFill/>
        </a:ln>
      </c:spPr>
    </c:plotArea>
    <c:plotVisOnly val="1"/>
    <c:dispBlanksAs val="gap"/>
    <c:showDLblsOverMax val="0"/>
  </c:chart>
  <c:txPr>
    <a:bodyPr/>
    <a:lstStyle/>
    <a:p>
      <a:pPr>
        <a:defRPr sz="1800"/>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8275" y="0"/>
            <a:ext cx="3043238" cy="465138"/>
          </a:xfrm>
          <a:prstGeom prst="rect">
            <a:avLst/>
          </a:prstGeom>
        </p:spPr>
        <p:txBody>
          <a:bodyPr vert="horz" lIns="91440" tIns="45720" rIns="91440" bIns="45720" rtlCol="0"/>
          <a:lstStyle>
            <a:lvl1pPr algn="r">
              <a:defRPr sz="1200"/>
            </a:lvl1pPr>
          </a:lstStyle>
          <a:p>
            <a:fld id="{8CA97778-D553-46E5-ABFB-0AD313FE5A4B}" type="datetimeFigureOut">
              <a:rPr lang="en-US" smtClean="0"/>
              <a:t>9/21/2016</a:t>
            </a:fld>
            <a:endParaRPr lang="en-US"/>
          </a:p>
        </p:txBody>
      </p:sp>
      <p:sp>
        <p:nvSpPr>
          <p:cNvPr id="4" name="Footer Placeholder 3"/>
          <p:cNvSpPr>
            <a:spLocks noGrp="1"/>
          </p:cNvSpPr>
          <p:nvPr>
            <p:ph type="ftr" sz="quarter" idx="2"/>
          </p:nvPr>
        </p:nvSpPr>
        <p:spPr>
          <a:xfrm>
            <a:off x="0" y="8842375"/>
            <a:ext cx="3043238"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8275" y="8842375"/>
            <a:ext cx="3043238" cy="465138"/>
          </a:xfrm>
          <a:prstGeom prst="rect">
            <a:avLst/>
          </a:prstGeom>
        </p:spPr>
        <p:txBody>
          <a:bodyPr vert="horz" lIns="91440" tIns="45720" rIns="91440" bIns="45720" rtlCol="0" anchor="b"/>
          <a:lstStyle>
            <a:lvl1pPr algn="r">
              <a:defRPr sz="1200"/>
            </a:lvl1pPr>
          </a:lstStyle>
          <a:p>
            <a:fld id="{C4E4C371-A225-406A-92B4-A8E32EDC41B3}" type="slidenum">
              <a:rPr lang="en-US" smtClean="0"/>
              <a:t>‹#›</a:t>
            </a:fld>
            <a:endParaRPr lang="en-US"/>
          </a:p>
        </p:txBody>
      </p:sp>
    </p:spTree>
    <p:extLst>
      <p:ext uri="{BB962C8B-B14F-4D97-AF65-F5344CB8AC3E}">
        <p14:creationId xmlns:p14="http://schemas.microsoft.com/office/powerpoint/2010/main" val="41046796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5455"/>
          </a:xfrm>
          <a:prstGeom prst="rect">
            <a:avLst/>
          </a:prstGeom>
        </p:spPr>
        <p:txBody>
          <a:bodyPr vert="horz" lIns="93324" tIns="46662" rIns="93324" bIns="46662" rtlCol="0"/>
          <a:lstStyle>
            <a:lvl1pPr algn="r">
              <a:defRPr sz="1200"/>
            </a:lvl1pPr>
          </a:lstStyle>
          <a:p>
            <a:fld id="{9B333A28-0672-429F-B8A5-34986BF6690D}" type="datetimeFigureOut">
              <a:rPr lang="en-US" smtClean="0"/>
              <a:t>9/21/2016</a:t>
            </a:fld>
            <a:endParaRPr lang="en-US"/>
          </a:p>
        </p:txBody>
      </p:sp>
      <p:sp>
        <p:nvSpPr>
          <p:cNvPr id="4" name="Slide Image Placeholder 3"/>
          <p:cNvSpPr>
            <a:spLocks noGrp="1" noRot="1" noChangeAspect="1"/>
          </p:cNvSpPr>
          <p:nvPr>
            <p:ph type="sldImg" idx="2"/>
          </p:nvPr>
        </p:nvSpPr>
        <p:spPr>
          <a:xfrm>
            <a:off x="409575" y="698500"/>
            <a:ext cx="6203950" cy="3490913"/>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4" tIns="46662" rIns="93324" bIns="4666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24" tIns="46662" rIns="93324" bIns="46662" rtlCol="0" anchor="b"/>
          <a:lstStyle>
            <a:lvl1pPr algn="r">
              <a:defRPr sz="1200"/>
            </a:lvl1pPr>
          </a:lstStyle>
          <a:p>
            <a:fld id="{30E39F45-B0F6-41E4-B465-29A548A6700B}" type="slidenum">
              <a:rPr lang="en-US" smtClean="0"/>
              <a:t>‹#›</a:t>
            </a:fld>
            <a:endParaRPr lang="en-US"/>
          </a:p>
        </p:txBody>
      </p:sp>
    </p:spTree>
    <p:extLst>
      <p:ext uri="{BB962C8B-B14F-4D97-AF65-F5344CB8AC3E}">
        <p14:creationId xmlns:p14="http://schemas.microsoft.com/office/powerpoint/2010/main" val="12072307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9575" y="698500"/>
            <a:ext cx="6203950" cy="3490913"/>
          </a:xfrm>
        </p:spPr>
      </p:sp>
      <p:sp>
        <p:nvSpPr>
          <p:cNvPr id="3" name="Notes Placeholder 2"/>
          <p:cNvSpPr>
            <a:spLocks noGrp="1"/>
          </p:cNvSpPr>
          <p:nvPr>
            <p:ph type="body" idx="1"/>
          </p:nvPr>
        </p:nvSpPr>
        <p:spPr/>
        <p:txBody>
          <a:bodyPr/>
          <a:lstStyle/>
          <a:p>
            <a:r>
              <a:rPr lang="en-US" baseline="0" dirty="0" smtClean="0"/>
              <a:t>(Click to next slide to start animation of “speed of light.”)</a:t>
            </a:r>
          </a:p>
        </p:txBody>
      </p:sp>
      <p:sp>
        <p:nvSpPr>
          <p:cNvPr id="4" name="Slide Number Placeholder 3"/>
          <p:cNvSpPr>
            <a:spLocks noGrp="1"/>
          </p:cNvSpPr>
          <p:nvPr>
            <p:ph type="sldNum" sz="quarter" idx="10"/>
          </p:nvPr>
        </p:nvSpPr>
        <p:spPr/>
        <p:txBody>
          <a:bodyPr/>
          <a:lstStyle/>
          <a:p>
            <a:fld id="{30E39F45-B0F6-41E4-B465-29A548A6700B}" type="slidenum">
              <a:rPr lang="en-US" smtClean="0"/>
              <a:t>1</a:t>
            </a:fld>
            <a:endParaRPr lang="en-US"/>
          </a:p>
        </p:txBody>
      </p:sp>
    </p:spTree>
    <p:extLst>
      <p:ext uri="{BB962C8B-B14F-4D97-AF65-F5344CB8AC3E}">
        <p14:creationId xmlns:p14="http://schemas.microsoft.com/office/powerpoint/2010/main" val="36736182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9575" y="698500"/>
            <a:ext cx="6203950" cy="3490913"/>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For the first time in</a:t>
            </a:r>
            <a:r>
              <a:rPr lang="en-US" baseline="0" dirty="0" smtClean="0"/>
              <a:t> decades, electricity demand is staying the same, or even declining.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R</a:t>
            </a:r>
            <a:r>
              <a:rPr lang="en-US" dirty="0" smtClean="0"/>
              <a:t>esidential demand, which has been our growth engine</a:t>
            </a:r>
            <a:r>
              <a:rPr lang="en-US" baseline="0" dirty="0" smtClean="0"/>
              <a:t> for the past 15 years, goes down in all experts’ future outlooks. </a:t>
            </a:r>
          </a:p>
          <a:p>
            <a:endParaRPr lang="en-US" baseline="0" dirty="0" smtClean="0"/>
          </a:p>
          <a:p>
            <a:pPr defTabSz="933237"/>
            <a:r>
              <a:rPr lang="en-US" baseline="0" dirty="0" smtClean="0"/>
              <a:t>Appliances and products like light bulbs are more efficient. There have been major technological breakthroughs in heating &amp; air conditioning, and lighting costs have gone down more than 90% in the last 10 years.</a:t>
            </a:r>
          </a:p>
          <a:p>
            <a:pPr defTabSz="933237"/>
            <a:endParaRPr lang="en-US" baseline="0" dirty="0" smtClean="0"/>
          </a:p>
          <a:p>
            <a:pPr defTabSz="933237"/>
            <a:r>
              <a:rPr lang="en-US" baseline="0" dirty="0" smtClean="0"/>
              <a:t>Plus, customer behavior is changing. Customers are making changes in how they use energy, weatherizing their homes and reducing energy use. </a:t>
            </a:r>
          </a:p>
          <a:p>
            <a:pPr defTabSz="933237">
              <a:defRPr/>
            </a:pPr>
            <a:endParaRPr lang="en-US" baseline="0" dirty="0" smtClean="0"/>
          </a:p>
          <a:p>
            <a:pPr defTabSz="933237">
              <a:defRPr/>
            </a:pPr>
            <a:endParaRPr lang="en-US" baseline="0" dirty="0" smtClean="0"/>
          </a:p>
          <a:p>
            <a:pPr defTabSz="933237">
              <a:defRPr/>
            </a:pPr>
            <a:r>
              <a:rPr lang="en-US" baseline="0" dirty="0" smtClean="0">
                <a:solidFill>
                  <a:schemeClr val="tx2"/>
                </a:solidFill>
              </a:rPr>
              <a:t>Source:</a:t>
            </a:r>
          </a:p>
          <a:p>
            <a:pPr defTabSz="933237">
              <a:defRPr/>
            </a:pPr>
            <a:r>
              <a:rPr lang="en-US" baseline="0" dirty="0" smtClean="0">
                <a:solidFill>
                  <a:schemeClr val="tx2"/>
                </a:solidFill>
              </a:rPr>
              <a:t>McKinsey &amp; Company. (2016, February 11). </a:t>
            </a:r>
            <a:r>
              <a:rPr lang="en-US" i="1" baseline="0" dirty="0" smtClean="0">
                <a:solidFill>
                  <a:schemeClr val="tx2"/>
                </a:solidFill>
              </a:rPr>
              <a:t>Utility of the Future: Creating customer and investor value in 2020 and beyond. </a:t>
            </a:r>
            <a:endParaRPr lang="en-US" dirty="0" smtClean="0">
              <a:solidFill>
                <a:schemeClr val="tx2"/>
              </a:solidFill>
            </a:endParaRPr>
          </a:p>
        </p:txBody>
      </p:sp>
      <p:sp>
        <p:nvSpPr>
          <p:cNvPr id="4" name="Slide Number Placeholder 3"/>
          <p:cNvSpPr>
            <a:spLocks noGrp="1"/>
          </p:cNvSpPr>
          <p:nvPr>
            <p:ph type="sldNum" sz="quarter" idx="10"/>
          </p:nvPr>
        </p:nvSpPr>
        <p:spPr/>
        <p:txBody>
          <a:bodyPr/>
          <a:lstStyle/>
          <a:p>
            <a:fld id="{30E39F45-B0F6-41E4-B465-29A548A6700B}" type="slidenum">
              <a:rPr lang="en-US" smtClean="0"/>
              <a:t>10</a:t>
            </a:fld>
            <a:endParaRPr lang="en-US"/>
          </a:p>
        </p:txBody>
      </p:sp>
    </p:spTree>
    <p:extLst>
      <p:ext uri="{BB962C8B-B14F-4D97-AF65-F5344CB8AC3E}">
        <p14:creationId xmlns:p14="http://schemas.microsoft.com/office/powerpoint/2010/main" val="36577282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may be the best I can do.</a:t>
            </a:r>
            <a:endParaRPr lang="en-US" dirty="0"/>
          </a:p>
        </p:txBody>
      </p:sp>
      <p:sp>
        <p:nvSpPr>
          <p:cNvPr id="4" name="Slide Number Placeholder 3"/>
          <p:cNvSpPr>
            <a:spLocks noGrp="1"/>
          </p:cNvSpPr>
          <p:nvPr>
            <p:ph type="sldNum" sz="quarter" idx="10"/>
          </p:nvPr>
        </p:nvSpPr>
        <p:spPr/>
        <p:txBody>
          <a:bodyPr/>
          <a:lstStyle/>
          <a:p>
            <a:fld id="{30E39F45-B0F6-41E4-B465-29A548A6700B}" type="slidenum">
              <a:rPr lang="en-US" smtClean="0"/>
              <a:t>12</a:t>
            </a:fld>
            <a:endParaRPr lang="en-US"/>
          </a:p>
        </p:txBody>
      </p:sp>
    </p:spTree>
    <p:extLst>
      <p:ext uri="{BB962C8B-B14F-4D97-AF65-F5344CB8AC3E}">
        <p14:creationId xmlns:p14="http://schemas.microsoft.com/office/powerpoint/2010/main" val="36995676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9575" y="698500"/>
            <a:ext cx="6203950" cy="3490913"/>
          </a:xfrm>
        </p:spPr>
      </p:sp>
      <p:sp>
        <p:nvSpPr>
          <p:cNvPr id="3" name="Notes Placeholder 2"/>
          <p:cNvSpPr>
            <a:spLocks noGrp="1"/>
          </p:cNvSpPr>
          <p:nvPr>
            <p:ph type="body" idx="1"/>
          </p:nvPr>
        </p:nvSpPr>
        <p:spPr/>
        <p:txBody>
          <a:bodyPr/>
          <a:lstStyle/>
          <a:p>
            <a:r>
              <a:rPr lang="en-US" baseline="0" dirty="0" smtClean="0">
                <a:solidFill>
                  <a:schemeClr val="tx2"/>
                </a:solidFill>
              </a:rPr>
              <a:t>Source:</a:t>
            </a:r>
          </a:p>
          <a:p>
            <a:r>
              <a:rPr lang="en-US" baseline="0" dirty="0" smtClean="0">
                <a:solidFill>
                  <a:schemeClr val="tx2"/>
                </a:solidFill>
              </a:rPr>
              <a:t>Appalachian Power. (2016, January 1). </a:t>
            </a:r>
            <a:r>
              <a:rPr lang="en-US" i="1" baseline="0" dirty="0" smtClean="0">
                <a:solidFill>
                  <a:schemeClr val="tx2"/>
                </a:solidFill>
              </a:rPr>
              <a:t>Integrated Resource Plan to the PSC of WV. </a:t>
            </a:r>
          </a:p>
          <a:p>
            <a:endParaRPr lang="en-US" dirty="0" smtClean="0">
              <a:solidFill>
                <a:schemeClr val="tx2"/>
              </a:solidFill>
            </a:endParaRPr>
          </a:p>
          <a:p>
            <a:endParaRPr lang="en-US" dirty="0"/>
          </a:p>
        </p:txBody>
      </p:sp>
      <p:sp>
        <p:nvSpPr>
          <p:cNvPr id="4" name="Slide Number Placeholder 3"/>
          <p:cNvSpPr>
            <a:spLocks noGrp="1"/>
          </p:cNvSpPr>
          <p:nvPr>
            <p:ph type="sldNum" sz="quarter" idx="10"/>
          </p:nvPr>
        </p:nvSpPr>
        <p:spPr/>
        <p:txBody>
          <a:bodyPr/>
          <a:lstStyle/>
          <a:p>
            <a:fld id="{30E39F45-B0F6-41E4-B465-29A548A6700B}" type="slidenum">
              <a:rPr lang="en-US" smtClean="0"/>
              <a:t>13</a:t>
            </a:fld>
            <a:endParaRPr lang="en-US"/>
          </a:p>
        </p:txBody>
      </p:sp>
    </p:spTree>
    <p:extLst>
      <p:ext uri="{BB962C8B-B14F-4D97-AF65-F5344CB8AC3E}">
        <p14:creationId xmlns:p14="http://schemas.microsoft.com/office/powerpoint/2010/main" val="3767741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9575" y="698500"/>
            <a:ext cx="6203950" cy="3490913"/>
          </a:xfrm>
        </p:spPr>
      </p:sp>
      <p:sp>
        <p:nvSpPr>
          <p:cNvPr id="3" name="Notes Placeholder 2"/>
          <p:cNvSpPr>
            <a:spLocks noGrp="1"/>
          </p:cNvSpPr>
          <p:nvPr>
            <p:ph type="body" idx="1"/>
          </p:nvPr>
        </p:nvSpPr>
        <p:spPr/>
        <p:txBody>
          <a:bodyPr/>
          <a:lstStyle/>
          <a:p>
            <a:r>
              <a:rPr lang="en-US" baseline="0" dirty="0" smtClean="0">
                <a:solidFill>
                  <a:schemeClr val="tx2"/>
                </a:solidFill>
              </a:rPr>
              <a:t>Source:</a:t>
            </a:r>
          </a:p>
          <a:p>
            <a:r>
              <a:rPr lang="en-US" baseline="0" dirty="0" smtClean="0">
                <a:solidFill>
                  <a:schemeClr val="tx2"/>
                </a:solidFill>
              </a:rPr>
              <a:t>Appalachian Power. (2016, January 1). </a:t>
            </a:r>
            <a:r>
              <a:rPr lang="en-US" i="1" baseline="0" dirty="0" smtClean="0">
                <a:solidFill>
                  <a:schemeClr val="tx2"/>
                </a:solidFill>
              </a:rPr>
              <a:t>Integrated Resource Plan to the PSC of WV. </a:t>
            </a:r>
          </a:p>
          <a:p>
            <a:endParaRPr lang="en-US" dirty="0" smtClean="0">
              <a:solidFill>
                <a:schemeClr val="tx2"/>
              </a:solidFill>
            </a:endParaRPr>
          </a:p>
          <a:p>
            <a:endParaRPr lang="en-US" dirty="0"/>
          </a:p>
        </p:txBody>
      </p:sp>
      <p:sp>
        <p:nvSpPr>
          <p:cNvPr id="4" name="Slide Number Placeholder 3"/>
          <p:cNvSpPr>
            <a:spLocks noGrp="1"/>
          </p:cNvSpPr>
          <p:nvPr>
            <p:ph type="sldNum" sz="quarter" idx="10"/>
          </p:nvPr>
        </p:nvSpPr>
        <p:spPr/>
        <p:txBody>
          <a:bodyPr/>
          <a:lstStyle/>
          <a:p>
            <a:fld id="{30E39F45-B0F6-41E4-B465-29A548A6700B}" type="slidenum">
              <a:rPr lang="en-US" smtClean="0"/>
              <a:t>14</a:t>
            </a:fld>
            <a:endParaRPr lang="en-US"/>
          </a:p>
        </p:txBody>
      </p:sp>
    </p:spTree>
    <p:extLst>
      <p:ext uri="{BB962C8B-B14F-4D97-AF65-F5344CB8AC3E}">
        <p14:creationId xmlns:p14="http://schemas.microsoft.com/office/powerpoint/2010/main" val="3767741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9575" y="698500"/>
            <a:ext cx="6203950" cy="3490913"/>
          </a:xfrm>
        </p:spPr>
      </p:sp>
      <p:sp>
        <p:nvSpPr>
          <p:cNvPr id="3" name="Notes Placeholder 2"/>
          <p:cNvSpPr>
            <a:spLocks noGrp="1"/>
          </p:cNvSpPr>
          <p:nvPr>
            <p:ph type="body" idx="1"/>
          </p:nvPr>
        </p:nvSpPr>
        <p:spPr/>
        <p:txBody>
          <a:bodyPr/>
          <a:lstStyle/>
          <a:p>
            <a:endParaRPr lang="en-US" baseline="0" dirty="0" smtClean="0">
              <a:solidFill>
                <a:schemeClr val="tx2"/>
              </a:solidFill>
            </a:endParaRPr>
          </a:p>
        </p:txBody>
      </p:sp>
      <p:sp>
        <p:nvSpPr>
          <p:cNvPr id="4" name="Slide Number Placeholder 3"/>
          <p:cNvSpPr>
            <a:spLocks noGrp="1"/>
          </p:cNvSpPr>
          <p:nvPr>
            <p:ph type="sldNum" sz="quarter" idx="10"/>
          </p:nvPr>
        </p:nvSpPr>
        <p:spPr/>
        <p:txBody>
          <a:bodyPr/>
          <a:lstStyle/>
          <a:p>
            <a:fld id="{30E39F45-B0F6-41E4-B465-29A548A6700B}" type="slidenum">
              <a:rPr lang="en-US" smtClean="0"/>
              <a:t>15</a:t>
            </a:fld>
            <a:endParaRPr lang="en-US"/>
          </a:p>
        </p:txBody>
      </p:sp>
    </p:spTree>
    <p:extLst>
      <p:ext uri="{BB962C8B-B14F-4D97-AF65-F5344CB8AC3E}">
        <p14:creationId xmlns:p14="http://schemas.microsoft.com/office/powerpoint/2010/main" val="36577282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9575" y="698500"/>
            <a:ext cx="6203950" cy="349091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0E39F45-B0F6-41E4-B465-29A548A6700B}" type="slidenum">
              <a:rPr lang="en-US" smtClean="0"/>
              <a:t>2</a:t>
            </a:fld>
            <a:endParaRPr lang="en-US"/>
          </a:p>
        </p:txBody>
      </p:sp>
    </p:spTree>
    <p:extLst>
      <p:ext uri="{BB962C8B-B14F-4D97-AF65-F5344CB8AC3E}">
        <p14:creationId xmlns:p14="http://schemas.microsoft.com/office/powerpoint/2010/main" val="17193141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Version 4: maybe this one!</a:t>
            </a:r>
            <a:endParaRPr lang="en-US" dirty="0"/>
          </a:p>
        </p:txBody>
      </p:sp>
      <p:sp>
        <p:nvSpPr>
          <p:cNvPr id="4" name="Slide Number Placeholder 3"/>
          <p:cNvSpPr>
            <a:spLocks noGrp="1"/>
          </p:cNvSpPr>
          <p:nvPr>
            <p:ph type="sldNum" sz="quarter" idx="10"/>
          </p:nvPr>
        </p:nvSpPr>
        <p:spPr/>
        <p:txBody>
          <a:bodyPr/>
          <a:lstStyle/>
          <a:p>
            <a:fld id="{30E39F45-B0F6-41E4-B465-29A548A6700B}" type="slidenum">
              <a:rPr lang="en-US" smtClean="0"/>
              <a:t>3</a:t>
            </a:fld>
            <a:endParaRPr lang="en-US"/>
          </a:p>
        </p:txBody>
      </p:sp>
    </p:spTree>
    <p:extLst>
      <p:ext uri="{BB962C8B-B14F-4D97-AF65-F5344CB8AC3E}">
        <p14:creationId xmlns:p14="http://schemas.microsoft.com/office/powerpoint/2010/main" val="18227675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9575" y="698500"/>
            <a:ext cx="6203950" cy="3490913"/>
          </a:xfrm>
        </p:spPr>
      </p:sp>
      <p:sp>
        <p:nvSpPr>
          <p:cNvPr id="3" name="Notes Placeholder 2"/>
          <p:cNvSpPr>
            <a:spLocks noGrp="1"/>
          </p:cNvSpPr>
          <p:nvPr>
            <p:ph type="body" idx="1"/>
          </p:nvPr>
        </p:nvSpPr>
        <p:spPr/>
        <p:txBody>
          <a:bodyPr/>
          <a:lstStyle/>
          <a:p>
            <a:r>
              <a:rPr lang="en-US" baseline="0" dirty="0" smtClean="0">
                <a:solidFill>
                  <a:schemeClr val="tx2"/>
                </a:solidFill>
              </a:rPr>
              <a:t>Source:</a:t>
            </a:r>
          </a:p>
          <a:p>
            <a:r>
              <a:rPr lang="en-US" baseline="0" dirty="0" smtClean="0">
                <a:solidFill>
                  <a:schemeClr val="tx2"/>
                </a:solidFill>
              </a:rPr>
              <a:t>Appalachian Power. (2016, January 1). </a:t>
            </a:r>
            <a:r>
              <a:rPr lang="en-US" i="1" baseline="0" dirty="0" smtClean="0">
                <a:solidFill>
                  <a:schemeClr val="tx2"/>
                </a:solidFill>
              </a:rPr>
              <a:t>Integrated Resource Plan to the PSC of WV. </a:t>
            </a:r>
          </a:p>
          <a:p>
            <a:endParaRPr lang="en-US" baseline="0" dirty="0" smtClean="0">
              <a:solidFill>
                <a:schemeClr val="tx2"/>
              </a:solidFill>
            </a:endParaRPr>
          </a:p>
          <a:p>
            <a:endParaRPr lang="en-US" dirty="0">
              <a:solidFill>
                <a:schemeClr val="tx2"/>
              </a:solidFill>
            </a:endParaRPr>
          </a:p>
        </p:txBody>
      </p:sp>
      <p:sp>
        <p:nvSpPr>
          <p:cNvPr id="4" name="Slide Number Placeholder 3"/>
          <p:cNvSpPr>
            <a:spLocks noGrp="1"/>
          </p:cNvSpPr>
          <p:nvPr>
            <p:ph type="sldNum" sz="quarter" idx="10"/>
          </p:nvPr>
        </p:nvSpPr>
        <p:spPr/>
        <p:txBody>
          <a:bodyPr/>
          <a:lstStyle/>
          <a:p>
            <a:fld id="{30E39F45-B0F6-41E4-B465-29A548A6700B}" type="slidenum">
              <a:rPr lang="en-US" smtClean="0"/>
              <a:t>4</a:t>
            </a:fld>
            <a:endParaRPr lang="en-US"/>
          </a:p>
        </p:txBody>
      </p:sp>
    </p:spTree>
    <p:extLst>
      <p:ext uri="{BB962C8B-B14F-4D97-AF65-F5344CB8AC3E}">
        <p14:creationId xmlns:p14="http://schemas.microsoft.com/office/powerpoint/2010/main" val="1197435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9575" y="698500"/>
            <a:ext cx="6203950" cy="3490913"/>
          </a:xfrm>
        </p:spPr>
      </p:sp>
      <p:sp>
        <p:nvSpPr>
          <p:cNvPr id="3" name="Notes Placeholder 2"/>
          <p:cNvSpPr>
            <a:spLocks noGrp="1"/>
          </p:cNvSpPr>
          <p:nvPr>
            <p:ph type="body" idx="1"/>
          </p:nvPr>
        </p:nvSpPr>
        <p:spPr/>
        <p:txBody>
          <a:bodyPr/>
          <a:lstStyle/>
          <a:p>
            <a:endParaRPr lang="en-US" b="0" dirty="0" smtClean="0">
              <a:solidFill>
                <a:schemeClr val="tx2"/>
              </a:solidFill>
            </a:endParaRPr>
          </a:p>
          <a:p>
            <a:r>
              <a:rPr lang="en-US" b="0" dirty="0" smtClean="0">
                <a:solidFill>
                  <a:schemeClr val="tx2"/>
                </a:solidFill>
              </a:rPr>
              <a:t>Source:</a:t>
            </a:r>
          </a:p>
          <a:p>
            <a:r>
              <a:rPr lang="en-US" b="0" dirty="0" smtClean="0">
                <a:solidFill>
                  <a:schemeClr val="tx2"/>
                </a:solidFill>
              </a:rPr>
              <a:t>EIA.  (2015, June). </a:t>
            </a:r>
            <a:r>
              <a:rPr lang="en-US" i="1" dirty="0" err="1">
                <a:solidFill>
                  <a:schemeClr val="tx2"/>
                </a:solidFill>
              </a:rPr>
              <a:t>Levelized</a:t>
            </a:r>
            <a:r>
              <a:rPr lang="en-US" i="1" dirty="0">
                <a:solidFill>
                  <a:schemeClr val="tx2"/>
                </a:solidFill>
              </a:rPr>
              <a:t> Cost and </a:t>
            </a:r>
            <a:r>
              <a:rPr lang="en-US" i="1" dirty="0" err="1">
                <a:solidFill>
                  <a:schemeClr val="tx2"/>
                </a:solidFill>
              </a:rPr>
              <a:t>Levelized</a:t>
            </a:r>
            <a:r>
              <a:rPr lang="en-US" i="1" dirty="0">
                <a:solidFill>
                  <a:schemeClr val="tx2"/>
                </a:solidFill>
              </a:rPr>
              <a:t> Avoided Cost of New Generation Resources in the Annual Energy Outlook 2015.</a:t>
            </a:r>
            <a:r>
              <a:rPr lang="en-US" dirty="0">
                <a:solidFill>
                  <a:schemeClr val="tx2"/>
                </a:solidFill>
              </a:rPr>
              <a:t> Retrieved from </a:t>
            </a:r>
            <a:endParaRPr lang="en-US" b="0" dirty="0" smtClean="0">
              <a:solidFill>
                <a:schemeClr val="tx2"/>
              </a:solidFill>
            </a:endParaRPr>
          </a:p>
          <a:p>
            <a:r>
              <a:rPr lang="en-US" dirty="0" smtClean="0">
                <a:solidFill>
                  <a:schemeClr val="tx2"/>
                </a:solidFill>
              </a:rPr>
              <a:t>http://www.eia.gov/forecasts/aeo/pdf/electricity_generation.pdf</a:t>
            </a:r>
          </a:p>
          <a:p>
            <a:endParaRPr lang="en-US" dirty="0" smtClean="0">
              <a:solidFill>
                <a:schemeClr val="accent2"/>
              </a:solidFill>
            </a:endParaRPr>
          </a:p>
          <a:p>
            <a:r>
              <a:rPr lang="en-US" dirty="0" smtClean="0">
                <a:solidFill>
                  <a:schemeClr val="accent2"/>
                </a:solidFill>
              </a:rPr>
              <a:t>(Note</a:t>
            </a:r>
            <a:r>
              <a:rPr lang="en-US" baseline="0" dirty="0" smtClean="0">
                <a:solidFill>
                  <a:schemeClr val="accent2"/>
                </a:solidFill>
              </a:rPr>
              <a:t>: early release of 2016 report does not include this comparison. Full report due out July 2016.)</a:t>
            </a:r>
            <a:endParaRPr lang="en-US" dirty="0" smtClean="0">
              <a:solidFill>
                <a:schemeClr val="accent2"/>
              </a:solidFill>
            </a:endParaRPr>
          </a:p>
        </p:txBody>
      </p:sp>
      <p:sp>
        <p:nvSpPr>
          <p:cNvPr id="4" name="Slide Number Placeholder 3"/>
          <p:cNvSpPr>
            <a:spLocks noGrp="1"/>
          </p:cNvSpPr>
          <p:nvPr>
            <p:ph type="sldNum" sz="quarter" idx="10"/>
          </p:nvPr>
        </p:nvSpPr>
        <p:spPr/>
        <p:txBody>
          <a:bodyPr/>
          <a:lstStyle/>
          <a:p>
            <a:fld id="{30E39F45-B0F6-41E4-B465-29A548A6700B}" type="slidenum">
              <a:rPr lang="en-US" smtClean="0"/>
              <a:t>5</a:t>
            </a:fld>
            <a:endParaRPr lang="en-US"/>
          </a:p>
        </p:txBody>
      </p:sp>
    </p:spTree>
    <p:extLst>
      <p:ext uri="{BB962C8B-B14F-4D97-AF65-F5344CB8AC3E}">
        <p14:creationId xmlns:p14="http://schemas.microsoft.com/office/powerpoint/2010/main" val="28341288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9575" y="698500"/>
            <a:ext cx="6203950" cy="3490913"/>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baseline="0" dirty="0" smtClean="0"/>
              <a:t>These slides reflect how PJM might dispatch different types of units based on cost.  Renewables, as the lowest cost, are dispatched first followed by Nuclear.  Other resources are then deployed to cover any remaining demand.</a:t>
            </a:r>
          </a:p>
          <a:p>
            <a:pPr marL="171450" lvl="0" indent="-171450">
              <a:buFont typeface="Arial" panose="020B0604020202020204" pitchFamily="34" charset="0"/>
              <a:buChar char="•"/>
            </a:pPr>
            <a:r>
              <a:rPr lang="en-US" baseline="0" dirty="0" smtClean="0"/>
              <a:t>The 42% decrease in natural gas prices since 2010 has caused natural gas combined cycle units to displace coal generation for serving load following renewables and nuclear.</a:t>
            </a:r>
          </a:p>
          <a:p>
            <a:pPr marL="171450" lvl="0" indent="-171450">
              <a:buFont typeface="Arial" panose="020B0604020202020204" pitchFamily="34" charset="0"/>
              <a:buChar char="•"/>
            </a:pPr>
            <a:r>
              <a:rPr lang="en-US" baseline="0" dirty="0" smtClean="0"/>
              <a:t>At current natural gas prices, coal and gas combined cycle units compete at average load (~90 </a:t>
            </a:r>
            <a:r>
              <a:rPr lang="en-US" baseline="0" dirty="0" err="1" smtClean="0"/>
              <a:t>GWh</a:t>
            </a:r>
            <a:r>
              <a:rPr lang="en-US" baseline="0" dirty="0" smtClean="0"/>
              <a:t>)</a:t>
            </a:r>
          </a:p>
          <a:p>
            <a:pPr marL="171450" lvl="0" indent="-171450">
              <a:buFont typeface="Arial" panose="020B0604020202020204" pitchFamily="34" charset="0"/>
              <a:buChar char="•"/>
            </a:pPr>
            <a:r>
              <a:rPr lang="en-US" baseline="0" dirty="0" smtClean="0"/>
              <a:t>During peak load periods, less efficient coal generation now competes with some gas peaking units</a:t>
            </a:r>
          </a:p>
          <a:p>
            <a:pPr marL="171450" lvl="0" indent="-171450">
              <a:buFont typeface="Arial" panose="020B0604020202020204" pitchFamily="34" charset="0"/>
              <a:buChar char="•"/>
            </a:pPr>
            <a:r>
              <a:rPr lang="en-US" baseline="0" dirty="0" smtClean="0"/>
              <a:t>Based on this information, the cost to serve PJM during average loads has decreased dramatically and supports the decrease in market prices.  There is a large increase in competition below $30/MWh.</a:t>
            </a:r>
          </a:p>
          <a:p>
            <a:pPr marL="628650" lvl="1" indent="-171450">
              <a:buFont typeface="Arial" panose="020B0604020202020204" pitchFamily="34" charset="0"/>
              <a:buChar char="•"/>
            </a:pPr>
            <a:r>
              <a:rPr lang="en-US" baseline="0" dirty="0" smtClean="0"/>
              <a:t>In 2010, 62% of PJM’s resources cost less than $30/MWh.  Currently, approximately 83% of PJM resources cost less than $30/</a:t>
            </a:r>
            <a:r>
              <a:rPr lang="en-US" baseline="0" dirty="0" err="1" smtClean="0"/>
              <a:t>MWh</a:t>
            </a:r>
            <a:r>
              <a:rPr lang="en-US" baseline="0" dirty="0" smtClean="0"/>
              <a:t>.</a:t>
            </a:r>
          </a:p>
          <a:p>
            <a:pPr marL="628650" lvl="1" indent="-171450">
              <a:buFont typeface="Arial" panose="020B0604020202020204" pitchFamily="34" charset="0"/>
              <a:buChar char="•"/>
            </a:pPr>
            <a:endParaRPr lang="en-US" baseline="0" dirty="0" smtClean="0"/>
          </a:p>
          <a:p>
            <a:pPr marL="0" lvl="0" indent="0">
              <a:buFont typeface="Arial" panose="020B0604020202020204" pitchFamily="34" charset="0"/>
              <a:buNone/>
            </a:pPr>
            <a:endParaRPr lang="en-US" baseline="0" dirty="0" smtClean="0"/>
          </a:p>
          <a:p>
            <a:pPr marL="0" lvl="0" indent="0">
              <a:buFont typeface="Arial" panose="020B0604020202020204" pitchFamily="34" charset="0"/>
              <a:buNone/>
            </a:pPr>
            <a:endParaRPr lang="en-US" baseline="0" dirty="0" smtClean="0"/>
          </a:p>
          <a:p>
            <a:pPr marL="0" lvl="0" indent="0">
              <a:buFont typeface="Arial" panose="020B0604020202020204" pitchFamily="34" charset="0"/>
              <a:buNone/>
            </a:pPr>
            <a:r>
              <a:rPr lang="en-US" baseline="0" dirty="0" smtClean="0"/>
              <a:t>Source: Julie Sherwood/Mark McCullough.</a:t>
            </a:r>
          </a:p>
        </p:txBody>
      </p:sp>
      <p:sp>
        <p:nvSpPr>
          <p:cNvPr id="4" name="Slide Number Placeholder 3"/>
          <p:cNvSpPr>
            <a:spLocks noGrp="1"/>
          </p:cNvSpPr>
          <p:nvPr>
            <p:ph type="sldNum" sz="quarter" idx="10"/>
          </p:nvPr>
        </p:nvSpPr>
        <p:spPr/>
        <p:txBody>
          <a:bodyPr/>
          <a:lstStyle/>
          <a:p>
            <a:fld id="{53A6CA71-A785-4CCA-93B2-0B6D571E1BDA}" type="slidenum">
              <a:rPr lang="en-US" smtClean="0"/>
              <a:t>6</a:t>
            </a:fld>
            <a:endParaRPr lang="en-US"/>
          </a:p>
        </p:txBody>
      </p:sp>
    </p:spTree>
    <p:extLst>
      <p:ext uri="{BB962C8B-B14F-4D97-AF65-F5344CB8AC3E}">
        <p14:creationId xmlns:p14="http://schemas.microsoft.com/office/powerpoint/2010/main" val="37591041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9575" y="698500"/>
            <a:ext cx="6203950" cy="3490913"/>
          </a:xfrm>
        </p:spPr>
      </p:sp>
      <p:sp>
        <p:nvSpPr>
          <p:cNvPr id="3" name="Notes Placeholder 2"/>
          <p:cNvSpPr>
            <a:spLocks noGrp="1"/>
          </p:cNvSpPr>
          <p:nvPr>
            <p:ph type="body" idx="1"/>
          </p:nvPr>
        </p:nvSpPr>
        <p:spPr/>
        <p:txBody>
          <a:bodyPr/>
          <a:lstStyle/>
          <a:p>
            <a:endParaRPr lang="en-US" baseline="0" dirty="0" smtClean="0"/>
          </a:p>
          <a:p>
            <a:r>
              <a:rPr lang="en-US" baseline="0" dirty="0" smtClean="0"/>
              <a:t>Here’s what the cost of solar has done over the last decade and is expected to do in the next. </a:t>
            </a:r>
          </a:p>
          <a:p>
            <a:endParaRPr lang="en-US" baseline="0" dirty="0" smtClean="0"/>
          </a:p>
          <a:p>
            <a:r>
              <a:rPr lang="en-US" baseline="0" dirty="0" smtClean="0">
                <a:solidFill>
                  <a:schemeClr val="tx2"/>
                </a:solidFill>
              </a:rPr>
              <a:t>Source:</a:t>
            </a:r>
          </a:p>
          <a:p>
            <a:pPr defTabSz="933237">
              <a:defRPr/>
            </a:pPr>
            <a:r>
              <a:rPr lang="en-US" baseline="0" dirty="0" smtClean="0">
                <a:solidFill>
                  <a:schemeClr val="tx2"/>
                </a:solidFill>
              </a:rPr>
              <a:t>McKinsey &amp; Company. (2016, February 11). </a:t>
            </a:r>
            <a:r>
              <a:rPr lang="en-US" i="1" baseline="0" dirty="0" smtClean="0">
                <a:solidFill>
                  <a:schemeClr val="tx2"/>
                </a:solidFill>
              </a:rPr>
              <a:t>Utility of the Future: Creating customer and investor value in 2020 and beyond.</a:t>
            </a:r>
            <a:endParaRPr lang="en-US" i="0" baseline="0" dirty="0" smtClean="0">
              <a:solidFill>
                <a:schemeClr val="tx2"/>
              </a:solidFill>
            </a:endParaRPr>
          </a:p>
          <a:p>
            <a:endParaRPr lang="en-US" dirty="0">
              <a:solidFill>
                <a:schemeClr val="tx2"/>
              </a:solidFill>
            </a:endParaRPr>
          </a:p>
        </p:txBody>
      </p:sp>
      <p:sp>
        <p:nvSpPr>
          <p:cNvPr id="4" name="Slide Number Placeholder 3"/>
          <p:cNvSpPr>
            <a:spLocks noGrp="1"/>
          </p:cNvSpPr>
          <p:nvPr>
            <p:ph type="sldNum" sz="quarter" idx="10"/>
          </p:nvPr>
        </p:nvSpPr>
        <p:spPr/>
        <p:txBody>
          <a:bodyPr/>
          <a:lstStyle/>
          <a:p>
            <a:fld id="{30E39F45-B0F6-41E4-B465-29A548A6700B}" type="slidenum">
              <a:rPr lang="en-US" smtClean="0"/>
              <a:t>7</a:t>
            </a:fld>
            <a:endParaRPr lang="en-US"/>
          </a:p>
        </p:txBody>
      </p:sp>
    </p:spTree>
    <p:extLst>
      <p:ext uri="{BB962C8B-B14F-4D97-AF65-F5344CB8AC3E}">
        <p14:creationId xmlns:p14="http://schemas.microsoft.com/office/powerpoint/2010/main" val="13256109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9575" y="698500"/>
            <a:ext cx="6203950" cy="3490913"/>
          </a:xfrm>
        </p:spPr>
      </p:sp>
      <p:sp>
        <p:nvSpPr>
          <p:cNvPr id="3" name="Notes Placeholder 2"/>
          <p:cNvSpPr>
            <a:spLocks noGrp="1"/>
          </p:cNvSpPr>
          <p:nvPr>
            <p:ph type="body" idx="1"/>
          </p:nvPr>
        </p:nvSpPr>
        <p:spPr/>
        <p:txBody>
          <a:bodyPr/>
          <a:lstStyle/>
          <a:p>
            <a:endParaRPr lang="en-US" baseline="0" dirty="0" smtClean="0"/>
          </a:p>
          <a:p>
            <a:endParaRPr lang="en-US" baseline="0" dirty="0" smtClean="0"/>
          </a:p>
          <a:p>
            <a:r>
              <a:rPr lang="en-US" baseline="0" dirty="0" smtClean="0">
                <a:solidFill>
                  <a:schemeClr val="accent2"/>
                </a:solidFill>
              </a:rPr>
              <a:t>Source:</a:t>
            </a:r>
          </a:p>
          <a:p>
            <a:r>
              <a:rPr lang="en-US" baseline="0" dirty="0" smtClean="0">
                <a:solidFill>
                  <a:schemeClr val="accent2"/>
                </a:solidFill>
              </a:rPr>
              <a:t>Scott Weaver, Strategic Policy. Email 3/31/2016 to Jeri Matheney.</a:t>
            </a:r>
          </a:p>
          <a:p>
            <a:endParaRPr lang="en-US" baseline="0" dirty="0" smtClean="0"/>
          </a:p>
          <a:p>
            <a:r>
              <a:rPr lang="en-US" dirty="0" smtClean="0"/>
              <a:t>Pew</a:t>
            </a:r>
            <a:r>
              <a:rPr lang="en-US" baseline="0" dirty="0" smtClean="0"/>
              <a:t> Research Center. (2015, July 1). </a:t>
            </a:r>
            <a:r>
              <a:rPr lang="en-US" i="1" baseline="0" dirty="0" smtClean="0"/>
              <a:t>Climate Change and Energy Issues. </a:t>
            </a:r>
            <a:r>
              <a:rPr lang="en-US" baseline="0" dirty="0" smtClean="0"/>
              <a:t>Retrieved from http://www.pewinternet.org/2015/07/01/chapter-2-climate-change-and-energy-issues/</a:t>
            </a:r>
          </a:p>
          <a:p>
            <a:endParaRPr lang="en-US" baseline="0" dirty="0" smtClean="0"/>
          </a:p>
          <a:p>
            <a:r>
              <a:rPr lang="en-US" baseline="0" dirty="0" smtClean="0"/>
              <a:t>Gillis, J. and St. Fleur, N. (2015, September 23.) </a:t>
            </a:r>
            <a:r>
              <a:rPr lang="en-US" i="1" baseline="0" dirty="0" smtClean="0"/>
              <a:t>Global Companies Joining Climate Change Efforts. </a:t>
            </a:r>
            <a:r>
              <a:rPr lang="en-US" b="1" i="0" baseline="0" dirty="0" smtClean="0"/>
              <a:t>New York Times. </a:t>
            </a:r>
            <a:r>
              <a:rPr lang="en-US" baseline="0" dirty="0" smtClean="0"/>
              <a:t>Retrieved from http://www.nytimes.com/2015/09/23/science/global-companies-joining-climate-change-efforts.html?ref=todayspaper&amp;_r=1</a:t>
            </a:r>
            <a:endParaRPr lang="en-US" dirty="0" smtClean="0"/>
          </a:p>
          <a:p>
            <a:endParaRPr lang="en-US" baseline="0" dirty="0" smtClean="0"/>
          </a:p>
        </p:txBody>
      </p:sp>
      <p:sp>
        <p:nvSpPr>
          <p:cNvPr id="4" name="Slide Number Placeholder 3"/>
          <p:cNvSpPr>
            <a:spLocks noGrp="1"/>
          </p:cNvSpPr>
          <p:nvPr>
            <p:ph type="sldNum" sz="quarter" idx="10"/>
          </p:nvPr>
        </p:nvSpPr>
        <p:spPr/>
        <p:txBody>
          <a:bodyPr/>
          <a:lstStyle/>
          <a:p>
            <a:fld id="{30E39F45-B0F6-41E4-B465-29A548A6700B}" type="slidenum">
              <a:rPr lang="en-US" smtClean="0"/>
              <a:t>8</a:t>
            </a:fld>
            <a:endParaRPr lang="en-US"/>
          </a:p>
        </p:txBody>
      </p:sp>
    </p:spTree>
    <p:extLst>
      <p:ext uri="{BB962C8B-B14F-4D97-AF65-F5344CB8AC3E}">
        <p14:creationId xmlns:p14="http://schemas.microsoft.com/office/powerpoint/2010/main" val="13256109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9575" y="698500"/>
            <a:ext cx="6203950" cy="3490913"/>
          </a:xfrm>
        </p:spPr>
      </p:sp>
      <p:sp>
        <p:nvSpPr>
          <p:cNvPr id="3" name="Notes Placeholder 2"/>
          <p:cNvSpPr>
            <a:spLocks noGrp="1"/>
          </p:cNvSpPr>
          <p:nvPr>
            <p:ph type="body" idx="1"/>
          </p:nvPr>
        </p:nvSpPr>
        <p:spPr/>
        <p:txBody>
          <a:bodyPr/>
          <a:lstStyle/>
          <a:p>
            <a:endParaRPr lang="en-US" baseline="0" dirty="0" smtClean="0"/>
          </a:p>
          <a:p>
            <a:endParaRPr lang="en-US" baseline="0" dirty="0" smtClean="0"/>
          </a:p>
          <a:p>
            <a:r>
              <a:rPr lang="en-US" baseline="0" dirty="0" smtClean="0">
                <a:solidFill>
                  <a:schemeClr val="accent2"/>
                </a:solidFill>
              </a:rPr>
              <a:t>Sources:</a:t>
            </a:r>
          </a:p>
          <a:p>
            <a:r>
              <a:rPr lang="en-US" dirty="0" smtClean="0"/>
              <a:t>Pew</a:t>
            </a:r>
            <a:r>
              <a:rPr lang="en-US" baseline="0" dirty="0" smtClean="0"/>
              <a:t> Research Center. (2015, July 1). </a:t>
            </a:r>
            <a:r>
              <a:rPr lang="en-US" i="1" baseline="0" dirty="0" smtClean="0"/>
              <a:t>Climate Change and Energy Issues. </a:t>
            </a:r>
            <a:r>
              <a:rPr lang="en-US" baseline="0" dirty="0" smtClean="0"/>
              <a:t>Retrieved from http://www.pewinternet.org/2015/07/01/chapter-2-climate-change-and-energy-issues/</a:t>
            </a:r>
          </a:p>
          <a:p>
            <a:endParaRPr lang="en-US" baseline="0" dirty="0" smtClean="0"/>
          </a:p>
          <a:p>
            <a:r>
              <a:rPr lang="en-US" baseline="0" dirty="0" smtClean="0"/>
              <a:t>Gillis, J. and St. Fleur, N. (2015, September 23.) </a:t>
            </a:r>
            <a:r>
              <a:rPr lang="en-US" i="1" baseline="0" dirty="0" smtClean="0"/>
              <a:t>Global Companies Joining Climate Change Efforts. </a:t>
            </a:r>
            <a:r>
              <a:rPr lang="en-US" b="1" i="0" baseline="0" dirty="0" smtClean="0"/>
              <a:t>New York Times. </a:t>
            </a:r>
            <a:r>
              <a:rPr lang="en-US" baseline="0" dirty="0" smtClean="0"/>
              <a:t>Retrieved from http://www.nytimes.com/2015/09/23/science/global-companies-joining-climate-change-efforts.html?ref=todayspaper&amp;_r=1</a:t>
            </a:r>
            <a:endParaRPr lang="en-US" dirty="0" smtClean="0"/>
          </a:p>
        </p:txBody>
      </p:sp>
      <p:sp>
        <p:nvSpPr>
          <p:cNvPr id="4" name="Slide Number Placeholder 3"/>
          <p:cNvSpPr>
            <a:spLocks noGrp="1"/>
          </p:cNvSpPr>
          <p:nvPr>
            <p:ph type="sldNum" sz="quarter" idx="10"/>
          </p:nvPr>
        </p:nvSpPr>
        <p:spPr/>
        <p:txBody>
          <a:bodyPr/>
          <a:lstStyle/>
          <a:p>
            <a:fld id="{30E39F45-B0F6-41E4-B465-29A548A6700B}" type="slidenum">
              <a:rPr lang="en-US" smtClean="0"/>
              <a:t>9</a:t>
            </a:fld>
            <a:endParaRPr lang="en-US"/>
          </a:p>
        </p:txBody>
      </p:sp>
    </p:spTree>
    <p:extLst>
      <p:ext uri="{BB962C8B-B14F-4D97-AF65-F5344CB8AC3E}">
        <p14:creationId xmlns:p14="http://schemas.microsoft.com/office/powerpoint/2010/main" val="132561098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3429000"/>
          </a:xfrm>
          <a:prstGeom prst="rect">
            <a:avLst/>
          </a:prstGeom>
        </p:spPr>
      </p:pic>
      <p:sp>
        <p:nvSpPr>
          <p:cNvPr id="4" name="Date Placeholder 3"/>
          <p:cNvSpPr>
            <a:spLocks noGrp="1"/>
          </p:cNvSpPr>
          <p:nvPr>
            <p:ph type="dt" sz="half" idx="10"/>
          </p:nvPr>
        </p:nvSpPr>
        <p:spPr/>
        <p:txBody>
          <a:bodyPr/>
          <a:lstStyle/>
          <a:p>
            <a:fld id="{42AF561E-8E4A-4A7C-A76C-502DB6FFC384}" type="datetimeFigureOut">
              <a:rPr lang="en-US" smtClean="0"/>
              <a:t>9/21/2016</a:t>
            </a:fld>
            <a:endParaRPr lang="en-US"/>
          </a:p>
        </p:txBody>
      </p:sp>
      <p:sp>
        <p:nvSpPr>
          <p:cNvPr id="6" name="Slide Number Placeholder 5"/>
          <p:cNvSpPr>
            <a:spLocks noGrp="1"/>
          </p:cNvSpPr>
          <p:nvPr>
            <p:ph type="sldNum" sz="quarter" idx="12"/>
          </p:nvPr>
        </p:nvSpPr>
        <p:spPr/>
        <p:txBody>
          <a:bodyPr/>
          <a:lstStyle/>
          <a:p>
            <a:fld id="{5B18D854-C287-458D-A59D-3903808A3181}" type="slidenum">
              <a:rPr lang="en-US" smtClean="0"/>
              <a:t>‹#›</a:t>
            </a:fld>
            <a:endParaRPr lang="en-US"/>
          </a:p>
        </p:txBody>
      </p:sp>
      <p:sp>
        <p:nvSpPr>
          <p:cNvPr id="3" name="Subtitle 2"/>
          <p:cNvSpPr>
            <a:spLocks noGrp="1"/>
          </p:cNvSpPr>
          <p:nvPr>
            <p:ph type="subTitle" idx="1"/>
          </p:nvPr>
        </p:nvSpPr>
        <p:spPr>
          <a:xfrm>
            <a:off x="1219200" y="2914650"/>
            <a:ext cx="6400800" cy="1314450"/>
          </a:xfrm>
        </p:spPr>
        <p:txBody>
          <a:bodyPr>
            <a:normAutofit/>
          </a:bodyPr>
          <a:lstStyle>
            <a:lvl1pPr marL="0" indent="0" algn="ctr">
              <a:buNone/>
              <a:defRPr sz="24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2" name="Title 1"/>
          <p:cNvSpPr>
            <a:spLocks noGrp="1"/>
          </p:cNvSpPr>
          <p:nvPr>
            <p:ph type="ctrTitle"/>
          </p:nvPr>
        </p:nvSpPr>
        <p:spPr>
          <a:xfrm>
            <a:off x="685800" y="1505917"/>
            <a:ext cx="7772400" cy="1102519"/>
          </a:xfrm>
        </p:spPr>
        <p:txBody>
          <a:bodyPr/>
          <a:lstStyle>
            <a:lvl1pPr algn="ctr">
              <a:defRPr sz="3600" b="1"/>
            </a:lvl1pPr>
          </a:lstStyle>
          <a:p>
            <a:r>
              <a:rPr lang="en-US" dirty="0" smtClean="0"/>
              <a:t>Click to edit Master title style</a:t>
            </a: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04800" y="4544189"/>
            <a:ext cx="1905000" cy="421863"/>
          </a:xfrm>
          <a:prstGeom prst="rect">
            <a:avLst/>
          </a:prstGeom>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AF561E-8E4A-4A7C-A76C-502DB6FFC384}" type="datetimeFigureOut">
              <a:rPr lang="en-US" smtClean="0"/>
              <a:t>9/21/2016</a:t>
            </a:fld>
            <a:endParaRPr lang="en-US"/>
          </a:p>
        </p:txBody>
      </p:sp>
      <p:sp>
        <p:nvSpPr>
          <p:cNvPr id="5" name="Footer Placeholder 4"/>
          <p:cNvSpPr>
            <a:spLocks noGrp="1"/>
          </p:cNvSpPr>
          <p:nvPr>
            <p:ph type="ftr" sz="quarter" idx="11"/>
          </p:nvPr>
        </p:nvSpPr>
        <p:spPr>
          <a:xfrm>
            <a:off x="609600" y="4767264"/>
            <a:ext cx="2895600" cy="273844"/>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5B18D854-C287-458D-A59D-3903808A318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AF561E-8E4A-4A7C-A76C-502DB6FFC384}" type="datetimeFigureOut">
              <a:rPr lang="en-US" smtClean="0"/>
              <a:t>9/21/2016</a:t>
            </a:fld>
            <a:endParaRPr lang="en-US"/>
          </a:p>
        </p:txBody>
      </p:sp>
      <p:sp>
        <p:nvSpPr>
          <p:cNvPr id="5" name="Footer Placeholder 4"/>
          <p:cNvSpPr>
            <a:spLocks noGrp="1"/>
          </p:cNvSpPr>
          <p:nvPr>
            <p:ph type="ftr" sz="quarter" idx="11"/>
          </p:nvPr>
        </p:nvSpPr>
        <p:spPr>
          <a:xfrm>
            <a:off x="609600" y="4767264"/>
            <a:ext cx="2895600" cy="273844"/>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5B18D854-C287-458D-A59D-3903808A318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05978"/>
            <a:ext cx="7924800" cy="857250"/>
          </a:xfrm>
        </p:spPr>
        <p:txBody>
          <a:body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p>
            <a:fld id="{42AF561E-8E4A-4A7C-A76C-502DB6FFC384}" type="datetimeFigureOut">
              <a:rPr lang="en-US" smtClean="0"/>
              <a:t>9/21/2016</a:t>
            </a:fld>
            <a:endParaRPr lang="en-US"/>
          </a:p>
        </p:txBody>
      </p:sp>
      <p:sp>
        <p:nvSpPr>
          <p:cNvPr id="5" name="Footer Placeholder 4"/>
          <p:cNvSpPr>
            <a:spLocks noGrp="1"/>
          </p:cNvSpPr>
          <p:nvPr>
            <p:ph type="ftr" sz="quarter" idx="11"/>
          </p:nvPr>
        </p:nvSpPr>
        <p:spPr>
          <a:xfrm>
            <a:off x="609600" y="4767264"/>
            <a:ext cx="2895600" cy="273844"/>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5B18D854-C287-458D-A59D-3903808A3181}" type="slidenum">
              <a:rPr lang="en-US" smtClean="0"/>
              <a:t>‹#›</a:t>
            </a:fld>
            <a:endParaRPr lang="en-US"/>
          </a:p>
        </p:txBody>
      </p:sp>
      <p:sp>
        <p:nvSpPr>
          <p:cNvPr id="8" name="Content Placeholder 7"/>
          <p:cNvSpPr>
            <a:spLocks noGrp="1"/>
          </p:cNvSpPr>
          <p:nvPr>
            <p:ph sz="quarter" idx="13"/>
          </p:nvPr>
        </p:nvSpPr>
        <p:spPr>
          <a:xfrm>
            <a:off x="609600" y="1200150"/>
            <a:ext cx="7924800" cy="3086100"/>
          </a:xfrm>
        </p:spPr>
        <p:txBody>
          <a:bodyPr/>
          <a:lstStyle>
            <a:lvl1pPr>
              <a:defRPr>
                <a:solidFill>
                  <a:schemeClr val="tx2"/>
                </a:solidFill>
              </a:defRPr>
            </a:lvl1pPr>
            <a:lvl2pPr>
              <a:defRPr>
                <a:solidFill>
                  <a:srgbClr val="CAA666"/>
                </a:solidFill>
              </a:defRPr>
            </a:lvl2pPr>
            <a:lvl3pPr>
              <a:defRPr>
                <a:solidFill>
                  <a:schemeClr val="accent1"/>
                </a:solidFill>
              </a:defRPr>
            </a:lvl3pPr>
            <a:lvl5pPr>
              <a:defRPr>
                <a:solidFill>
                  <a:schemeClr val="accent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602" y="3721894"/>
            <a:ext cx="7885113" cy="1021556"/>
          </a:xfrm>
        </p:spPr>
        <p:txBody>
          <a:bodyPr anchor="t"/>
          <a:lstStyle>
            <a:lvl1pPr algn="l">
              <a:defRPr sz="3600" b="1" i="0" cap="all" baseline="0"/>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2" y="2596754"/>
            <a:ext cx="7885113" cy="1125140"/>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2AF561E-8E4A-4A7C-A76C-502DB6FFC384}" type="datetimeFigureOut">
              <a:rPr lang="en-US" smtClean="0"/>
              <a:t>9/21/2016</a:t>
            </a:fld>
            <a:endParaRPr lang="en-US"/>
          </a:p>
        </p:txBody>
      </p:sp>
      <p:sp>
        <p:nvSpPr>
          <p:cNvPr id="5" name="Footer Placeholder 4"/>
          <p:cNvSpPr>
            <a:spLocks noGrp="1"/>
          </p:cNvSpPr>
          <p:nvPr>
            <p:ph type="ftr" sz="quarter" idx="11"/>
          </p:nvPr>
        </p:nvSpPr>
        <p:spPr>
          <a:xfrm>
            <a:off x="609600" y="4767264"/>
            <a:ext cx="2895600" cy="273844"/>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5B18D854-C287-458D-A59D-3903808A3181}"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200150"/>
            <a:ext cx="3733800" cy="30861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3" name="Content Placeholder 12"/>
          <p:cNvSpPr>
            <a:spLocks noGrp="1"/>
          </p:cNvSpPr>
          <p:nvPr>
            <p:ph sz="quarter" idx="14"/>
          </p:nvPr>
        </p:nvSpPr>
        <p:spPr>
          <a:xfrm>
            <a:off x="4800600" y="1200150"/>
            <a:ext cx="3733800" cy="30861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05978"/>
            <a:ext cx="7924800" cy="857250"/>
          </a:xfrm>
        </p:spPr>
        <p:txBody>
          <a:bodyPr/>
          <a:lstStyle/>
          <a:p>
            <a:r>
              <a:rPr lang="en-US" smtClean="0"/>
              <a:t>Click to edit Master title style</a:t>
            </a:r>
            <a:endParaRPr lang="en-US" dirty="0"/>
          </a:p>
        </p:txBody>
      </p:sp>
      <p:sp>
        <p:nvSpPr>
          <p:cNvPr id="5" name="Date Placeholder 4"/>
          <p:cNvSpPr>
            <a:spLocks noGrp="1"/>
          </p:cNvSpPr>
          <p:nvPr>
            <p:ph type="dt" sz="half" idx="10"/>
          </p:nvPr>
        </p:nvSpPr>
        <p:spPr/>
        <p:txBody>
          <a:bodyPr/>
          <a:lstStyle/>
          <a:p>
            <a:fld id="{42AF561E-8E4A-4A7C-A76C-502DB6FFC384}" type="datetimeFigureOut">
              <a:rPr lang="en-US" smtClean="0"/>
              <a:t>9/21/2016</a:t>
            </a:fld>
            <a:endParaRPr lang="en-US"/>
          </a:p>
        </p:txBody>
      </p:sp>
      <p:sp>
        <p:nvSpPr>
          <p:cNvPr id="6" name="Footer Placeholder 5"/>
          <p:cNvSpPr>
            <a:spLocks noGrp="1"/>
          </p:cNvSpPr>
          <p:nvPr>
            <p:ph type="ftr" sz="quarter" idx="11"/>
          </p:nvPr>
        </p:nvSpPr>
        <p:spPr>
          <a:xfrm>
            <a:off x="609600" y="4767264"/>
            <a:ext cx="2895600" cy="273844"/>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5B18D854-C287-458D-A59D-3903808A318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1657350"/>
            <a:ext cx="3733800" cy="26289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 name="Content Placeholder 10"/>
          <p:cNvSpPr>
            <a:spLocks noGrp="1"/>
          </p:cNvSpPr>
          <p:nvPr>
            <p:ph sz="quarter" idx="13"/>
          </p:nvPr>
        </p:nvSpPr>
        <p:spPr>
          <a:xfrm>
            <a:off x="609600" y="1657350"/>
            <a:ext cx="3733800" cy="26289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05978"/>
            <a:ext cx="7924800" cy="85725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600" y="1200150"/>
            <a:ext cx="3733800" cy="431006"/>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00600" y="1200150"/>
            <a:ext cx="3733800" cy="431006"/>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42AF561E-8E4A-4A7C-A76C-502DB6FFC384}" type="datetimeFigureOut">
              <a:rPr lang="en-US" smtClean="0"/>
              <a:t>9/21/2016</a:t>
            </a:fld>
            <a:endParaRPr lang="en-US"/>
          </a:p>
        </p:txBody>
      </p:sp>
      <p:sp>
        <p:nvSpPr>
          <p:cNvPr id="8" name="Footer Placeholder 7"/>
          <p:cNvSpPr>
            <a:spLocks noGrp="1"/>
          </p:cNvSpPr>
          <p:nvPr>
            <p:ph type="ftr" sz="quarter" idx="11"/>
          </p:nvPr>
        </p:nvSpPr>
        <p:spPr>
          <a:xfrm>
            <a:off x="609600" y="4767264"/>
            <a:ext cx="2895600" cy="273844"/>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5B18D854-C287-458D-A59D-3903808A318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05978"/>
            <a:ext cx="7924800" cy="85725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2AF561E-8E4A-4A7C-A76C-502DB6FFC384}" type="datetimeFigureOut">
              <a:rPr lang="en-US" smtClean="0"/>
              <a:t>9/21/2016</a:t>
            </a:fld>
            <a:endParaRPr lang="en-US"/>
          </a:p>
        </p:txBody>
      </p:sp>
      <p:sp>
        <p:nvSpPr>
          <p:cNvPr id="4" name="Footer Placeholder 3"/>
          <p:cNvSpPr>
            <a:spLocks noGrp="1"/>
          </p:cNvSpPr>
          <p:nvPr>
            <p:ph type="ftr" sz="quarter" idx="11"/>
          </p:nvPr>
        </p:nvSpPr>
        <p:spPr>
          <a:xfrm>
            <a:off x="609600" y="4767264"/>
            <a:ext cx="2895600" cy="273844"/>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5B18D854-C287-458D-A59D-3903808A318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AF561E-8E4A-4A7C-A76C-502DB6FFC384}" type="datetimeFigureOut">
              <a:rPr lang="en-US" smtClean="0"/>
              <a:t>9/21/2016</a:t>
            </a:fld>
            <a:endParaRPr lang="en-US"/>
          </a:p>
        </p:txBody>
      </p:sp>
      <p:sp>
        <p:nvSpPr>
          <p:cNvPr id="3" name="Footer Placeholder 2"/>
          <p:cNvSpPr>
            <a:spLocks noGrp="1"/>
          </p:cNvSpPr>
          <p:nvPr>
            <p:ph type="ftr" sz="quarter" idx="11"/>
          </p:nvPr>
        </p:nvSpPr>
        <p:spPr>
          <a:xfrm>
            <a:off x="609600" y="4767264"/>
            <a:ext cx="2895600" cy="273844"/>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5B18D854-C287-458D-A59D-3903808A318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085850"/>
            <a:ext cx="4648200" cy="3200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612648" y="1085850"/>
            <a:ext cx="2971800" cy="822960"/>
          </a:xfrm>
        </p:spPr>
        <p:txBody>
          <a:bodyPr anchor="b"/>
          <a:lstStyle>
            <a:lvl1pPr algn="l">
              <a:defRPr sz="2000" b="1" i="0" cap="none" baseline="0">
                <a:solidFill>
                  <a:schemeClr val="tx2"/>
                </a:solidFill>
              </a:defRPr>
            </a:lvl1pPr>
          </a:lstStyle>
          <a:p>
            <a:r>
              <a:rPr lang="en-US" dirty="0" smtClean="0"/>
              <a:t>Click to edit Master title style</a:t>
            </a:r>
            <a:endParaRPr lang="en-US" dirty="0"/>
          </a:p>
        </p:txBody>
      </p:sp>
      <p:sp>
        <p:nvSpPr>
          <p:cNvPr id="4" name="Text Placeholder 3"/>
          <p:cNvSpPr>
            <a:spLocks noGrp="1"/>
          </p:cNvSpPr>
          <p:nvPr>
            <p:ph type="body" sz="half" idx="2"/>
          </p:nvPr>
        </p:nvSpPr>
        <p:spPr>
          <a:xfrm>
            <a:off x="612648" y="1910919"/>
            <a:ext cx="2971800" cy="2375332"/>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F561E-8E4A-4A7C-A76C-502DB6FFC384}" type="datetimeFigureOut">
              <a:rPr lang="en-US" smtClean="0"/>
              <a:t>9/21/2016</a:t>
            </a:fld>
            <a:endParaRPr lang="en-US"/>
          </a:p>
        </p:txBody>
      </p:sp>
      <p:sp>
        <p:nvSpPr>
          <p:cNvPr id="6" name="Footer Placeholder 5"/>
          <p:cNvSpPr>
            <a:spLocks noGrp="1"/>
          </p:cNvSpPr>
          <p:nvPr>
            <p:ph type="ftr" sz="quarter" idx="11"/>
          </p:nvPr>
        </p:nvSpPr>
        <p:spPr>
          <a:xfrm>
            <a:off x="609600" y="4767264"/>
            <a:ext cx="2895600" cy="273844"/>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5B18D854-C287-458D-A59D-3903808A318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5143500"/>
          </a:xfrm>
          <a:prstGeom prst="rect">
            <a:avLst/>
          </a:prstGeom>
        </p:spPr>
      </p:pic>
      <p:sp>
        <p:nvSpPr>
          <p:cNvPr id="2" name="Title 1"/>
          <p:cNvSpPr>
            <a:spLocks noGrp="1"/>
          </p:cNvSpPr>
          <p:nvPr>
            <p:ph type="title"/>
          </p:nvPr>
        </p:nvSpPr>
        <p:spPr>
          <a:xfrm>
            <a:off x="609600" y="1085850"/>
            <a:ext cx="2971800" cy="822960"/>
          </a:xfrm>
        </p:spPr>
        <p:txBody>
          <a:bodyPr anchor="b"/>
          <a:lstStyle>
            <a:lvl1pPr algn="l">
              <a:defRPr sz="2000" b="1" i="0" cap="none" baseline="0">
                <a:solidFill>
                  <a:schemeClr val="tx2"/>
                </a:solidFill>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4657344" y="1085850"/>
            <a:ext cx="3419856" cy="260604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09600" y="1910918"/>
            <a:ext cx="2971800" cy="1803832"/>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F561E-8E4A-4A7C-A76C-502DB6FFC384}" type="datetimeFigureOut">
              <a:rPr lang="en-US" smtClean="0"/>
              <a:t>9/21/2016</a:t>
            </a:fld>
            <a:endParaRPr lang="en-US"/>
          </a:p>
        </p:txBody>
      </p:sp>
      <p:sp>
        <p:nvSpPr>
          <p:cNvPr id="6" name="Footer Placeholder 5"/>
          <p:cNvSpPr>
            <a:spLocks noGrp="1"/>
          </p:cNvSpPr>
          <p:nvPr>
            <p:ph type="ftr" sz="quarter" idx="11"/>
          </p:nvPr>
        </p:nvSpPr>
        <p:spPr>
          <a:xfrm>
            <a:off x="609600" y="4767264"/>
            <a:ext cx="2895600" cy="273844"/>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5B18D854-C287-458D-A59D-3903808A3181}"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5143500"/>
          </a:xfrm>
          <a:prstGeom prst="rect">
            <a:avLst/>
          </a:prstGeom>
        </p:spPr>
      </p:pic>
      <p:sp>
        <p:nvSpPr>
          <p:cNvPr id="2" name="Title Placeholder 1"/>
          <p:cNvSpPr>
            <a:spLocks noGrp="1"/>
          </p:cNvSpPr>
          <p:nvPr>
            <p:ph type="title"/>
          </p:nvPr>
        </p:nvSpPr>
        <p:spPr>
          <a:xfrm>
            <a:off x="609600" y="205978"/>
            <a:ext cx="7924800" cy="857250"/>
          </a:xfrm>
          <a:prstGeom prst="rect">
            <a:avLst/>
          </a:prstGeom>
        </p:spPr>
        <p:txBody>
          <a:bodyPr vert="horz" lIns="91440" tIns="45720" rIns="91440" bIns="45720" rtlCol="0" anchor="b" anchorCtr="0">
            <a:no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09600" y="1200151"/>
            <a:ext cx="7924800" cy="3394472"/>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4" name="Date Placeholder 3"/>
          <p:cNvSpPr>
            <a:spLocks noGrp="1"/>
          </p:cNvSpPr>
          <p:nvPr>
            <p:ph type="dt" sz="half" idx="2"/>
          </p:nvPr>
        </p:nvSpPr>
        <p:spPr>
          <a:xfrm>
            <a:off x="5715000" y="4767264"/>
            <a:ext cx="1524000" cy="273844"/>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42AF561E-8E4A-4A7C-A76C-502DB6FFC384}" type="datetimeFigureOut">
              <a:rPr lang="en-US" smtClean="0"/>
              <a:t>9/21/2016</a:t>
            </a:fld>
            <a:endParaRPr lang="en-US"/>
          </a:p>
        </p:txBody>
      </p:sp>
      <p:sp>
        <p:nvSpPr>
          <p:cNvPr id="6" name="Slide Number Placeholder 5"/>
          <p:cNvSpPr>
            <a:spLocks noGrp="1"/>
          </p:cNvSpPr>
          <p:nvPr>
            <p:ph type="sldNum" sz="quarter" idx="4"/>
          </p:nvPr>
        </p:nvSpPr>
        <p:spPr>
          <a:xfrm>
            <a:off x="7543800" y="4767264"/>
            <a:ext cx="990600" cy="273844"/>
          </a:xfrm>
          <a:prstGeom prst="rect">
            <a:avLst/>
          </a:prstGeom>
        </p:spPr>
        <p:txBody>
          <a:bodyPr vert="horz" lIns="91440" tIns="45720" rIns="91440" bIns="45720" rtlCol="0" anchor="ctr"/>
          <a:lstStyle>
            <a:lvl1pPr algn="r">
              <a:defRPr sz="1100" baseline="0">
                <a:solidFill>
                  <a:schemeClr val="tx1"/>
                </a:solidFill>
              </a:defRPr>
            </a:lvl1pPr>
          </a:lstStyle>
          <a:p>
            <a:fld id="{5B18D854-C287-458D-A59D-3903808A3181}" type="slidenum">
              <a:rPr lang="en-US" smtClean="0"/>
              <a:t>‹#›</a:t>
            </a:fld>
            <a:endParaRPr lang="en-US"/>
          </a:p>
        </p:txBody>
      </p:sp>
      <p:pic>
        <p:nvPicPr>
          <p:cNvPr id="10" name="Picture 9"/>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304800" y="4544189"/>
            <a:ext cx="1905000" cy="421863"/>
          </a:xfrm>
          <a:prstGeom prst="rect">
            <a:avLst/>
          </a:prstGeom>
        </p:spPr>
      </p:pic>
    </p:spTree>
  </p:cSld>
  <p:clrMap bg1="dk1" tx1="lt1" bg2="dk2" tx2="lt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iming>
    <p:tnLst>
      <p:par>
        <p:cTn id="1" dur="indefinite" restart="never" nodeType="tmRoot"/>
      </p:par>
    </p:tnLst>
  </p:timing>
  <p:txStyles>
    <p:titleStyle>
      <a:lvl1pPr algn="l" defTabSz="914400" rtl="0" eaLnBrk="1" latinLnBrk="0" hangingPunct="1">
        <a:spcBef>
          <a:spcPct val="0"/>
        </a:spcBef>
        <a:buNone/>
        <a:defRPr sz="3200" b="1"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28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24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20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20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20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chart" Target="../charts/chart5.xml"/><Relationship Id="rId5" Type="http://schemas.openxmlformats.org/officeDocument/2006/relationships/chart" Target="../charts/chart4.xml"/><Relationship Id="rId4" Type="http://schemas.openxmlformats.org/officeDocument/2006/relationships/chart" Target="../charts/chart3.xml"/></Relationships>
</file>

<file path=ppt/slides/_rels/slide5.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4.xml"/><Relationship Id="rId4" Type="http://schemas.microsoft.com/office/2007/relationships/hdphoto" Target="../media/hdphoto1.wdp"/></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9.xml"/><Relationship Id="rId1" Type="http://schemas.openxmlformats.org/officeDocument/2006/relationships/slideLayout" Target="../slideLayouts/slideLayout4.xml"/><Relationship Id="rId4" Type="http://schemas.microsoft.com/office/2007/relationships/hdphoto" Target="../media/hdphoto2.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2914650"/>
            <a:ext cx="8382000" cy="1988820"/>
          </a:xfrm>
        </p:spPr>
        <p:txBody>
          <a:bodyPr>
            <a:normAutofit fontScale="77500" lnSpcReduction="20000"/>
          </a:bodyPr>
          <a:lstStyle/>
          <a:p>
            <a:r>
              <a:rPr lang="en-US" sz="2900" b="1" dirty="0" smtClean="0"/>
              <a:t>Environmental Council of the States</a:t>
            </a:r>
          </a:p>
          <a:p>
            <a:endParaRPr lang="en-US" sz="2900" b="1" dirty="0" smtClean="0"/>
          </a:p>
          <a:p>
            <a:pPr algn="r"/>
            <a:r>
              <a:rPr lang="en-US" sz="2500" b="1" dirty="0" smtClean="0">
                <a:solidFill>
                  <a:srgbClr val="CAA666"/>
                </a:solidFill>
              </a:rPr>
              <a:t>Charles Patton, President and COO</a:t>
            </a:r>
          </a:p>
          <a:p>
            <a:pPr algn="r"/>
            <a:r>
              <a:rPr lang="en-US" sz="2500" dirty="0" smtClean="0">
                <a:solidFill>
                  <a:srgbClr val="CAA666"/>
                </a:solidFill>
              </a:rPr>
              <a:t>Appalachian Power </a:t>
            </a:r>
          </a:p>
          <a:p>
            <a:pPr algn="r"/>
            <a:r>
              <a:rPr lang="en-US" sz="2500" dirty="0" smtClean="0">
                <a:solidFill>
                  <a:srgbClr val="CAA666"/>
                </a:solidFill>
              </a:rPr>
              <a:t>September 27, 2016</a:t>
            </a:r>
            <a:endParaRPr lang="en-US" sz="2500" dirty="0">
              <a:solidFill>
                <a:srgbClr val="CAA666"/>
              </a:solidFill>
            </a:endParaRPr>
          </a:p>
        </p:txBody>
      </p:sp>
      <p:sp>
        <p:nvSpPr>
          <p:cNvPr id="2" name="Title 1"/>
          <p:cNvSpPr>
            <a:spLocks noGrp="1"/>
          </p:cNvSpPr>
          <p:nvPr>
            <p:ph type="ctrTitle"/>
          </p:nvPr>
        </p:nvSpPr>
        <p:spPr/>
        <p:txBody>
          <a:bodyPr/>
          <a:lstStyle/>
          <a:p>
            <a:r>
              <a:rPr lang="en-US" dirty="0" smtClean="0"/>
              <a:t>Traveling at the speed of light</a:t>
            </a:r>
            <a:endParaRPr lang="en-US" dirty="0"/>
          </a:p>
        </p:txBody>
      </p:sp>
    </p:spTree>
    <p:extLst>
      <p:ext uri="{BB962C8B-B14F-4D97-AF65-F5344CB8AC3E}">
        <p14:creationId xmlns:p14="http://schemas.microsoft.com/office/powerpoint/2010/main" val="31188272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05978"/>
            <a:ext cx="8534400" cy="857250"/>
          </a:xfrm>
        </p:spPr>
        <p:txBody>
          <a:bodyPr/>
          <a:lstStyle/>
          <a:p>
            <a:r>
              <a:rPr lang="en-US" dirty="0" smtClean="0"/>
              <a:t>Load staying the same or declining</a:t>
            </a:r>
            <a:endParaRPr lang="en-US" dirty="0"/>
          </a:p>
        </p:txBody>
      </p:sp>
      <p:sp>
        <p:nvSpPr>
          <p:cNvPr id="3" name="Content Placeholder 2"/>
          <p:cNvSpPr>
            <a:spLocks noGrp="1"/>
          </p:cNvSpPr>
          <p:nvPr>
            <p:ph sz="quarter" idx="13"/>
          </p:nvPr>
        </p:nvSpPr>
        <p:spPr/>
        <p:txBody>
          <a:bodyPr>
            <a:normAutofit lnSpcReduction="10000"/>
          </a:bodyPr>
          <a:lstStyle/>
          <a:p>
            <a:r>
              <a:rPr lang="en-US" dirty="0"/>
              <a:t>Residential demand </a:t>
            </a:r>
            <a:r>
              <a:rPr lang="en-US" dirty="0" smtClean="0"/>
              <a:t>down </a:t>
            </a:r>
            <a:r>
              <a:rPr lang="en-US" dirty="0"/>
              <a:t>in all future outlooks</a:t>
            </a:r>
          </a:p>
          <a:p>
            <a:pPr lvl="1"/>
            <a:r>
              <a:rPr lang="en-US" dirty="0" smtClean="0"/>
              <a:t>More efficient appliances &amp; products</a:t>
            </a:r>
          </a:p>
          <a:p>
            <a:pPr lvl="2"/>
            <a:r>
              <a:rPr lang="en-US" dirty="0" smtClean="0"/>
              <a:t>Technological breakthroughs in heating &amp; air conditioning</a:t>
            </a:r>
          </a:p>
          <a:p>
            <a:pPr lvl="2"/>
            <a:r>
              <a:rPr lang="en-US" dirty="0" smtClean="0"/>
              <a:t>Lighting costs down 90% in 10 years</a:t>
            </a:r>
          </a:p>
          <a:p>
            <a:pPr lvl="1"/>
            <a:r>
              <a:rPr lang="en-US" dirty="0" smtClean="0"/>
              <a:t>Demand side management</a:t>
            </a:r>
          </a:p>
          <a:p>
            <a:pPr lvl="2"/>
            <a:r>
              <a:rPr lang="en-US" dirty="0" smtClean="0"/>
              <a:t>Customer behavior changing</a:t>
            </a:r>
          </a:p>
          <a:p>
            <a:pPr lvl="2"/>
            <a:r>
              <a:rPr lang="en-US" dirty="0" smtClean="0"/>
              <a:t>Technology allows customer load control</a:t>
            </a:r>
          </a:p>
        </p:txBody>
      </p:sp>
    </p:spTree>
    <p:extLst>
      <p:ext uri="{BB962C8B-B14F-4D97-AF65-F5344CB8AC3E}">
        <p14:creationId xmlns:p14="http://schemas.microsoft.com/office/powerpoint/2010/main" val="245798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Historic trend &amp; curtailment example</a:t>
            </a:r>
            <a:endParaRPr lang="en-US" dirty="0"/>
          </a:p>
        </p:txBody>
      </p:sp>
      <p:pic>
        <p:nvPicPr>
          <p:cNvPr id="3" name="Picture 8"/>
          <p:cNvPicPr>
            <a:picLocks noChangeAspect="1" noChangeArrowheads="1"/>
          </p:cNvPicPr>
          <p:nvPr/>
        </p:nvPicPr>
        <p:blipFill rotWithShape="1">
          <a:blip r:embed="rId2">
            <a:extLst>
              <a:ext uri="{28A0092B-C50C-407E-A947-70E740481C1C}">
                <a14:useLocalDpi xmlns:a14="http://schemas.microsoft.com/office/drawing/2010/main" val="0"/>
              </a:ext>
            </a:extLst>
          </a:blip>
          <a:srcRect l="7634" t="9394" r="-1493" b="-9394"/>
          <a:stretch/>
        </p:blipFill>
        <p:spPr bwMode="auto">
          <a:xfrm>
            <a:off x="1143001" y="1131570"/>
            <a:ext cx="7183437" cy="3771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945222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Power to spare</a:t>
            </a:r>
            <a:endParaRPr lang="en-US" dirty="0"/>
          </a:p>
        </p:txBody>
      </p:sp>
      <p:graphicFrame>
        <p:nvGraphicFramePr>
          <p:cNvPr id="9" name="Content Placeholder 8"/>
          <p:cNvGraphicFramePr>
            <a:graphicFrameLocks noGrp="1"/>
          </p:cNvGraphicFramePr>
          <p:nvPr>
            <p:ph sz="quarter" idx="13"/>
            <p:extLst>
              <p:ext uri="{D42A27DB-BD31-4B8C-83A1-F6EECF244321}">
                <p14:modId xmlns:p14="http://schemas.microsoft.com/office/powerpoint/2010/main" val="2619477534"/>
              </p:ext>
            </p:extLst>
          </p:nvPr>
        </p:nvGraphicFramePr>
        <p:xfrm>
          <a:off x="1828800" y="1200150"/>
          <a:ext cx="5486400" cy="2225040"/>
        </p:xfrm>
        <a:graphic>
          <a:graphicData uri="http://schemas.openxmlformats.org/drawingml/2006/table">
            <a:tbl>
              <a:tblPr firstRow="1" bandRow="1">
                <a:tableStyleId>{9DCAF9ED-07DC-4A11-8D7F-57B35C25682E}</a:tableStyleId>
              </a:tblPr>
              <a:tblGrid>
                <a:gridCol w="4160603"/>
                <a:gridCol w="1325797"/>
              </a:tblGrid>
              <a:tr h="370840">
                <a:tc>
                  <a:txBody>
                    <a:bodyPr/>
                    <a:lstStyle/>
                    <a:p>
                      <a:pPr algn="ctr"/>
                      <a:endParaRPr lang="en-US" sz="1600" b="0" dirty="0"/>
                    </a:p>
                  </a:txBody>
                  <a:tcPr marL="206733" marR="206733"/>
                </a:tc>
                <a:tc>
                  <a:txBody>
                    <a:bodyPr/>
                    <a:lstStyle/>
                    <a:p>
                      <a:pPr algn="ctr"/>
                      <a:r>
                        <a:rPr lang="en-US" sz="1600" b="1" dirty="0" smtClean="0"/>
                        <a:t>MW</a:t>
                      </a:r>
                      <a:endParaRPr lang="en-US" sz="1600" b="1" dirty="0"/>
                    </a:p>
                  </a:txBody>
                  <a:tcPr marL="206733" marR="206733"/>
                </a:tc>
              </a:tr>
              <a:tr h="370840">
                <a:tc>
                  <a:txBody>
                    <a:bodyPr/>
                    <a:lstStyle/>
                    <a:p>
                      <a:pPr algn="r"/>
                      <a:r>
                        <a:rPr lang="en-US" sz="1600" b="0" dirty="0" smtClean="0"/>
                        <a:t>Forecasted</a:t>
                      </a:r>
                      <a:r>
                        <a:rPr lang="en-US" sz="1600" b="0" baseline="0" dirty="0" smtClean="0"/>
                        <a:t> Available Generation</a:t>
                      </a:r>
                      <a:endParaRPr lang="en-US" sz="1600" b="0" dirty="0"/>
                    </a:p>
                  </a:txBody>
                  <a:tcPr marL="206733" marR="206733"/>
                </a:tc>
                <a:tc>
                  <a:txBody>
                    <a:bodyPr/>
                    <a:lstStyle/>
                    <a:p>
                      <a:pPr algn="r"/>
                      <a:r>
                        <a:rPr lang="en-US" sz="1600" b="0" dirty="0" smtClean="0"/>
                        <a:t>183,914</a:t>
                      </a:r>
                      <a:endParaRPr lang="en-US" sz="1600" b="0" dirty="0"/>
                    </a:p>
                  </a:txBody>
                  <a:tcPr marL="206733" marR="206733"/>
                </a:tc>
              </a:tr>
              <a:tr h="370840">
                <a:tc>
                  <a:txBody>
                    <a:bodyPr/>
                    <a:lstStyle/>
                    <a:p>
                      <a:pPr algn="r"/>
                      <a:r>
                        <a:rPr lang="en-US" sz="1600" dirty="0" smtClean="0"/>
                        <a:t>- 2016 Summer Peak Forecasted Load</a:t>
                      </a:r>
                      <a:endParaRPr lang="en-US" sz="1600" b="0" dirty="0"/>
                    </a:p>
                  </a:txBody>
                  <a:tcPr marL="206733" marR="206733"/>
                </a:tc>
                <a:tc>
                  <a:txBody>
                    <a:bodyPr/>
                    <a:lstStyle/>
                    <a:p>
                      <a:pPr algn="r"/>
                      <a:r>
                        <a:rPr lang="en-US" sz="1600" dirty="0" smtClean="0"/>
                        <a:t>152,131</a:t>
                      </a:r>
                      <a:endParaRPr lang="en-US" sz="1600" b="0" dirty="0"/>
                    </a:p>
                  </a:txBody>
                  <a:tcPr marL="206733" marR="206733"/>
                </a:tc>
              </a:tr>
              <a:tr h="370840">
                <a:tc>
                  <a:txBody>
                    <a:bodyPr/>
                    <a:lstStyle/>
                    <a:p>
                      <a:pPr algn="r"/>
                      <a:r>
                        <a:rPr lang="en-US" sz="1600" b="0" dirty="0" smtClean="0"/>
                        <a:t>- Demand Response &amp; EE</a:t>
                      </a:r>
                      <a:endParaRPr lang="en-US" sz="1600" b="0" dirty="0"/>
                    </a:p>
                  </a:txBody>
                  <a:tcPr marL="206733" marR="206733"/>
                </a:tc>
                <a:tc>
                  <a:txBody>
                    <a:bodyPr/>
                    <a:lstStyle/>
                    <a:p>
                      <a:pPr algn="r"/>
                      <a:r>
                        <a:rPr lang="en-US" sz="1600" b="0" dirty="0" smtClean="0"/>
                        <a:t>8,777</a:t>
                      </a:r>
                      <a:endParaRPr lang="en-US" sz="1600" b="0" dirty="0"/>
                    </a:p>
                  </a:txBody>
                  <a:tcPr marL="206733" marR="206733"/>
                </a:tc>
              </a:tr>
              <a:tr h="370840">
                <a:tc>
                  <a:txBody>
                    <a:bodyPr/>
                    <a:lstStyle/>
                    <a:p>
                      <a:pPr algn="r"/>
                      <a:r>
                        <a:rPr lang="en-US" sz="1600" dirty="0" smtClean="0"/>
                        <a:t>+ Required Reserve</a:t>
                      </a:r>
                      <a:endParaRPr lang="en-US" sz="1600" dirty="0"/>
                    </a:p>
                  </a:txBody>
                  <a:tcPr marL="206733" marR="206733"/>
                </a:tc>
                <a:tc>
                  <a:txBody>
                    <a:bodyPr/>
                    <a:lstStyle/>
                    <a:p>
                      <a:pPr algn="r"/>
                      <a:r>
                        <a:rPr lang="en-US" sz="1600" dirty="0" smtClean="0"/>
                        <a:t>24,950</a:t>
                      </a:r>
                      <a:endParaRPr lang="en-US" sz="1600" dirty="0"/>
                    </a:p>
                  </a:txBody>
                  <a:tcPr marL="206733" marR="206733"/>
                </a:tc>
              </a:tr>
              <a:tr h="370840">
                <a:tc>
                  <a:txBody>
                    <a:bodyPr/>
                    <a:lstStyle/>
                    <a:p>
                      <a:pPr algn="r"/>
                      <a:r>
                        <a:rPr lang="en-US" sz="1600" b="1" dirty="0" smtClean="0"/>
                        <a:t>= Total Demand</a:t>
                      </a:r>
                      <a:endParaRPr lang="en-US" sz="1600" b="1" dirty="0"/>
                    </a:p>
                  </a:txBody>
                  <a:tcPr marL="206733" marR="206733"/>
                </a:tc>
                <a:tc>
                  <a:txBody>
                    <a:bodyPr/>
                    <a:lstStyle/>
                    <a:p>
                      <a:pPr algn="r"/>
                      <a:r>
                        <a:rPr lang="en-US" sz="1600" b="1" dirty="0" smtClean="0"/>
                        <a:t>168,304</a:t>
                      </a:r>
                      <a:endParaRPr lang="en-US" sz="1600" b="1" dirty="0"/>
                    </a:p>
                  </a:txBody>
                  <a:tcPr marL="206733" marR="206733"/>
                </a:tc>
              </a:tr>
            </a:tbl>
          </a:graphicData>
        </a:graphic>
      </p:graphicFrame>
      <p:sp>
        <p:nvSpPr>
          <p:cNvPr id="10" name="TextBox 9"/>
          <p:cNvSpPr txBox="1"/>
          <p:nvPr/>
        </p:nvSpPr>
        <p:spPr>
          <a:xfrm>
            <a:off x="180975" y="3562350"/>
            <a:ext cx="8763000" cy="707886"/>
          </a:xfrm>
          <a:prstGeom prst="rect">
            <a:avLst/>
          </a:prstGeom>
          <a:noFill/>
        </p:spPr>
        <p:txBody>
          <a:bodyPr wrap="square" rtlCol="0">
            <a:spAutoFit/>
          </a:bodyPr>
          <a:lstStyle/>
          <a:p>
            <a:pPr algn="ctr"/>
            <a:r>
              <a:rPr lang="en-US" sz="2000" b="1" i="1" dirty="0" smtClean="0">
                <a:solidFill>
                  <a:srgbClr val="CAA666"/>
                </a:solidFill>
              </a:rPr>
              <a:t>183,914 – 168,304 = 15,610 excess capacity </a:t>
            </a:r>
          </a:p>
          <a:p>
            <a:pPr algn="ctr"/>
            <a:r>
              <a:rPr lang="en-US" sz="2000" b="1" i="1" dirty="0" smtClean="0">
                <a:solidFill>
                  <a:srgbClr val="CAA666"/>
                </a:solidFill>
              </a:rPr>
              <a:t>+ 24,950 required reserves = 40,560 MW total in reserve!</a:t>
            </a:r>
            <a:endParaRPr lang="en-US" sz="2000" b="1" i="1" dirty="0">
              <a:solidFill>
                <a:srgbClr val="CAA666"/>
              </a:solidFill>
            </a:endParaRPr>
          </a:p>
        </p:txBody>
      </p:sp>
    </p:spTree>
    <p:extLst>
      <p:ext uri="{BB962C8B-B14F-4D97-AF65-F5344CB8AC3E}">
        <p14:creationId xmlns:p14="http://schemas.microsoft.com/office/powerpoint/2010/main" val="33292354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What will Appalachian power do?</a:t>
            </a:r>
            <a:endParaRPr lang="en-US" dirty="0"/>
          </a:p>
        </p:txBody>
      </p:sp>
      <p:sp>
        <p:nvSpPr>
          <p:cNvPr id="5" name="Content Placeholder 4"/>
          <p:cNvSpPr>
            <a:spLocks noGrp="1"/>
          </p:cNvSpPr>
          <p:nvPr>
            <p:ph sz="quarter" idx="13"/>
          </p:nvPr>
        </p:nvSpPr>
        <p:spPr>
          <a:xfrm>
            <a:off x="609600" y="1200150"/>
            <a:ext cx="7924800" cy="3086100"/>
          </a:xfrm>
        </p:spPr>
        <p:txBody>
          <a:bodyPr>
            <a:normAutofit fontScale="92500" lnSpcReduction="10000"/>
          </a:bodyPr>
          <a:lstStyle/>
          <a:p>
            <a:r>
              <a:rPr lang="en-US" dirty="0" smtClean="0"/>
              <a:t>Rely on Amos, Mountaineer and Mitchell as </a:t>
            </a:r>
            <a:r>
              <a:rPr lang="en-US" dirty="0" err="1" smtClean="0"/>
              <a:t>baseload</a:t>
            </a:r>
            <a:r>
              <a:rPr lang="en-US" dirty="0" smtClean="0"/>
              <a:t> coal plants at least until 2040</a:t>
            </a:r>
          </a:p>
          <a:p>
            <a:r>
              <a:rPr lang="en-US" dirty="0" smtClean="0"/>
              <a:t>Increasingly use gas </a:t>
            </a:r>
            <a:r>
              <a:rPr lang="en-US" dirty="0" smtClean="0"/>
              <a:t>units (Dresden</a:t>
            </a:r>
            <a:r>
              <a:rPr lang="en-US" dirty="0" smtClean="0"/>
              <a:t>, Clinch River, </a:t>
            </a:r>
            <a:r>
              <a:rPr lang="en-US" dirty="0" smtClean="0"/>
              <a:t>Ceredo)</a:t>
            </a:r>
            <a:endParaRPr lang="en-US" dirty="0" smtClean="0"/>
          </a:p>
          <a:p>
            <a:r>
              <a:rPr lang="en-US" dirty="0" smtClean="0"/>
              <a:t>Add 260 MW of universal solar energy by 2025</a:t>
            </a:r>
          </a:p>
          <a:p>
            <a:r>
              <a:rPr lang="en-US" dirty="0" smtClean="0"/>
              <a:t>Add 750 MW of wind energy by 2025</a:t>
            </a:r>
          </a:p>
          <a:p>
            <a:r>
              <a:rPr lang="en-US" dirty="0" smtClean="0"/>
              <a:t>Add 10 MW of battery storage by 2025</a:t>
            </a:r>
            <a:endParaRPr lang="en-US" dirty="0"/>
          </a:p>
        </p:txBody>
      </p:sp>
      <p:sp>
        <p:nvSpPr>
          <p:cNvPr id="14" name="TextBox 13"/>
          <p:cNvSpPr txBox="1"/>
          <p:nvPr/>
        </p:nvSpPr>
        <p:spPr>
          <a:xfrm>
            <a:off x="6553200" y="3188970"/>
            <a:ext cx="2590800" cy="1631216"/>
          </a:xfrm>
          <a:prstGeom prst="rect">
            <a:avLst/>
          </a:prstGeom>
          <a:noFill/>
        </p:spPr>
        <p:txBody>
          <a:bodyPr wrap="square" rtlCol="0">
            <a:spAutoFit/>
          </a:bodyPr>
          <a:lstStyle/>
          <a:p>
            <a:pPr algn="ctr"/>
            <a:r>
              <a:rPr lang="en-US" sz="2000" i="1" dirty="0">
                <a:solidFill>
                  <a:srgbClr val="CAA666"/>
                </a:solidFill>
              </a:rPr>
              <a:t>R</a:t>
            </a:r>
            <a:r>
              <a:rPr lang="en-US" sz="2000" i="1" dirty="0" smtClean="0">
                <a:solidFill>
                  <a:srgbClr val="CAA666"/>
                </a:solidFill>
              </a:rPr>
              <a:t>emember, we will still be primarily a coal-powered company, because solar &amp; wind are variable energy sources</a:t>
            </a:r>
            <a:endParaRPr lang="en-US" sz="2000" i="1" dirty="0">
              <a:solidFill>
                <a:srgbClr val="CAA666"/>
              </a:solidFill>
            </a:endParaRPr>
          </a:p>
        </p:txBody>
      </p:sp>
    </p:spTree>
    <p:extLst>
      <p:ext uri="{BB962C8B-B14F-4D97-AF65-F5344CB8AC3E}">
        <p14:creationId xmlns:p14="http://schemas.microsoft.com/office/powerpoint/2010/main" val="4275867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My personal </a:t>
            </a:r>
            <a:r>
              <a:rPr lang="en-US" dirty="0" smtClean="0"/>
              <a:t>challenge</a:t>
            </a:r>
            <a:endParaRPr lang="en-US" dirty="0"/>
          </a:p>
        </p:txBody>
      </p:sp>
      <p:sp>
        <p:nvSpPr>
          <p:cNvPr id="5" name="Content Placeholder 4"/>
          <p:cNvSpPr>
            <a:spLocks noGrp="1"/>
          </p:cNvSpPr>
          <p:nvPr>
            <p:ph sz="quarter" idx="13"/>
          </p:nvPr>
        </p:nvSpPr>
        <p:spPr>
          <a:xfrm>
            <a:off x="609600" y="1200150"/>
            <a:ext cx="7924800" cy="3086100"/>
          </a:xfrm>
        </p:spPr>
        <p:txBody>
          <a:bodyPr>
            <a:normAutofit fontScale="70000" lnSpcReduction="20000"/>
          </a:bodyPr>
          <a:lstStyle/>
          <a:p>
            <a:pPr marL="0" indent="0">
              <a:buNone/>
            </a:pPr>
            <a:r>
              <a:rPr lang="en-US" dirty="0"/>
              <a:t>Environmental compliance is a high priority for AEP/Appalachian Power. </a:t>
            </a:r>
            <a:r>
              <a:rPr lang="en-US" dirty="0" smtClean="0"/>
              <a:t>In </a:t>
            </a:r>
            <a:r>
              <a:rPr lang="en-US" dirty="0"/>
              <a:t>order to have a successful compliance program, we need state agencies that have the ability and willingness to work with us on practical solutions to complex, technical issues, that understand the importance of timely decision-making to support achieving compliance deadlines, and that hold us accountable for our performance.  The head of the agency sets the tone, and needs to be viewed as an honest broker, able to bring together people with divergent views, using sound science to make decisions on issues that, as you say, often have political overtones</a:t>
            </a:r>
            <a:r>
              <a:rPr lang="en-US"/>
              <a:t>. </a:t>
            </a:r>
            <a:r>
              <a:rPr lang="en-US" smtClean="0"/>
              <a:t>A </a:t>
            </a:r>
            <a:r>
              <a:rPr lang="en-US" dirty="0"/>
              <a:t>willingness to push back at times on "solutions" that come out of Washington or the political realm that do not fit an individual state's circumstances is a positive trait, regardless of who is in the White House, Governor’s mansion or the legislatures that impact your actions. </a:t>
            </a:r>
          </a:p>
        </p:txBody>
      </p:sp>
    </p:spTree>
    <p:extLst>
      <p:ext uri="{BB962C8B-B14F-4D97-AF65-F5344CB8AC3E}">
        <p14:creationId xmlns:p14="http://schemas.microsoft.com/office/powerpoint/2010/main" val="15332380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p:txBody>
          <a:bodyPr/>
          <a:lstStyle/>
          <a:p>
            <a:r>
              <a:rPr lang="en-US" u="sng" dirty="0" smtClean="0">
                <a:solidFill>
                  <a:schemeClr val="accent2"/>
                </a:solidFill>
              </a:rPr>
              <a:t>www.AppalachianPower.com</a:t>
            </a:r>
            <a:endParaRPr lang="en-US" u="sng" dirty="0" smtClean="0">
              <a:solidFill>
                <a:schemeClr val="accent2"/>
              </a:solidFill>
            </a:endParaRPr>
          </a:p>
          <a:p>
            <a:r>
              <a:rPr lang="en-US" u="sng" dirty="0" smtClean="0">
                <a:solidFill>
                  <a:schemeClr val="accent2"/>
                </a:solidFill>
              </a:rPr>
              <a:t>www.TakeChargeWV.com</a:t>
            </a:r>
            <a:endParaRPr lang="en-US" u="sng" dirty="0" smtClean="0">
              <a:solidFill>
                <a:schemeClr val="accent2"/>
              </a:solidFill>
            </a:endParaRPr>
          </a:p>
          <a:p>
            <a:endParaRPr lang="en-US" dirty="0"/>
          </a:p>
        </p:txBody>
      </p:sp>
      <p:sp>
        <p:nvSpPr>
          <p:cNvPr id="2" name="Title 1"/>
          <p:cNvSpPr>
            <a:spLocks noGrp="1"/>
          </p:cNvSpPr>
          <p:nvPr>
            <p:ph type="ctrTitle"/>
          </p:nvPr>
        </p:nvSpPr>
        <p:spPr/>
        <p:txBody>
          <a:bodyPr/>
          <a:lstStyle/>
          <a:p>
            <a:r>
              <a:rPr lang="en-US" dirty="0" smtClean="0"/>
              <a:t>Questions?</a:t>
            </a:r>
            <a:endParaRPr lang="en-US" dirty="0"/>
          </a:p>
        </p:txBody>
      </p:sp>
    </p:spTree>
    <p:extLst>
      <p:ext uri="{BB962C8B-B14F-4D97-AF65-F5344CB8AC3E}">
        <p14:creationId xmlns:p14="http://schemas.microsoft.com/office/powerpoint/2010/main" val="20165355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Overview</a:t>
            </a:r>
            <a:endParaRPr lang="en-US" dirty="0"/>
          </a:p>
        </p:txBody>
      </p:sp>
      <p:sp>
        <p:nvSpPr>
          <p:cNvPr id="3" name="Content Placeholder 2"/>
          <p:cNvSpPr>
            <a:spLocks noGrp="1"/>
          </p:cNvSpPr>
          <p:nvPr>
            <p:ph sz="quarter" idx="13"/>
          </p:nvPr>
        </p:nvSpPr>
        <p:spPr>
          <a:xfrm>
            <a:off x="609600" y="1200150"/>
            <a:ext cx="8153400" cy="3291840"/>
          </a:xfrm>
        </p:spPr>
        <p:txBody>
          <a:bodyPr>
            <a:normAutofit fontScale="92500" lnSpcReduction="20000"/>
          </a:bodyPr>
          <a:lstStyle/>
          <a:p>
            <a:r>
              <a:rPr lang="en-US" dirty="0" smtClean="0"/>
              <a:t>Coal demand down in nearly every state since 2007</a:t>
            </a:r>
          </a:p>
          <a:p>
            <a:r>
              <a:rPr lang="en-US" dirty="0" smtClean="0"/>
              <a:t>Coal will continue to be part of Appalachian Power’s fuel mix; however, it has been playing and will likely play a smaller role in meeting future demand. Why?</a:t>
            </a:r>
          </a:p>
          <a:p>
            <a:pPr lvl="1"/>
            <a:r>
              <a:rPr lang="en-US" dirty="0" smtClean="0"/>
              <a:t>Low cost natural gas</a:t>
            </a:r>
          </a:p>
          <a:p>
            <a:pPr lvl="1"/>
            <a:r>
              <a:rPr lang="en-US" dirty="0" smtClean="0"/>
              <a:t>Supply-side technological advancement</a:t>
            </a:r>
          </a:p>
          <a:p>
            <a:pPr lvl="1"/>
            <a:r>
              <a:rPr lang="en-US" dirty="0" smtClean="0"/>
              <a:t>Demand-side factors</a:t>
            </a:r>
          </a:p>
          <a:p>
            <a:pPr lvl="1"/>
            <a:r>
              <a:rPr lang="en-US" dirty="0" smtClean="0"/>
              <a:t>Carbon regulation</a:t>
            </a:r>
          </a:p>
          <a:p>
            <a:endParaRPr lang="en-US" dirty="0" smtClean="0"/>
          </a:p>
        </p:txBody>
      </p:sp>
    </p:spTree>
    <p:extLst>
      <p:ext uri="{BB962C8B-B14F-4D97-AF65-F5344CB8AC3E}">
        <p14:creationId xmlns:p14="http://schemas.microsoft.com/office/powerpoint/2010/main" val="16100105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Coal use trending down</a:t>
            </a:r>
            <a:endParaRPr lang="en-US" dirty="0"/>
          </a:p>
        </p:txBody>
      </p:sp>
      <p:graphicFrame>
        <p:nvGraphicFramePr>
          <p:cNvPr id="5" name="Content Placeholder 4"/>
          <p:cNvGraphicFramePr>
            <a:graphicFrameLocks noGrp="1"/>
          </p:cNvGraphicFramePr>
          <p:nvPr>
            <p:ph sz="quarter" idx="13"/>
            <p:extLst>
              <p:ext uri="{D42A27DB-BD31-4B8C-83A1-F6EECF244321}">
                <p14:modId xmlns:p14="http://schemas.microsoft.com/office/powerpoint/2010/main" val="308765124"/>
              </p:ext>
            </p:extLst>
          </p:nvPr>
        </p:nvGraphicFramePr>
        <p:xfrm>
          <a:off x="609600" y="1200150"/>
          <a:ext cx="7924800" cy="3086100"/>
        </p:xfrm>
        <a:graphic>
          <a:graphicData uri="http://schemas.openxmlformats.org/drawingml/2006/chart">
            <c:chart xmlns:c="http://schemas.openxmlformats.org/drawingml/2006/chart" xmlns:r="http://schemas.openxmlformats.org/officeDocument/2006/relationships" r:id="rId3"/>
          </a:graphicData>
        </a:graphic>
      </p:graphicFrame>
      <p:pic>
        <p:nvPicPr>
          <p:cNvPr id="1032" name="Picture 8" descr="C:\Users\s003192\AppData\Local\Microsoft\Windows\Temporary Internet Files\Content.IE5\16A1A5Q6\red_arrow_down[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91200" y="0"/>
            <a:ext cx="1752600" cy="1752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865327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Appalachian Power’s generation mix</a:t>
            </a:r>
            <a:endParaRPr lang="en-US" dirty="0"/>
          </a:p>
        </p:txBody>
      </p:sp>
      <p:graphicFrame>
        <p:nvGraphicFramePr>
          <p:cNvPr id="5" name="Content Placeholder 4"/>
          <p:cNvGraphicFramePr>
            <a:graphicFrameLocks noGrp="1"/>
          </p:cNvGraphicFramePr>
          <p:nvPr>
            <p:ph sz="quarter" idx="13"/>
            <p:extLst>
              <p:ext uri="{D42A27DB-BD31-4B8C-83A1-F6EECF244321}">
                <p14:modId xmlns:p14="http://schemas.microsoft.com/office/powerpoint/2010/main" val="3631731714"/>
              </p:ext>
            </p:extLst>
          </p:nvPr>
        </p:nvGraphicFramePr>
        <p:xfrm>
          <a:off x="533400" y="1200150"/>
          <a:ext cx="2971800" cy="30861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Content Placeholder 4"/>
          <p:cNvGraphicFramePr>
            <a:graphicFrameLocks/>
          </p:cNvGraphicFramePr>
          <p:nvPr>
            <p:extLst>
              <p:ext uri="{D42A27DB-BD31-4B8C-83A1-F6EECF244321}">
                <p14:modId xmlns:p14="http://schemas.microsoft.com/office/powerpoint/2010/main" val="977991780"/>
              </p:ext>
            </p:extLst>
          </p:nvPr>
        </p:nvGraphicFramePr>
        <p:xfrm>
          <a:off x="3886200" y="1268730"/>
          <a:ext cx="2971800" cy="30861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8" name="Content Placeholder 4"/>
          <p:cNvGraphicFramePr>
            <a:graphicFrameLocks/>
          </p:cNvGraphicFramePr>
          <p:nvPr>
            <p:extLst>
              <p:ext uri="{D42A27DB-BD31-4B8C-83A1-F6EECF244321}">
                <p14:modId xmlns:p14="http://schemas.microsoft.com/office/powerpoint/2010/main" val="4239611375"/>
              </p:ext>
            </p:extLst>
          </p:nvPr>
        </p:nvGraphicFramePr>
        <p:xfrm>
          <a:off x="3086100" y="1200150"/>
          <a:ext cx="2971800" cy="30861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9" name="Content Placeholder 4"/>
          <p:cNvGraphicFramePr>
            <a:graphicFrameLocks/>
          </p:cNvGraphicFramePr>
          <p:nvPr>
            <p:extLst>
              <p:ext uri="{D42A27DB-BD31-4B8C-83A1-F6EECF244321}">
                <p14:modId xmlns:p14="http://schemas.microsoft.com/office/powerpoint/2010/main" val="4266703801"/>
              </p:ext>
            </p:extLst>
          </p:nvPr>
        </p:nvGraphicFramePr>
        <p:xfrm>
          <a:off x="5791200" y="1200150"/>
          <a:ext cx="2971800" cy="3086100"/>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19024467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smtClean="0"/>
              <a:t>Levelized</a:t>
            </a:r>
            <a:r>
              <a:rPr lang="en-US" dirty="0" smtClean="0"/>
              <a:t> cost of generation per </a:t>
            </a:r>
            <a:r>
              <a:rPr lang="en-US" dirty="0" err="1" smtClean="0"/>
              <a:t>mwh</a:t>
            </a:r>
            <a:endParaRPr lang="en-US" dirty="0"/>
          </a:p>
        </p:txBody>
      </p:sp>
      <p:graphicFrame>
        <p:nvGraphicFramePr>
          <p:cNvPr id="5" name="Content Placeholder 4"/>
          <p:cNvGraphicFramePr>
            <a:graphicFrameLocks noGrp="1"/>
          </p:cNvGraphicFramePr>
          <p:nvPr>
            <p:ph sz="quarter" idx="14"/>
            <p:extLst>
              <p:ext uri="{D42A27DB-BD31-4B8C-83A1-F6EECF244321}">
                <p14:modId xmlns:p14="http://schemas.microsoft.com/office/powerpoint/2010/main" val="1418506328"/>
              </p:ext>
            </p:extLst>
          </p:nvPr>
        </p:nvGraphicFramePr>
        <p:xfrm>
          <a:off x="1371600" y="1062990"/>
          <a:ext cx="6324600" cy="3360420"/>
        </p:xfrm>
        <a:graphic>
          <a:graphicData uri="http://schemas.openxmlformats.org/drawingml/2006/chart">
            <c:chart xmlns:c="http://schemas.openxmlformats.org/drawingml/2006/chart" xmlns:r="http://schemas.openxmlformats.org/officeDocument/2006/relationships" r:id="rId3"/>
          </a:graphicData>
        </a:graphic>
      </p:graphicFrame>
      <p:sp>
        <p:nvSpPr>
          <p:cNvPr id="2" name="TextBox 1"/>
          <p:cNvSpPr txBox="1"/>
          <p:nvPr/>
        </p:nvSpPr>
        <p:spPr>
          <a:xfrm>
            <a:off x="4419600" y="4560570"/>
            <a:ext cx="4724400" cy="630942"/>
          </a:xfrm>
          <a:prstGeom prst="rect">
            <a:avLst/>
          </a:prstGeom>
          <a:noFill/>
        </p:spPr>
        <p:txBody>
          <a:bodyPr wrap="square" rtlCol="0">
            <a:spAutoFit/>
          </a:bodyPr>
          <a:lstStyle/>
          <a:p>
            <a:r>
              <a:rPr lang="en-US" sz="1800" dirty="0"/>
              <a:t>Note: % shows plant availability or “capacity factor”</a:t>
            </a:r>
          </a:p>
          <a:p>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2587055242"/>
              </p:ext>
            </p:extLst>
          </p:nvPr>
        </p:nvGraphicFramePr>
        <p:xfrm>
          <a:off x="6781800" y="1504950"/>
          <a:ext cx="609600" cy="2941320"/>
        </p:xfrm>
        <a:graphic>
          <a:graphicData uri="http://schemas.openxmlformats.org/drawingml/2006/table">
            <a:tbl>
              <a:tblPr firstRow="1" bandRow="1">
                <a:tableStyleId>{2D5ABB26-0587-4C30-8999-92F81FD0307C}</a:tableStyleId>
              </a:tblPr>
              <a:tblGrid>
                <a:gridCol w="609600"/>
              </a:tblGrid>
              <a:tr h="490220">
                <a:tc>
                  <a:txBody>
                    <a:bodyPr/>
                    <a:lstStyle/>
                    <a:p>
                      <a:r>
                        <a:rPr lang="en-US" dirty="0" smtClean="0">
                          <a:solidFill>
                            <a:schemeClr val="accent2"/>
                          </a:solidFill>
                        </a:rPr>
                        <a:t>25%</a:t>
                      </a:r>
                      <a:endParaRPr lang="en-US" dirty="0">
                        <a:solidFill>
                          <a:schemeClr val="accent2"/>
                        </a:solidFill>
                      </a:endParaRPr>
                    </a:p>
                  </a:txBody>
                  <a:tcPr/>
                </a:tc>
              </a:tr>
              <a:tr h="490220">
                <a:tc>
                  <a:txBody>
                    <a:bodyPr/>
                    <a:lstStyle/>
                    <a:p>
                      <a:r>
                        <a:rPr lang="en-US" dirty="0" smtClean="0">
                          <a:solidFill>
                            <a:schemeClr val="accent2"/>
                          </a:solidFill>
                        </a:rPr>
                        <a:t>36%</a:t>
                      </a:r>
                      <a:endParaRPr lang="en-US" dirty="0">
                        <a:solidFill>
                          <a:schemeClr val="accent2"/>
                        </a:solidFill>
                      </a:endParaRPr>
                    </a:p>
                  </a:txBody>
                  <a:tcPr/>
                </a:tc>
              </a:tr>
              <a:tr h="490220">
                <a:tc>
                  <a:txBody>
                    <a:bodyPr/>
                    <a:lstStyle/>
                    <a:p>
                      <a:r>
                        <a:rPr lang="en-US" dirty="0" smtClean="0">
                          <a:solidFill>
                            <a:schemeClr val="accent2"/>
                          </a:solidFill>
                        </a:rPr>
                        <a:t>87%</a:t>
                      </a:r>
                      <a:endParaRPr lang="en-US" dirty="0">
                        <a:solidFill>
                          <a:schemeClr val="accent2"/>
                        </a:solidFill>
                      </a:endParaRPr>
                    </a:p>
                  </a:txBody>
                  <a:tcPr/>
                </a:tc>
              </a:tr>
              <a:tr h="490220">
                <a:tc>
                  <a:txBody>
                    <a:bodyPr/>
                    <a:lstStyle/>
                    <a:p>
                      <a:r>
                        <a:rPr lang="en-US" dirty="0" smtClean="0">
                          <a:solidFill>
                            <a:schemeClr val="accent2"/>
                          </a:solidFill>
                        </a:rPr>
                        <a:t>87%</a:t>
                      </a:r>
                      <a:endParaRPr lang="en-US" dirty="0">
                        <a:solidFill>
                          <a:schemeClr val="accent2"/>
                        </a:solidFill>
                      </a:endParaRPr>
                    </a:p>
                  </a:txBody>
                  <a:tcPr/>
                </a:tc>
              </a:tr>
              <a:tr h="490220">
                <a:tc>
                  <a:txBody>
                    <a:bodyPr/>
                    <a:lstStyle/>
                    <a:p>
                      <a:r>
                        <a:rPr lang="en-US" dirty="0" smtClean="0">
                          <a:solidFill>
                            <a:schemeClr val="accent2"/>
                          </a:solidFill>
                        </a:rPr>
                        <a:t>85%</a:t>
                      </a:r>
                      <a:endParaRPr lang="en-US" dirty="0">
                        <a:solidFill>
                          <a:schemeClr val="accent2"/>
                        </a:solidFill>
                      </a:endParaRPr>
                    </a:p>
                  </a:txBody>
                  <a:tcPr/>
                </a:tc>
              </a:tr>
              <a:tr h="490220">
                <a:tc>
                  <a:txBody>
                    <a:bodyPr/>
                    <a:lstStyle/>
                    <a:p>
                      <a:r>
                        <a:rPr lang="en-US" dirty="0" smtClean="0">
                          <a:solidFill>
                            <a:schemeClr val="accent2"/>
                          </a:solidFill>
                        </a:rPr>
                        <a:t>85%</a:t>
                      </a:r>
                      <a:endParaRPr lang="en-US" dirty="0">
                        <a:solidFill>
                          <a:schemeClr val="accent2"/>
                        </a:solidFill>
                      </a:endParaRPr>
                    </a:p>
                  </a:txBody>
                  <a:tcPr/>
                </a:tc>
              </a:tr>
            </a:tbl>
          </a:graphicData>
        </a:graphic>
      </p:graphicFrame>
    </p:spTree>
    <p:extLst>
      <p:ext uri="{BB962C8B-B14F-4D97-AF65-F5344CB8AC3E}">
        <p14:creationId xmlns:p14="http://schemas.microsoft.com/office/powerpoint/2010/main" val="22954856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4800" y="1207294"/>
            <a:ext cx="4308186" cy="2964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93904" y="1200150"/>
            <a:ext cx="4250073" cy="297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itle 5"/>
          <p:cNvSpPr>
            <a:spLocks noGrp="1"/>
          </p:cNvSpPr>
          <p:nvPr>
            <p:ph type="title"/>
          </p:nvPr>
        </p:nvSpPr>
        <p:spPr/>
        <p:txBody>
          <a:bodyPr/>
          <a:lstStyle/>
          <a:p>
            <a:r>
              <a:rPr lang="en-US" dirty="0" err="1" smtClean="0"/>
              <a:t>Pjm</a:t>
            </a:r>
            <a:r>
              <a:rPr lang="en-US" dirty="0" smtClean="0"/>
              <a:t> resource stack</a:t>
            </a:r>
            <a:endParaRPr lang="en-US" dirty="0"/>
          </a:p>
        </p:txBody>
      </p:sp>
    </p:spTree>
    <p:extLst>
      <p:ext uri="{BB962C8B-B14F-4D97-AF65-F5344CB8AC3E}">
        <p14:creationId xmlns:p14="http://schemas.microsoft.com/office/powerpoint/2010/main" val="20466250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609600" y="1200150"/>
            <a:ext cx="3962400" cy="3086100"/>
          </a:xfrm>
        </p:spPr>
        <p:txBody>
          <a:bodyPr>
            <a:normAutofit fontScale="92500"/>
          </a:bodyPr>
          <a:lstStyle/>
          <a:p>
            <a:r>
              <a:rPr lang="en-US" dirty="0" smtClean="0">
                <a:solidFill>
                  <a:schemeClr val="tx2"/>
                </a:solidFill>
              </a:rPr>
              <a:t>Cost of new technologies like universal solar, wind rapidly decreasing</a:t>
            </a:r>
          </a:p>
          <a:p>
            <a:r>
              <a:rPr lang="en-US" dirty="0" smtClean="0">
                <a:solidFill>
                  <a:schemeClr val="tx2"/>
                </a:solidFill>
              </a:rPr>
              <a:t>Battery development game changer</a:t>
            </a:r>
          </a:p>
          <a:p>
            <a:r>
              <a:rPr lang="en-US" dirty="0" smtClean="0">
                <a:solidFill>
                  <a:schemeClr val="tx2"/>
                </a:solidFill>
              </a:rPr>
              <a:t>Old paradigms challenged</a:t>
            </a:r>
          </a:p>
          <a:p>
            <a:pPr lvl="2"/>
            <a:endParaRPr lang="en-US" dirty="0" smtClean="0"/>
          </a:p>
          <a:p>
            <a:endParaRPr lang="en-US" dirty="0" smtClean="0"/>
          </a:p>
        </p:txBody>
      </p:sp>
      <p:sp>
        <p:nvSpPr>
          <p:cNvPr id="2" name="Title 1"/>
          <p:cNvSpPr>
            <a:spLocks noGrp="1"/>
          </p:cNvSpPr>
          <p:nvPr>
            <p:ph type="title"/>
          </p:nvPr>
        </p:nvSpPr>
        <p:spPr/>
        <p:txBody>
          <a:bodyPr/>
          <a:lstStyle/>
          <a:p>
            <a:r>
              <a:rPr lang="en-US" dirty="0" smtClean="0"/>
              <a:t>Rapid technology cost decline</a:t>
            </a:r>
            <a:endParaRPr lang="en-US" dirty="0"/>
          </a:p>
        </p:txBody>
      </p:sp>
      <p:graphicFrame>
        <p:nvGraphicFramePr>
          <p:cNvPr id="5" name="Content Placeholder 3"/>
          <p:cNvGraphicFramePr>
            <a:graphicFrameLocks noGrp="1"/>
          </p:cNvGraphicFramePr>
          <p:nvPr>
            <p:ph sz="quarter" idx="14"/>
            <p:extLst>
              <p:ext uri="{D42A27DB-BD31-4B8C-83A1-F6EECF244321}">
                <p14:modId xmlns:p14="http://schemas.microsoft.com/office/powerpoint/2010/main" val="2729878720"/>
              </p:ext>
            </p:extLst>
          </p:nvPr>
        </p:nvGraphicFramePr>
        <p:xfrm>
          <a:off x="4800600" y="1200150"/>
          <a:ext cx="3733800" cy="30861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756112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p:cNvSpPr>
            <a:spLocks noGrp="1"/>
          </p:cNvSpPr>
          <p:nvPr>
            <p:ph sz="quarter" idx="13"/>
          </p:nvPr>
        </p:nvSpPr>
        <p:spPr>
          <a:xfrm>
            <a:off x="457200" y="1131570"/>
            <a:ext cx="8382000" cy="3634740"/>
          </a:xfrm>
        </p:spPr>
        <p:txBody>
          <a:bodyPr>
            <a:normAutofit fontScale="77500" lnSpcReduction="20000"/>
          </a:bodyPr>
          <a:lstStyle/>
          <a:p>
            <a:r>
              <a:rPr lang="en-US" dirty="0" smtClean="0">
                <a:solidFill>
                  <a:schemeClr val="tx2"/>
                </a:solidFill>
              </a:rPr>
              <a:t>Clean Power Plan</a:t>
            </a:r>
          </a:p>
          <a:p>
            <a:pPr lvl="1"/>
            <a:r>
              <a:rPr lang="en-US" sz="2600" dirty="0" smtClean="0">
                <a:solidFill>
                  <a:srgbClr val="CAA666"/>
                </a:solidFill>
              </a:rPr>
              <a:t>Does it matter? Maybe</a:t>
            </a:r>
            <a:r>
              <a:rPr lang="en-US" dirty="0" smtClean="0">
                <a:solidFill>
                  <a:srgbClr val="CAA666"/>
                </a:solidFill>
              </a:rPr>
              <a:t>.</a:t>
            </a:r>
          </a:p>
          <a:p>
            <a:pPr lvl="3"/>
            <a:r>
              <a:rPr lang="en-US" sz="2200" dirty="0" smtClean="0">
                <a:solidFill>
                  <a:srgbClr val="CAA666"/>
                </a:solidFill>
              </a:rPr>
              <a:t>New </a:t>
            </a:r>
            <a:r>
              <a:rPr lang="en-US" sz="2200" dirty="0" smtClean="0">
                <a:solidFill>
                  <a:srgbClr val="CAA666"/>
                </a:solidFill>
              </a:rPr>
              <a:t>generation risk</a:t>
            </a:r>
            <a:endParaRPr lang="en-US" sz="2200" dirty="0" smtClean="0">
              <a:solidFill>
                <a:srgbClr val="CAA666"/>
              </a:solidFill>
            </a:endParaRPr>
          </a:p>
          <a:p>
            <a:pPr lvl="3"/>
            <a:r>
              <a:rPr lang="en-US" sz="2200" dirty="0" smtClean="0">
                <a:solidFill>
                  <a:srgbClr val="CAA666"/>
                </a:solidFill>
              </a:rPr>
              <a:t>Existing fleet </a:t>
            </a:r>
            <a:r>
              <a:rPr lang="en-US" sz="2200" dirty="0" smtClean="0">
                <a:solidFill>
                  <a:srgbClr val="CAA666"/>
                </a:solidFill>
              </a:rPr>
              <a:t>risk</a:t>
            </a:r>
          </a:p>
          <a:p>
            <a:pPr lvl="3"/>
            <a:r>
              <a:rPr lang="en-US" sz="2200" dirty="0" smtClean="0">
                <a:solidFill>
                  <a:srgbClr val="CAA666"/>
                </a:solidFill>
              </a:rPr>
              <a:t>Carbon reduction</a:t>
            </a:r>
            <a:r>
              <a:rPr lang="en-US" sz="2200" dirty="0" smtClean="0">
                <a:solidFill>
                  <a:srgbClr val="CAA666"/>
                </a:solidFill>
              </a:rPr>
              <a:t> </a:t>
            </a:r>
            <a:endParaRPr lang="en-US" sz="2200" dirty="0" smtClean="0">
              <a:solidFill>
                <a:srgbClr val="CAA666"/>
              </a:solidFill>
            </a:endParaRPr>
          </a:p>
          <a:p>
            <a:r>
              <a:rPr lang="en-US" dirty="0" smtClean="0">
                <a:solidFill>
                  <a:schemeClr val="tx2"/>
                </a:solidFill>
              </a:rPr>
              <a:t>72% of adults believe there’s solid </a:t>
            </a:r>
            <a:r>
              <a:rPr lang="en-US" dirty="0" smtClean="0">
                <a:solidFill>
                  <a:schemeClr val="tx2"/>
                </a:solidFill>
              </a:rPr>
              <a:t>evidence </a:t>
            </a:r>
            <a:r>
              <a:rPr lang="en-US" dirty="0" smtClean="0">
                <a:solidFill>
                  <a:schemeClr val="tx2"/>
                </a:solidFill>
              </a:rPr>
              <a:t>the Earth is getting warmer</a:t>
            </a:r>
          </a:p>
          <a:p>
            <a:pPr lvl="1"/>
            <a:r>
              <a:rPr lang="en-US" dirty="0" smtClean="0">
                <a:solidFill>
                  <a:srgbClr val="CAA666"/>
                </a:solidFill>
              </a:rPr>
              <a:t>77% of those under age 50</a:t>
            </a:r>
          </a:p>
          <a:p>
            <a:r>
              <a:rPr lang="en-US" dirty="0" smtClean="0">
                <a:solidFill>
                  <a:schemeClr val="tx2"/>
                </a:solidFill>
              </a:rPr>
              <a:t>64% are in favor of stricter emissions limits on power plants to address climate change</a:t>
            </a:r>
          </a:p>
          <a:p>
            <a:pPr marL="0" indent="0">
              <a:buNone/>
            </a:pPr>
            <a:endParaRPr lang="en-US" dirty="0" smtClean="0">
              <a:solidFill>
                <a:schemeClr val="tx2"/>
              </a:solidFill>
            </a:endParaRPr>
          </a:p>
        </p:txBody>
      </p:sp>
      <p:pic>
        <p:nvPicPr>
          <p:cNvPr id="12" name="Content Placeholder 11"/>
          <p:cNvPicPr>
            <a:picLocks noGrp="1" noChangeAspect="1"/>
          </p:cNvPicPr>
          <p:nvPr>
            <p:ph sz="quarter" idx="14"/>
          </p:nvPr>
        </p:nvPicPr>
        <p:blipFill rotWithShape="1">
          <a:blip r:embed="rId3" cstate="print">
            <a:extLst>
              <a:ext uri="{BEBA8EAE-BF5A-486C-A8C5-ECC9F3942E4B}">
                <a14:imgProps xmlns:a14="http://schemas.microsoft.com/office/drawing/2010/main">
                  <a14:imgLayer r:embed="rId4">
                    <a14:imgEffect>
                      <a14:sharpenSoften amount="-50000"/>
                    </a14:imgEffect>
                  </a14:imgLayer>
                </a14:imgProps>
              </a:ext>
              <a:ext uri="{28A0092B-C50C-407E-A947-70E740481C1C}">
                <a14:useLocalDpi xmlns:a14="http://schemas.microsoft.com/office/drawing/2010/main" val="0"/>
              </a:ext>
            </a:extLst>
          </a:blip>
          <a:srcRect t="5118" r="6123"/>
          <a:stretch/>
        </p:blipFill>
        <p:spPr>
          <a:xfrm>
            <a:off x="5638800" y="-19050"/>
            <a:ext cx="3505200" cy="2286000"/>
          </a:xfrm>
          <a:effectLst>
            <a:glow rad="114300">
              <a:schemeClr val="bg1">
                <a:alpha val="40000"/>
              </a:schemeClr>
            </a:glow>
            <a:softEdge rad="317500"/>
          </a:effectLst>
        </p:spPr>
      </p:pic>
      <p:sp>
        <p:nvSpPr>
          <p:cNvPr id="2" name="Title 1"/>
          <p:cNvSpPr>
            <a:spLocks noGrp="1"/>
          </p:cNvSpPr>
          <p:nvPr>
            <p:ph type="title"/>
          </p:nvPr>
        </p:nvSpPr>
        <p:spPr/>
        <p:txBody>
          <a:bodyPr/>
          <a:lstStyle/>
          <a:p>
            <a:r>
              <a:rPr lang="en-US" dirty="0" smtClean="0"/>
              <a:t>Carbon regulation</a:t>
            </a:r>
            <a:endParaRPr lang="en-US" dirty="0"/>
          </a:p>
        </p:txBody>
      </p:sp>
    </p:spTree>
    <p:extLst>
      <p:ext uri="{BB962C8B-B14F-4D97-AF65-F5344CB8AC3E}">
        <p14:creationId xmlns:p14="http://schemas.microsoft.com/office/powerpoint/2010/main" val="34497653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p:cNvSpPr>
            <a:spLocks noGrp="1"/>
          </p:cNvSpPr>
          <p:nvPr>
            <p:ph sz="quarter" idx="13"/>
          </p:nvPr>
        </p:nvSpPr>
        <p:spPr>
          <a:xfrm>
            <a:off x="381000" y="1062990"/>
            <a:ext cx="8382000" cy="3566160"/>
          </a:xfrm>
        </p:spPr>
        <p:txBody>
          <a:bodyPr>
            <a:normAutofit fontScale="92500"/>
          </a:bodyPr>
          <a:lstStyle/>
          <a:p>
            <a:r>
              <a:rPr lang="en-US" dirty="0" smtClean="0">
                <a:solidFill>
                  <a:schemeClr val="tx2"/>
                </a:solidFill>
              </a:rPr>
              <a:t>Global companies joining climate                              change initiatives</a:t>
            </a:r>
          </a:p>
          <a:p>
            <a:pPr lvl="1"/>
            <a:r>
              <a:rPr lang="en-US" dirty="0" smtClean="0">
                <a:solidFill>
                  <a:srgbClr val="CAA666"/>
                </a:solidFill>
              </a:rPr>
              <a:t>Investment managers controlling                                                       $2.6 trillion commit to divest from fossil fuels</a:t>
            </a:r>
          </a:p>
          <a:p>
            <a:pPr lvl="1"/>
            <a:r>
              <a:rPr lang="en-US" dirty="0" smtClean="0">
                <a:solidFill>
                  <a:srgbClr val="CAA666"/>
                </a:solidFill>
              </a:rPr>
              <a:t>Global companies commit to power entirely with renewable energy</a:t>
            </a:r>
          </a:p>
          <a:p>
            <a:pPr lvl="2"/>
            <a:r>
              <a:rPr lang="en-US" dirty="0" smtClean="0">
                <a:solidFill>
                  <a:schemeClr val="tx2"/>
                </a:solidFill>
              </a:rPr>
              <a:t>Johnson &amp; Johnson, Proctor &amp; Gamble, Starbucks, Goldman Sachs, Walmart, Google, Microsoft</a:t>
            </a:r>
          </a:p>
          <a:p>
            <a:r>
              <a:rPr lang="en-US" dirty="0" smtClean="0">
                <a:solidFill>
                  <a:schemeClr val="tx2"/>
                </a:solidFill>
              </a:rPr>
              <a:t>Utilities planning for a carbon constrained future</a:t>
            </a:r>
          </a:p>
          <a:p>
            <a:pPr lvl="1"/>
            <a:endParaRPr lang="en-US" dirty="0" smtClean="0">
              <a:solidFill>
                <a:schemeClr val="tx2"/>
              </a:solidFill>
            </a:endParaRPr>
          </a:p>
          <a:p>
            <a:pPr lvl="1"/>
            <a:endParaRPr lang="en-US" dirty="0" smtClean="0">
              <a:solidFill>
                <a:schemeClr val="tx2"/>
              </a:solidFill>
            </a:endParaRPr>
          </a:p>
          <a:p>
            <a:pPr lvl="1"/>
            <a:endParaRPr lang="en-US" dirty="0" smtClean="0">
              <a:solidFill>
                <a:schemeClr val="tx2"/>
              </a:solidFill>
            </a:endParaRPr>
          </a:p>
          <a:p>
            <a:endParaRPr lang="en-US" dirty="0" smtClean="0">
              <a:solidFill>
                <a:schemeClr val="tx2"/>
              </a:solidFill>
            </a:endParaRPr>
          </a:p>
        </p:txBody>
      </p:sp>
      <p:sp>
        <p:nvSpPr>
          <p:cNvPr id="2" name="Title 1"/>
          <p:cNvSpPr>
            <a:spLocks noGrp="1"/>
          </p:cNvSpPr>
          <p:nvPr>
            <p:ph type="title"/>
          </p:nvPr>
        </p:nvSpPr>
        <p:spPr/>
        <p:txBody>
          <a:bodyPr/>
          <a:lstStyle/>
          <a:p>
            <a:r>
              <a:rPr lang="en-US" dirty="0" smtClean="0"/>
              <a:t>Carbon regulation</a:t>
            </a:r>
            <a:endParaRPr lang="en-US" dirty="0"/>
          </a:p>
        </p:txBody>
      </p:sp>
      <p:pic>
        <p:nvPicPr>
          <p:cNvPr id="7" name="Content Placeholder 11"/>
          <p:cNvPicPr>
            <a:picLocks noChangeAspect="1"/>
          </p:cNvPicPr>
          <p:nvPr/>
        </p:nvPicPr>
        <p:blipFill rotWithShape="1">
          <a:blip r:embed="rId3" cstate="print">
            <a:extLst>
              <a:ext uri="{BEBA8EAE-BF5A-486C-A8C5-ECC9F3942E4B}">
                <a14:imgProps xmlns:a14="http://schemas.microsoft.com/office/drawing/2010/main">
                  <a14:imgLayer r:embed="rId4">
                    <a14:imgEffect>
                      <a14:sharpenSoften amount="-50000"/>
                    </a14:imgEffect>
                  </a14:imgLayer>
                </a14:imgProps>
              </a:ext>
              <a:ext uri="{28A0092B-C50C-407E-A947-70E740481C1C}">
                <a14:useLocalDpi xmlns:a14="http://schemas.microsoft.com/office/drawing/2010/main" val="0"/>
              </a:ext>
            </a:extLst>
          </a:blip>
          <a:srcRect t="5118" r="6123"/>
          <a:stretch/>
        </p:blipFill>
        <p:spPr>
          <a:xfrm>
            <a:off x="5783364" y="-19050"/>
            <a:ext cx="3360636" cy="2438400"/>
          </a:xfrm>
          <a:prstGeom prst="rect">
            <a:avLst/>
          </a:prstGeom>
          <a:effectLst>
            <a:glow rad="114300">
              <a:schemeClr val="bg1">
                <a:alpha val="40000"/>
              </a:schemeClr>
            </a:glow>
            <a:softEdge rad="317500"/>
          </a:effectLst>
        </p:spPr>
      </p:pic>
    </p:spTree>
    <p:extLst>
      <p:ext uri="{BB962C8B-B14F-4D97-AF65-F5344CB8AC3E}">
        <p14:creationId xmlns:p14="http://schemas.microsoft.com/office/powerpoint/2010/main" val="14433567"/>
      </p:ext>
    </p:extLst>
  </p:cSld>
  <p:clrMapOvr>
    <a:masterClrMapping/>
  </p:clrMapOvr>
  <p:timing>
    <p:tnLst>
      <p:par>
        <p:cTn id="1" dur="indefinite" restart="never" nodeType="tmRoot"/>
      </p:par>
    </p:tnLst>
  </p:timing>
</p:sld>
</file>

<file path=ppt/theme/theme1.xml><?xml version="1.0" encoding="utf-8"?>
<a:theme xmlns:a="http://schemas.openxmlformats.org/drawingml/2006/main" name="Horizon">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Horizon">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4847</TotalTime>
  <Words>1246</Words>
  <Application>Microsoft Office PowerPoint</Application>
  <PresentationFormat>On-screen Show (16:9)</PresentationFormat>
  <Paragraphs>159</Paragraphs>
  <Slides>15</Slides>
  <Notes>14</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Horizon</vt:lpstr>
      <vt:lpstr>Traveling at the speed of light</vt:lpstr>
      <vt:lpstr>Overview</vt:lpstr>
      <vt:lpstr>Coal use trending down</vt:lpstr>
      <vt:lpstr>Appalachian Power’s generation mix</vt:lpstr>
      <vt:lpstr>Levelized cost of generation per mwh</vt:lpstr>
      <vt:lpstr>Pjm resource stack</vt:lpstr>
      <vt:lpstr>Rapid technology cost decline</vt:lpstr>
      <vt:lpstr>Carbon regulation</vt:lpstr>
      <vt:lpstr>Carbon regulation</vt:lpstr>
      <vt:lpstr>Load staying the same or declining</vt:lpstr>
      <vt:lpstr>Historic trend &amp; curtailment example</vt:lpstr>
      <vt:lpstr>Power to spare</vt:lpstr>
      <vt:lpstr>What will Appalachian power do?</vt:lpstr>
      <vt:lpstr>My personal challenge</vt:lpstr>
      <vt:lpstr>Questions?</vt:lpstr>
    </vt:vector>
  </TitlesOfParts>
  <Company>American Electric Power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Traveling at the speed of light</dc:title>
  <dc:creator>AEP</dc:creator>
  <cp:lastModifiedBy>AEP</cp:lastModifiedBy>
  <cp:revision>187</cp:revision>
  <cp:lastPrinted>2016-09-21T19:01:13Z</cp:lastPrinted>
  <dcterms:created xsi:type="dcterms:W3CDTF">2016-03-22T13:52:39Z</dcterms:created>
  <dcterms:modified xsi:type="dcterms:W3CDTF">2016-09-21T19:01:18Z</dcterms:modified>
</cp:coreProperties>
</file>